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theme/theme9.xml" ContentType="application/vnd.openxmlformats-officedocument.theme+xml"/>
  <Override PartName="/ppt/slideLayouts/slideLayout50.xml" ContentType="application/vnd.openxmlformats-officedocument.presentationml.slideLayout+xml"/>
  <Override PartName="/ppt/theme/theme10.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4" r:id="rId4"/>
    <p:sldMasterId id="2147483793" r:id="rId5"/>
    <p:sldMasterId id="2147483794" r:id="rId6"/>
    <p:sldMasterId id="2147483795" r:id="rId7"/>
    <p:sldMasterId id="2147483803" r:id="rId8"/>
    <p:sldMasterId id="2147483764" r:id="rId9"/>
    <p:sldMasterId id="2147483778" r:id="rId10"/>
    <p:sldMasterId id="2147483806" r:id="rId11"/>
    <p:sldMasterId id="2147483809" r:id="rId12"/>
    <p:sldMasterId id="2147483811" r:id="rId13"/>
    <p:sldMasterId id="2147483813" r:id="rId14"/>
  </p:sldMasterIdLst>
  <p:notesMasterIdLst>
    <p:notesMasterId r:id="rId46"/>
  </p:notesMasterIdLst>
  <p:handoutMasterIdLst>
    <p:handoutMasterId r:id="rId47"/>
  </p:handoutMasterIdLst>
  <p:sldIdLst>
    <p:sldId id="257" r:id="rId15"/>
    <p:sldId id="352" r:id="rId16"/>
    <p:sldId id="311" r:id="rId17"/>
    <p:sldId id="262" r:id="rId18"/>
    <p:sldId id="263" r:id="rId19"/>
    <p:sldId id="264" r:id="rId20"/>
    <p:sldId id="323" r:id="rId21"/>
    <p:sldId id="299" r:id="rId22"/>
    <p:sldId id="336" r:id="rId23"/>
    <p:sldId id="270" r:id="rId24"/>
    <p:sldId id="271" r:id="rId25"/>
    <p:sldId id="300" r:id="rId26"/>
    <p:sldId id="314" r:id="rId27"/>
    <p:sldId id="279" r:id="rId28"/>
    <p:sldId id="327" r:id="rId29"/>
    <p:sldId id="281" r:id="rId30"/>
    <p:sldId id="315" r:id="rId31"/>
    <p:sldId id="283" r:id="rId32"/>
    <p:sldId id="288" r:id="rId33"/>
    <p:sldId id="354" r:id="rId34"/>
    <p:sldId id="302" r:id="rId35"/>
    <p:sldId id="347" r:id="rId36"/>
    <p:sldId id="294" r:id="rId37"/>
    <p:sldId id="338" r:id="rId38"/>
    <p:sldId id="333" r:id="rId39"/>
    <p:sldId id="319" r:id="rId40"/>
    <p:sldId id="321" r:id="rId41"/>
    <p:sldId id="332" r:id="rId42"/>
    <p:sldId id="318" r:id="rId43"/>
    <p:sldId id="357" r:id="rId44"/>
    <p:sldId id="351" r:id="rId45"/>
  </p:sldIdLst>
  <p:sldSz cx="12192000" cy="6858000"/>
  <p:notesSz cx="7010400" cy="9296400"/>
  <p:defaultTextStyle>
    <a:defPPr>
      <a:defRPr lang="en-US"/>
    </a:defPPr>
    <a:lvl1pPr algn="l" rtl="0" eaLnBrk="0" fontAlgn="base" hangingPunct="0">
      <a:spcBef>
        <a:spcPct val="0"/>
      </a:spcBef>
      <a:spcAft>
        <a:spcPct val="0"/>
      </a:spcAft>
      <a:defRPr sz="2400" b="1" kern="1200">
        <a:solidFill>
          <a:srgbClr val="000000"/>
        </a:solidFill>
        <a:latin typeface="Arial" charset="0"/>
        <a:ea typeface="+mn-ea"/>
        <a:cs typeface="+mn-cs"/>
      </a:defRPr>
    </a:lvl1pPr>
    <a:lvl2pPr marL="457200" algn="l" rtl="0" eaLnBrk="0" fontAlgn="base" hangingPunct="0">
      <a:spcBef>
        <a:spcPct val="0"/>
      </a:spcBef>
      <a:spcAft>
        <a:spcPct val="0"/>
      </a:spcAft>
      <a:defRPr sz="2400" b="1" kern="1200">
        <a:solidFill>
          <a:srgbClr val="000000"/>
        </a:solidFill>
        <a:latin typeface="Arial" charset="0"/>
        <a:ea typeface="+mn-ea"/>
        <a:cs typeface="+mn-cs"/>
      </a:defRPr>
    </a:lvl2pPr>
    <a:lvl3pPr marL="914400" algn="l" rtl="0" eaLnBrk="0" fontAlgn="base" hangingPunct="0">
      <a:spcBef>
        <a:spcPct val="0"/>
      </a:spcBef>
      <a:spcAft>
        <a:spcPct val="0"/>
      </a:spcAft>
      <a:defRPr sz="2400" b="1" kern="1200">
        <a:solidFill>
          <a:srgbClr val="000000"/>
        </a:solidFill>
        <a:latin typeface="Arial" charset="0"/>
        <a:ea typeface="+mn-ea"/>
        <a:cs typeface="+mn-cs"/>
      </a:defRPr>
    </a:lvl3pPr>
    <a:lvl4pPr marL="1371600" algn="l" rtl="0" eaLnBrk="0" fontAlgn="base" hangingPunct="0">
      <a:spcBef>
        <a:spcPct val="0"/>
      </a:spcBef>
      <a:spcAft>
        <a:spcPct val="0"/>
      </a:spcAft>
      <a:defRPr sz="2400" b="1" kern="1200">
        <a:solidFill>
          <a:srgbClr val="000000"/>
        </a:solidFill>
        <a:latin typeface="Arial" charset="0"/>
        <a:ea typeface="+mn-ea"/>
        <a:cs typeface="+mn-cs"/>
      </a:defRPr>
    </a:lvl4pPr>
    <a:lvl5pPr marL="1828800" algn="l" rtl="0" eaLnBrk="0" fontAlgn="base" hangingPunct="0">
      <a:spcBef>
        <a:spcPct val="0"/>
      </a:spcBef>
      <a:spcAft>
        <a:spcPct val="0"/>
      </a:spcAft>
      <a:defRPr sz="2400" b="1" kern="1200">
        <a:solidFill>
          <a:srgbClr val="000000"/>
        </a:solidFill>
        <a:latin typeface="Arial" charset="0"/>
        <a:ea typeface="+mn-ea"/>
        <a:cs typeface="+mn-cs"/>
      </a:defRPr>
    </a:lvl5pPr>
    <a:lvl6pPr marL="2286000" algn="l" defTabSz="914400" rtl="0" eaLnBrk="1" latinLnBrk="0" hangingPunct="1">
      <a:defRPr sz="2400" b="1" kern="1200">
        <a:solidFill>
          <a:srgbClr val="000000"/>
        </a:solidFill>
        <a:latin typeface="Arial" charset="0"/>
        <a:ea typeface="+mn-ea"/>
        <a:cs typeface="+mn-cs"/>
      </a:defRPr>
    </a:lvl6pPr>
    <a:lvl7pPr marL="2743200" algn="l" defTabSz="914400" rtl="0" eaLnBrk="1" latinLnBrk="0" hangingPunct="1">
      <a:defRPr sz="2400" b="1" kern="1200">
        <a:solidFill>
          <a:srgbClr val="000000"/>
        </a:solidFill>
        <a:latin typeface="Arial" charset="0"/>
        <a:ea typeface="+mn-ea"/>
        <a:cs typeface="+mn-cs"/>
      </a:defRPr>
    </a:lvl7pPr>
    <a:lvl8pPr marL="3200400" algn="l" defTabSz="914400" rtl="0" eaLnBrk="1" latinLnBrk="0" hangingPunct="1">
      <a:defRPr sz="2400" b="1" kern="1200">
        <a:solidFill>
          <a:srgbClr val="000000"/>
        </a:solidFill>
        <a:latin typeface="Arial" charset="0"/>
        <a:ea typeface="+mn-ea"/>
        <a:cs typeface="+mn-cs"/>
      </a:defRPr>
    </a:lvl8pPr>
    <a:lvl9pPr marL="3657600" algn="l" defTabSz="914400" rtl="0" eaLnBrk="1" latinLnBrk="0" hangingPunct="1">
      <a:defRPr sz="2400" b="1"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m Treharne" initials="" lastIdx="17" clrIdx="0"/>
  <p:cmAuthor id="1" name="Jim Treharne" initials="JTT" lastIdx="1" clrIdx="1"/>
  <p:cmAuthor id="2" name="Warme, Michael A CIV USARMY CAA (USA)" initials="W(" lastIdx="30" clrIdx="2">
    <p:extLst>
      <p:ext uri="{19B8F6BF-5375-455C-9EA6-DF929625EA0E}">
        <p15:presenceInfo xmlns:p15="http://schemas.microsoft.com/office/powerpoint/2012/main" userId="S::michael.a.warme.civ@cvr.mil::9552da02-fbca-4aca-96a8-5fbab7f23a8a" providerId="AD"/>
      </p:ext>
    </p:extLst>
  </p:cmAuthor>
  <p:cmAuthor id="3" name="Ward, Robert W CIV USARMY CAA (USA)" initials="W(" lastIdx="41" clrIdx="3">
    <p:extLst>
      <p:ext uri="{19B8F6BF-5375-455C-9EA6-DF929625EA0E}">
        <p15:presenceInfo xmlns:p15="http://schemas.microsoft.com/office/powerpoint/2012/main" userId="S::robert.w.ward134.civ@cvr.mil::ea4d6edf-0adf-49bf-8c73-322a1463cd64" providerId="AD"/>
      </p:ext>
    </p:extLst>
  </p:cmAuthor>
  <p:cmAuthor id="4" name="Drake, Maxine A MAJ USARMY CAA (USA)" initials="D(" lastIdx="27" clrIdx="4">
    <p:extLst>
      <p:ext uri="{19B8F6BF-5375-455C-9EA6-DF929625EA0E}">
        <p15:presenceInfo xmlns:p15="http://schemas.microsoft.com/office/powerpoint/2012/main" userId="S::maxine.a.drake.mil@cvr.mil::62867da6-b224-45fd-ae03-28ca08d5a871" providerId="AD"/>
      </p:ext>
    </p:extLst>
  </p:cmAuthor>
  <p:cmAuthor id="5" name="Drake, Maxine A MAJ USARMY CAA (USA)" initials="DMAMUC(" lastIdx="128" clrIdx="5">
    <p:extLst>
      <p:ext uri="{19B8F6BF-5375-455C-9EA6-DF929625EA0E}">
        <p15:presenceInfo xmlns:p15="http://schemas.microsoft.com/office/powerpoint/2012/main" userId="Drake, Maxine A MAJ USARMY CAA (USA)" providerId="None"/>
      </p:ext>
    </p:extLst>
  </p:cmAuthor>
  <p:cmAuthor id="6" name="Smith, Harvey Clark (Trey) III MAJ USARMY CAA (USA)" initials="S(" lastIdx="2" clrIdx="6">
    <p:extLst>
      <p:ext uri="{19B8F6BF-5375-455C-9EA6-DF929625EA0E}">
        <p15:presenceInfo xmlns:p15="http://schemas.microsoft.com/office/powerpoint/2012/main" userId="S::harvey.c.smith2.mil@cvr.mil::22700338-e4dc-4002-aef5-dddfc82b6be8" providerId="AD"/>
      </p:ext>
    </p:extLst>
  </p:cmAuthor>
  <p:cmAuthor id="7" name="Lynch, Scott A MAJ USARMY (USA)" initials="L(" lastIdx="2" clrIdx="7">
    <p:extLst>
      <p:ext uri="{19B8F6BF-5375-455C-9EA6-DF929625EA0E}">
        <p15:presenceInfo xmlns:p15="http://schemas.microsoft.com/office/powerpoint/2012/main" userId="S::scott.a.lynch8.mil@cvr.mil::a09265ca-01f2-429e-9aa5-3f519d9edac6" providerId="AD"/>
      </p:ext>
    </p:extLst>
  </p:cmAuthor>
  <p:cmAuthor id="8" name="Scott Lynch" initials="SL" lastIdx="21" clrIdx="8">
    <p:extLst>
      <p:ext uri="{19B8F6BF-5375-455C-9EA6-DF929625EA0E}">
        <p15:presenceInfo xmlns:p15="http://schemas.microsoft.com/office/powerpoint/2012/main" userId="Scott Lynch" providerId="None"/>
      </p:ext>
    </p:extLst>
  </p:cmAuthor>
  <p:cmAuthor id="9" name="Minor, Kyle S CIV USARMY HQDA DCS G-3-5-7 (USA)" initials="M(" lastIdx="18" clrIdx="9">
    <p:extLst>
      <p:ext uri="{19B8F6BF-5375-455C-9EA6-DF929625EA0E}">
        <p15:presenceInfo xmlns:p15="http://schemas.microsoft.com/office/powerpoint/2012/main" userId="S::kyle.s.minor.civ@cvr.mil::f77fb4de-2765-44cb-b185-16fa04e54ff0" providerId="AD"/>
      </p:ext>
    </p:extLst>
  </p:cmAuthor>
  <p:cmAuthor id="10" name="Turner, Dusty S MAJ USARMY CAA (USA)" initials="T(" lastIdx="4" clrIdx="10">
    <p:extLst>
      <p:ext uri="{19B8F6BF-5375-455C-9EA6-DF929625EA0E}">
        <p15:presenceInfo xmlns:p15="http://schemas.microsoft.com/office/powerpoint/2012/main" userId="S::dusty.s.turner.mil@cvr.mil::d3680487-c1f2-424c-97da-6518679ac2bd" providerId="AD"/>
      </p:ext>
    </p:extLst>
  </p:cmAuthor>
  <p:cmAuthor id="11" name="Pritchard, Russ Mr CIV USA" initials="PRMCU" lastIdx="85" clrIdx="11">
    <p:extLst>
      <p:ext uri="{19B8F6BF-5375-455C-9EA6-DF929625EA0E}">
        <p15:presenceInfo xmlns:p15="http://schemas.microsoft.com/office/powerpoint/2012/main" userId="S-1-5-21-329068152-448539723-839522115-323238" providerId="AD"/>
      </p:ext>
    </p:extLst>
  </p:cmAuthor>
  <p:cmAuthor id="12" name="Ryan, Kelly K LTC USARMY CAA (USA)" initials="R(" lastIdx="35" clrIdx="12">
    <p:extLst>
      <p:ext uri="{19B8F6BF-5375-455C-9EA6-DF929625EA0E}">
        <p15:presenceInfo xmlns:p15="http://schemas.microsoft.com/office/powerpoint/2012/main" userId="S::kelly.k.ryan5.mil@cvr.mil::e44461d4-4035-4f1f-ad6e-2b59b6c91440" providerId="AD"/>
      </p:ext>
    </p:extLst>
  </p:cmAuthor>
  <p:cmAuthor id="13" name="Pritchard, Russell A CIV USARMY CAA (US)" initials="P(" lastIdx="9" clrIdx="13">
    <p:extLst>
      <p:ext uri="{19B8F6BF-5375-455C-9EA6-DF929625EA0E}">
        <p15:presenceInfo xmlns:p15="http://schemas.microsoft.com/office/powerpoint/2012/main" userId="S::russell.a.pritchard3.civ@cvr.mil::6713f795-d3b9-4359-bf4d-b9aa559f4f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9AC6E5"/>
    <a:srgbClr val="C6AED9"/>
    <a:srgbClr val="FEA394"/>
    <a:srgbClr val="BBD1AF"/>
    <a:srgbClr val="5F403B"/>
    <a:srgbClr val="FFC4C4"/>
    <a:srgbClr val="8600DF"/>
    <a:srgbClr val="C00000"/>
    <a:srgbClr val="FF8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31670-DBBC-48DD-97D4-FAAFF595C87B}" v="4" dt="2021-04-08T14:39:37.134"/>
    <p1510:client id="{0A12478F-128E-423D-8615-5EB8E0159B19}" v="25" dt="2021-03-24T12:33:23.776"/>
    <p1510:client id="{0AC46FC3-255F-49AF-8666-C2874053078B}" v="7" dt="2021-03-24T12:41:09.011"/>
    <p1510:client id="{0ED66CE3-9283-48C1-BBFD-FB35C70DFA64}" v="1" dt="2021-03-26T20:28:46.285"/>
    <p1510:client id="{155CF675-9D52-4B09-907C-86FB4969D095}" v="5" dt="2021-03-23T14:43:07.785"/>
    <p1510:client id="{1BB3194E-554F-4AA6-9EA6-C5EBA77A5C03}" v="21" dt="2021-03-17T21:19:23.273"/>
    <p1510:client id="{21037B16-CAF7-4FBF-88D5-D85FD357C4DE}" v="1" dt="2021-03-22T13:54:52.212"/>
    <p1510:client id="{24A2B5E3-10BE-4F0E-868E-3D9ADB722249}" v="3" dt="2021-03-18T14:23:28.024"/>
    <p1510:client id="{25ADF6DE-78D8-451D-967F-C6816EC4BCEE}" v="38" dt="2021-04-09T18:10:43.005"/>
    <p1510:client id="{4AF2359E-A63E-4EBC-A10A-21F64D6CF1D9}" v="3" dt="2021-03-26T20:05:38.550"/>
    <p1510:client id="{4CD419B2-15BB-48CF-AFB7-359B0C2E5111}" v="1" dt="2021-03-24T12:05:19.741"/>
    <p1510:client id="{523092CA-8866-441A-9473-1A369A3EA14C}" v="413" dt="2021-03-22T21:16:35.956"/>
    <p1510:client id="{5C2724B2-AD87-4A99-B2DF-426478034985}" v="97" dt="2021-03-22T20:29:32.060"/>
    <p1510:client id="{644298A5-C179-4EF9-920D-544EB141098D}" v="16" dt="2021-04-16T19:38:03.110"/>
    <p1510:client id="{64809375-119F-448A-911C-E83577DB66C9}" v="18" dt="2021-03-17T12:01:05.511"/>
    <p1510:client id="{6DC7C617-31E8-46F3-A7E1-B229093C0F4B}" v="19" dt="2021-03-16T21:35:39.758"/>
    <p1510:client id="{793C7649-0862-4393-9334-AB9E26A76C9C}" v="9" dt="2021-03-23T15:48:31.192"/>
    <p1510:client id="{7BDB2931-F3DF-495F-B5FB-5B5838F86A98}" v="1" dt="2021-03-26T20:12:18.762"/>
    <p1510:client id="{8F636023-C224-4E04-8A42-EC71F09D7557}" v="1" dt="2021-03-23T13:26:38.273"/>
    <p1510:client id="{935C4071-B1EE-4A32-B897-8E6DB5A7F6AA}" v="14" dt="2021-03-26T14:20:12.716"/>
    <p1510:client id="{936771F7-495F-487A-A5DD-805A4EF6EF41}" v="5" dt="2021-03-22T21:12:34.604"/>
    <p1510:client id="{A89C094D-3932-4261-9EB7-DABF52EAB72A}" v="1" dt="2021-03-23T23:31:12.076"/>
    <p1510:client id="{CA34DCCB-0B31-476C-942E-2889D4D5FE18}" v="81" dt="2021-03-22T13:33:15.045"/>
    <p1510:client id="{D313CA61-14F4-4410-8506-FDDB43202C5E}" v="1" dt="2021-03-24T18:31:52.948"/>
    <p1510:client id="{DF94EA3C-F8BA-4D0F-8542-8AC9818AFF37}" v="133" dt="2021-03-23T15:52:54.303"/>
    <p1510:client id="{E9E683F0-493F-4DD7-9912-3C3F36082560}" v="2" dt="2021-03-22T20:15:38.099"/>
    <p1510:client id="{EE3CA50D-B246-4ED4-A303-87930C1CE136}" v="9" dt="2021-04-20T20:11:12.385"/>
    <p1510:client id="{FCBE5231-84CA-41EF-818B-B3B03D6EB1BA}" v="34" dt="2021-03-18T22:42:36.044"/>
    <p1510:client id="{FCF1213A-823E-13A4-564A-0268BE156358}" v="688" dt="2021-03-26T14:21:38.383"/>
    <p1510:client id="{FCF3B49F-F01C-B000-F9F2-7E3BA134702B}" v="63" dt="2021-03-16T22:55:50.261"/>
    <p1510:client id="{FF5ED7D3-CE9B-4267-BCE2-D88D09EFA3D5}" v="3" dt="2021-04-07T11:58:17.862"/>
    <p1510:client id="{FFC685B1-233F-4D03-BA5C-0F38CCD2976D}" v="6" dt="2021-04-06T18:23:15.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38" autoAdjust="0"/>
    <p:restoredTop sz="75815" autoAdjust="0"/>
  </p:normalViewPr>
  <p:slideViewPr>
    <p:cSldViewPr snapToGrid="0">
      <p:cViewPr varScale="1">
        <p:scale>
          <a:sx n="50" d="100"/>
          <a:sy n="50" d="100"/>
        </p:scale>
        <p:origin x="1614" y="48"/>
      </p:cViewPr>
      <p:guideLst>
        <p:guide orient="horz" pos="144"/>
        <p:guide pos="3840"/>
      </p:guideLst>
    </p:cSldViewPr>
  </p:slideViewPr>
  <p:outlineViewPr>
    <p:cViewPr>
      <p:scale>
        <a:sx n="33" d="100"/>
        <a:sy n="33" d="100"/>
      </p:scale>
      <p:origin x="0" y="-6156"/>
    </p:cViewPr>
  </p:outlineViewPr>
  <p:notesTextViewPr>
    <p:cViewPr>
      <p:scale>
        <a:sx n="100" d="100"/>
        <a:sy n="100" d="100"/>
      </p:scale>
      <p:origin x="0" y="0"/>
    </p:cViewPr>
  </p:notesTextViewPr>
  <p:notesViewPr>
    <p:cSldViewPr snapToGrid="0">
      <p:cViewPr>
        <p:scale>
          <a:sx n="1" d="2"/>
          <a:sy n="1" d="2"/>
        </p:scale>
        <p:origin x="4524" y="10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rme, Michael A CIV USARMY CAA (USA)" userId="S::michael.a.warme.civ@cvr.mil::9552da02-fbca-4aca-96a8-5fbab7f23a8a" providerId="AD" clId="Web-{FF5ED7D3-CE9B-4267-BCE2-D88D09EFA3D5}"/>
    <pc:docChg chg="">
      <pc:chgData name="Warme, Michael A CIV USARMY CAA (USA)" userId="S::michael.a.warme.civ@cvr.mil::9552da02-fbca-4aca-96a8-5fbab7f23a8a" providerId="AD" clId="Web-{FF5ED7D3-CE9B-4267-BCE2-D88D09EFA3D5}" dt="2021-04-07T11:58:17.862" v="2"/>
      <pc:docMkLst>
        <pc:docMk/>
      </pc:docMkLst>
      <pc:sldChg chg="addCm modCm">
        <pc:chgData name="Warme, Michael A CIV USARMY CAA (USA)" userId="S::michael.a.warme.civ@cvr.mil::9552da02-fbca-4aca-96a8-5fbab7f23a8a" providerId="AD" clId="Web-{FF5ED7D3-CE9B-4267-BCE2-D88D09EFA3D5}" dt="2021-04-07T11:58:17.862" v="2"/>
        <pc:sldMkLst>
          <pc:docMk/>
          <pc:sldMk cId="59265908" sldId="318"/>
        </pc:sldMkLst>
      </pc:sldChg>
    </pc:docChg>
  </pc:docChgLst>
  <pc:docChgLst>
    <pc:chgData name="Warme, Michael A CIV USARMY CAA (USA)" userId="S::michael.a.warme.civ@cvr.mil::9552da02-fbca-4aca-96a8-5fbab7f23a8a" providerId="AD" clId="Web-{4AF2359E-A63E-4EBC-A10A-21F64D6CF1D9}"/>
    <pc:docChg chg="addSld delSld">
      <pc:chgData name="Warme, Michael A CIV USARMY CAA (USA)" userId="S::michael.a.warme.civ@cvr.mil::9552da02-fbca-4aca-96a8-5fbab7f23a8a" providerId="AD" clId="Web-{4AF2359E-A63E-4EBC-A10A-21F64D6CF1D9}" dt="2021-03-26T20:05:38.550" v="2"/>
      <pc:docMkLst>
        <pc:docMk/>
      </pc:docMkLst>
      <pc:sldChg chg="add replId">
        <pc:chgData name="Warme, Michael A CIV USARMY CAA (USA)" userId="S::michael.a.warme.civ@cvr.mil::9552da02-fbca-4aca-96a8-5fbab7f23a8a" providerId="AD" clId="Web-{4AF2359E-A63E-4EBC-A10A-21F64D6CF1D9}" dt="2021-03-26T20:05:38.550" v="2"/>
        <pc:sldMkLst>
          <pc:docMk/>
          <pc:sldMk cId="98558653" sldId="335"/>
        </pc:sldMkLst>
      </pc:sldChg>
      <pc:sldChg chg="new del">
        <pc:chgData name="Warme, Michael A CIV USARMY CAA (USA)" userId="S::michael.a.warme.civ@cvr.mil::9552da02-fbca-4aca-96a8-5fbab7f23a8a" providerId="AD" clId="Web-{4AF2359E-A63E-4EBC-A10A-21F64D6CF1D9}" dt="2021-03-26T20:05:32.362" v="1"/>
        <pc:sldMkLst>
          <pc:docMk/>
          <pc:sldMk cId="2772485646" sldId="335"/>
        </pc:sldMkLst>
      </pc:sldChg>
    </pc:docChg>
  </pc:docChgLst>
  <pc:docChgLst>
    <pc:chgData name="Minor, Kyle S CIV USARMY HQDA DCS G-3-5-7 (USA)" userId="S::kyle.s.minor.civ@cvr.mil::f77fb4de-2765-44cb-b185-16fa04e54ff0" providerId="AD" clId="Web-{8F636023-C224-4E04-8A42-EC71F09D7557}"/>
    <pc:docChg chg="">
      <pc:chgData name="Minor, Kyle S CIV USARMY HQDA DCS G-3-5-7 (USA)" userId="S::kyle.s.minor.civ@cvr.mil::f77fb4de-2765-44cb-b185-16fa04e54ff0" providerId="AD" clId="Web-{8F636023-C224-4E04-8A42-EC71F09D7557}" dt="2021-03-23T13:26:38.273" v="0"/>
      <pc:docMkLst>
        <pc:docMk/>
      </pc:docMkLst>
      <pc:sldChg chg="addCm">
        <pc:chgData name="Minor, Kyle S CIV USARMY HQDA DCS G-3-5-7 (USA)" userId="S::kyle.s.minor.civ@cvr.mil::f77fb4de-2765-44cb-b185-16fa04e54ff0" providerId="AD" clId="Web-{8F636023-C224-4E04-8A42-EC71F09D7557}" dt="2021-03-23T13:26:38.273" v="0"/>
        <pc:sldMkLst>
          <pc:docMk/>
          <pc:sldMk cId="59265908" sldId="318"/>
        </pc:sldMkLst>
      </pc:sldChg>
    </pc:docChg>
  </pc:docChgLst>
  <pc:docChgLst>
    <pc:chgData name="Lynch, Scott A MAJ USARMY (USA)" userId="S::scott.a.lynch8.mil@cvr.mil::a09265ca-01f2-429e-9aa5-3f519d9edac6" providerId="AD" clId="Web-{FFC685B1-233F-4D03-BA5C-0F38CCD2976D}"/>
    <pc:docChg chg="modSld">
      <pc:chgData name="Lynch, Scott A MAJ USARMY (USA)" userId="S::scott.a.lynch8.mil@cvr.mil::a09265ca-01f2-429e-9aa5-3f519d9edac6" providerId="AD" clId="Web-{FFC685B1-233F-4D03-BA5C-0F38CCD2976D}" dt="2021-04-06T18:23:13.647" v="4" actId="20577"/>
      <pc:docMkLst>
        <pc:docMk/>
      </pc:docMkLst>
      <pc:sldChg chg="modSp">
        <pc:chgData name="Lynch, Scott A MAJ USARMY (USA)" userId="S::scott.a.lynch8.mil@cvr.mil::a09265ca-01f2-429e-9aa5-3f519d9edac6" providerId="AD" clId="Web-{FFC685B1-233F-4D03-BA5C-0F38CCD2976D}" dt="2021-04-06T18:23:13.647" v="4" actId="20577"/>
        <pc:sldMkLst>
          <pc:docMk/>
          <pc:sldMk cId="2758853603" sldId="294"/>
        </pc:sldMkLst>
        <pc:spChg chg="mod">
          <ac:chgData name="Lynch, Scott A MAJ USARMY (USA)" userId="S::scott.a.lynch8.mil@cvr.mil::a09265ca-01f2-429e-9aa5-3f519d9edac6" providerId="AD" clId="Web-{FFC685B1-233F-4D03-BA5C-0F38CCD2976D}" dt="2021-04-06T18:23:13.647" v="4" actId="20577"/>
          <ac:spMkLst>
            <pc:docMk/>
            <pc:sldMk cId="2758853603" sldId="294"/>
            <ac:spMk id="36" creationId="{00000000-0000-0000-0000-000000000000}"/>
          </ac:spMkLst>
        </pc:spChg>
      </pc:sldChg>
    </pc:docChg>
  </pc:docChgLst>
  <pc:docChgLst>
    <pc:chgData name="Drake, Maxine A MAJ USARMY CAA (USA)" userId="S::maxine.a.drake.mil@cvr.mil::62867da6-b224-45fd-ae03-28ca08d5a871" providerId="AD" clId="Web-{793C7649-0862-4393-9334-AB9E26A76C9C}"/>
    <pc:docChg chg="modSld">
      <pc:chgData name="Drake, Maxine A MAJ USARMY CAA (USA)" userId="S::maxine.a.drake.mil@cvr.mil::62867da6-b224-45fd-ae03-28ca08d5a871" providerId="AD" clId="Web-{793C7649-0862-4393-9334-AB9E26A76C9C}" dt="2021-03-23T15:48:22.473" v="1"/>
      <pc:docMkLst>
        <pc:docMk/>
      </pc:docMkLst>
      <pc:sldChg chg="modSp">
        <pc:chgData name="Drake, Maxine A MAJ USARMY CAA (USA)" userId="S::maxine.a.drake.mil@cvr.mil::62867da6-b224-45fd-ae03-28ca08d5a871" providerId="AD" clId="Web-{793C7649-0862-4393-9334-AB9E26A76C9C}" dt="2021-03-23T15:48:22.473" v="1"/>
        <pc:sldMkLst>
          <pc:docMk/>
          <pc:sldMk cId="3059854500" sldId="313"/>
        </pc:sldMkLst>
        <pc:graphicFrameChg chg="mod modGraphic">
          <ac:chgData name="Drake, Maxine A MAJ USARMY CAA (USA)" userId="S::maxine.a.drake.mil@cvr.mil::62867da6-b224-45fd-ae03-28ca08d5a871" providerId="AD" clId="Web-{793C7649-0862-4393-9334-AB9E26A76C9C}" dt="2021-03-23T15:48:22.473" v="1"/>
          <ac:graphicFrameMkLst>
            <pc:docMk/>
            <pc:sldMk cId="3059854500" sldId="313"/>
            <ac:graphicFrameMk id="7" creationId="{EB77FEE0-E0A9-43F4-9269-A6E76B09D383}"/>
          </ac:graphicFrameMkLst>
        </pc:graphicFrameChg>
      </pc:sldChg>
    </pc:docChg>
  </pc:docChgLst>
  <pc:docChgLst>
    <pc:chgData name="Minor, Kyle S CIV USARMY HQDA DCS G-3-5-7 (USA)" userId="S::kyle.s.minor.civ@cvr.mil::f77fb4de-2765-44cb-b185-16fa04e54ff0" providerId="AD" clId="Web-{935C4071-B1EE-4A32-B897-8E6DB5A7F6AA}"/>
    <pc:docChg chg="">
      <pc:chgData name="Minor, Kyle S CIV USARMY HQDA DCS G-3-5-7 (USA)" userId="S::kyle.s.minor.civ@cvr.mil::f77fb4de-2765-44cb-b185-16fa04e54ff0" providerId="AD" clId="Web-{935C4071-B1EE-4A32-B897-8E6DB5A7F6AA}" dt="2021-03-26T14:20:12.716" v="13"/>
      <pc:docMkLst>
        <pc:docMk/>
      </pc:docMkLst>
      <pc:sldChg chg="addCm">
        <pc:chgData name="Minor, Kyle S CIV USARMY HQDA DCS G-3-5-7 (USA)" userId="S::kyle.s.minor.civ@cvr.mil::f77fb4de-2765-44cb-b185-16fa04e54ff0" providerId="AD" clId="Web-{935C4071-B1EE-4A32-B897-8E6DB5A7F6AA}" dt="2021-03-26T13:52:09.718" v="0"/>
        <pc:sldMkLst>
          <pc:docMk/>
          <pc:sldMk cId="3267392677" sldId="262"/>
        </pc:sldMkLst>
      </pc:sldChg>
      <pc:sldChg chg="addCm">
        <pc:chgData name="Minor, Kyle S CIV USARMY HQDA DCS G-3-5-7 (USA)" userId="S::kyle.s.minor.civ@cvr.mil::f77fb4de-2765-44cb-b185-16fa04e54ff0" providerId="AD" clId="Web-{935C4071-B1EE-4A32-B897-8E6DB5A7F6AA}" dt="2021-03-26T13:57:32.817" v="1"/>
        <pc:sldMkLst>
          <pc:docMk/>
          <pc:sldMk cId="1963586105" sldId="270"/>
        </pc:sldMkLst>
      </pc:sldChg>
      <pc:sldChg chg="addCm">
        <pc:chgData name="Minor, Kyle S CIV USARMY HQDA DCS G-3-5-7 (USA)" userId="S::kyle.s.minor.civ@cvr.mil::f77fb4de-2765-44cb-b185-16fa04e54ff0" providerId="AD" clId="Web-{935C4071-B1EE-4A32-B897-8E6DB5A7F6AA}" dt="2021-03-26T14:02:53.619" v="3"/>
        <pc:sldMkLst>
          <pc:docMk/>
          <pc:sldMk cId="1817478303" sldId="271"/>
        </pc:sldMkLst>
      </pc:sldChg>
      <pc:sldChg chg="addCm">
        <pc:chgData name="Minor, Kyle S CIV USARMY HQDA DCS G-3-5-7 (USA)" userId="S::kyle.s.minor.civ@cvr.mil::f77fb4de-2765-44cb-b185-16fa04e54ff0" providerId="AD" clId="Web-{935C4071-B1EE-4A32-B897-8E6DB5A7F6AA}" dt="2021-03-26T14:14:38.460" v="9"/>
        <pc:sldMkLst>
          <pc:docMk/>
          <pc:sldMk cId="3587013213" sldId="281"/>
        </pc:sldMkLst>
      </pc:sldChg>
      <pc:sldChg chg="addCm">
        <pc:chgData name="Minor, Kyle S CIV USARMY HQDA DCS G-3-5-7 (USA)" userId="S::kyle.s.minor.civ@cvr.mil::f77fb4de-2765-44cb-b185-16fa04e54ff0" providerId="AD" clId="Web-{935C4071-B1EE-4A32-B897-8E6DB5A7F6AA}" dt="2021-03-26T14:15:41.914" v="10"/>
        <pc:sldMkLst>
          <pc:docMk/>
          <pc:sldMk cId="3038842634" sldId="283"/>
        </pc:sldMkLst>
      </pc:sldChg>
      <pc:sldChg chg="addCm">
        <pc:chgData name="Minor, Kyle S CIV USARMY HQDA DCS G-3-5-7 (USA)" userId="S::kyle.s.minor.civ@cvr.mil::f77fb4de-2765-44cb-b185-16fa04e54ff0" providerId="AD" clId="Web-{935C4071-B1EE-4A32-B897-8E6DB5A7F6AA}" dt="2021-03-26T14:16:51.134" v="11"/>
        <pc:sldMkLst>
          <pc:docMk/>
          <pc:sldMk cId="3297470632" sldId="290"/>
        </pc:sldMkLst>
      </pc:sldChg>
      <pc:sldChg chg="addCm">
        <pc:chgData name="Minor, Kyle S CIV USARMY HQDA DCS G-3-5-7 (USA)" userId="S::kyle.s.minor.civ@cvr.mil::f77fb4de-2765-44cb-b185-16fa04e54ff0" providerId="AD" clId="Web-{935C4071-B1EE-4A32-B897-8E6DB5A7F6AA}" dt="2021-03-26T14:08:18.484" v="4"/>
        <pc:sldMkLst>
          <pc:docMk/>
          <pc:sldMk cId="130185395" sldId="300"/>
        </pc:sldMkLst>
      </pc:sldChg>
      <pc:sldChg chg="addCm">
        <pc:chgData name="Minor, Kyle S CIV USARMY HQDA DCS G-3-5-7 (USA)" userId="S::kyle.s.minor.civ@cvr.mil::f77fb4de-2765-44cb-b185-16fa04e54ff0" providerId="AD" clId="Web-{935C4071-B1EE-4A32-B897-8E6DB5A7F6AA}" dt="2021-03-26T14:13:15.958" v="7"/>
        <pc:sldMkLst>
          <pc:docMk/>
          <pc:sldMk cId="3679993921" sldId="314"/>
        </pc:sldMkLst>
      </pc:sldChg>
      <pc:sldChg chg="addCm">
        <pc:chgData name="Minor, Kyle S CIV USARMY HQDA DCS G-3-5-7 (USA)" userId="S::kyle.s.minor.civ@cvr.mil::f77fb4de-2765-44cb-b185-16fa04e54ff0" providerId="AD" clId="Web-{935C4071-B1EE-4A32-B897-8E6DB5A7F6AA}" dt="2021-03-26T14:20:12.716" v="13"/>
        <pc:sldMkLst>
          <pc:docMk/>
          <pc:sldMk cId="345688480" sldId="319"/>
        </pc:sldMkLst>
      </pc:sldChg>
      <pc:sldChg chg="addCm">
        <pc:chgData name="Minor, Kyle S CIV USARMY HQDA DCS G-3-5-7 (USA)" userId="S::kyle.s.minor.civ@cvr.mil::f77fb4de-2765-44cb-b185-16fa04e54ff0" providerId="AD" clId="Web-{935C4071-B1EE-4A32-B897-8E6DB5A7F6AA}" dt="2021-03-26T14:13:46.834" v="8"/>
        <pc:sldMkLst>
          <pc:docMk/>
          <pc:sldMk cId="874160518" sldId="327"/>
        </pc:sldMkLst>
      </pc:sldChg>
    </pc:docChg>
  </pc:docChgLst>
  <pc:docChgLst>
    <pc:chgData name="Ward, Robert W CIV USARMY CAA (USA)" userId="S::robert.w.ward134.civ@cvr.mil::ea4d6edf-0adf-49bf-8c73-322a1463cd64" providerId="AD" clId="Web-{FCBE5231-84CA-41EF-818B-B3B03D6EB1BA}"/>
    <pc:docChg chg="modSld">
      <pc:chgData name="Ward, Robert W CIV USARMY CAA (USA)" userId="S::robert.w.ward134.civ@cvr.mil::ea4d6edf-0adf-49bf-8c73-322a1463cd64" providerId="AD" clId="Web-{FCBE5231-84CA-41EF-818B-B3B03D6EB1BA}" dt="2021-03-18T22:42:36.044" v="28"/>
      <pc:docMkLst>
        <pc:docMk/>
      </pc:docMkLst>
      <pc:sldChg chg="addCm">
        <pc:chgData name="Ward, Robert W CIV USARMY CAA (USA)" userId="S::robert.w.ward134.civ@cvr.mil::ea4d6edf-0adf-49bf-8c73-322a1463cd64" providerId="AD" clId="Web-{FCBE5231-84CA-41EF-818B-B3B03D6EB1BA}" dt="2021-03-18T20:59:31.547" v="0"/>
        <pc:sldMkLst>
          <pc:docMk/>
          <pc:sldMk cId="1569962117" sldId="273"/>
        </pc:sldMkLst>
      </pc:sldChg>
      <pc:sldChg chg="addCm">
        <pc:chgData name="Ward, Robert W CIV USARMY CAA (USA)" userId="S::robert.w.ward134.civ@cvr.mil::ea4d6edf-0adf-49bf-8c73-322a1463cd64" providerId="AD" clId="Web-{FCBE5231-84CA-41EF-818B-B3B03D6EB1BA}" dt="2021-03-18T21:03:21.112" v="3"/>
        <pc:sldMkLst>
          <pc:docMk/>
          <pc:sldMk cId="1023195016" sldId="275"/>
        </pc:sldMkLst>
      </pc:sldChg>
      <pc:sldChg chg="addCm">
        <pc:chgData name="Ward, Robert W CIV USARMY CAA (USA)" userId="S::robert.w.ward134.civ@cvr.mil::ea4d6edf-0adf-49bf-8c73-322a1463cd64" providerId="AD" clId="Web-{FCBE5231-84CA-41EF-818B-B3B03D6EB1BA}" dt="2021-03-18T21:00:05.657" v="1"/>
        <pc:sldMkLst>
          <pc:docMk/>
          <pc:sldMk cId="1170359030" sldId="278"/>
        </pc:sldMkLst>
      </pc:sldChg>
      <pc:sldChg chg="addCm">
        <pc:chgData name="Ward, Robert W CIV USARMY CAA (USA)" userId="S::robert.w.ward134.civ@cvr.mil::ea4d6edf-0adf-49bf-8c73-322a1463cd64" providerId="AD" clId="Web-{FCBE5231-84CA-41EF-818B-B3B03D6EB1BA}" dt="2021-03-18T21:38:04.817" v="4"/>
        <pc:sldMkLst>
          <pc:docMk/>
          <pc:sldMk cId="2313077554" sldId="280"/>
        </pc:sldMkLst>
      </pc:sldChg>
      <pc:sldChg chg="addCm">
        <pc:chgData name="Ward, Robert W CIV USARMY CAA (USA)" userId="S::robert.w.ward134.civ@cvr.mil::ea4d6edf-0adf-49bf-8c73-322a1463cd64" providerId="AD" clId="Web-{FCBE5231-84CA-41EF-818B-B3B03D6EB1BA}" dt="2021-03-18T21:54:44.619" v="7"/>
        <pc:sldMkLst>
          <pc:docMk/>
          <pc:sldMk cId="3587013213" sldId="281"/>
        </pc:sldMkLst>
      </pc:sldChg>
      <pc:sldChg chg="addCm">
        <pc:chgData name="Ward, Robert W CIV USARMY CAA (USA)" userId="S::robert.w.ward134.civ@cvr.mil::ea4d6edf-0adf-49bf-8c73-322a1463cd64" providerId="AD" clId="Web-{FCBE5231-84CA-41EF-818B-B3B03D6EB1BA}" dt="2021-03-18T21:58:08.059" v="8"/>
        <pc:sldMkLst>
          <pc:docMk/>
          <pc:sldMk cId="3038842634" sldId="283"/>
        </pc:sldMkLst>
      </pc:sldChg>
      <pc:sldChg chg="delSp addCm modCm">
        <pc:chgData name="Ward, Robert W CIV USARMY CAA (USA)" userId="S::robert.w.ward134.civ@cvr.mil::ea4d6edf-0adf-49bf-8c73-322a1463cd64" providerId="AD" clId="Web-{FCBE5231-84CA-41EF-818B-B3B03D6EB1BA}" dt="2021-03-18T22:04:14.816" v="17"/>
        <pc:sldMkLst>
          <pc:docMk/>
          <pc:sldMk cId="1663220701" sldId="284"/>
        </pc:sldMkLst>
        <pc:spChg chg="del">
          <ac:chgData name="Ward, Robert W CIV USARMY CAA (USA)" userId="S::robert.w.ward134.civ@cvr.mil::ea4d6edf-0adf-49bf-8c73-322a1463cd64" providerId="AD" clId="Web-{FCBE5231-84CA-41EF-818B-B3B03D6EB1BA}" dt="2021-03-18T21:58:22.747" v="9"/>
          <ac:spMkLst>
            <pc:docMk/>
            <pc:sldMk cId="1663220701" sldId="284"/>
            <ac:spMk id="18" creationId="{00000000-0000-0000-0000-000000000000}"/>
          </ac:spMkLst>
        </pc:spChg>
      </pc:sldChg>
      <pc:sldChg chg="delSp modSp">
        <pc:chgData name="Ward, Robert W CIV USARMY CAA (USA)" userId="S::robert.w.ward134.civ@cvr.mil::ea4d6edf-0adf-49bf-8c73-322a1463cd64" providerId="AD" clId="Web-{FCBE5231-84CA-41EF-818B-B3B03D6EB1BA}" dt="2021-03-18T22:00:34.171" v="14" actId="20577"/>
        <pc:sldMkLst>
          <pc:docMk/>
          <pc:sldMk cId="209519797" sldId="285"/>
        </pc:sldMkLst>
        <pc:spChg chg="mod">
          <ac:chgData name="Ward, Robert W CIV USARMY CAA (USA)" userId="S::robert.w.ward134.civ@cvr.mil::ea4d6edf-0adf-49bf-8c73-322a1463cd64" providerId="AD" clId="Web-{FCBE5231-84CA-41EF-818B-B3B03D6EB1BA}" dt="2021-03-18T22:00:34.171" v="14" actId="20577"/>
          <ac:spMkLst>
            <pc:docMk/>
            <pc:sldMk cId="209519797" sldId="285"/>
            <ac:spMk id="10" creationId="{00000000-0000-0000-0000-000000000000}"/>
          </ac:spMkLst>
        </pc:spChg>
        <pc:spChg chg="del">
          <ac:chgData name="Ward, Robert W CIV USARMY CAA (USA)" userId="S::robert.w.ward134.civ@cvr.mil::ea4d6edf-0adf-49bf-8c73-322a1463cd64" providerId="AD" clId="Web-{FCBE5231-84CA-41EF-818B-B3B03D6EB1BA}" dt="2021-03-18T22:00:07.686" v="10"/>
          <ac:spMkLst>
            <pc:docMk/>
            <pc:sldMk cId="209519797" sldId="285"/>
            <ac:spMk id="22" creationId="{00000000-0000-0000-0000-000000000000}"/>
          </ac:spMkLst>
        </pc:spChg>
      </pc:sldChg>
      <pc:sldChg chg="addCm modCm">
        <pc:chgData name="Ward, Robert W CIV USARMY CAA (USA)" userId="S::robert.w.ward134.civ@cvr.mil::ea4d6edf-0adf-49bf-8c73-322a1463cd64" providerId="AD" clId="Web-{FCBE5231-84CA-41EF-818B-B3B03D6EB1BA}" dt="2021-03-18T22:37:36.271" v="26"/>
        <pc:sldMkLst>
          <pc:docMk/>
          <pc:sldMk cId="3704661426" sldId="288"/>
        </pc:sldMkLst>
      </pc:sldChg>
      <pc:sldChg chg="modSp addCm">
        <pc:chgData name="Ward, Robert W CIV USARMY CAA (USA)" userId="S::robert.w.ward134.civ@cvr.mil::ea4d6edf-0adf-49bf-8c73-322a1463cd64" providerId="AD" clId="Web-{FCBE5231-84CA-41EF-818B-B3B03D6EB1BA}" dt="2021-03-18T22:06:30.052" v="21" actId="20577"/>
        <pc:sldMkLst>
          <pc:docMk/>
          <pc:sldMk cId="810875054" sldId="289"/>
        </pc:sldMkLst>
        <pc:spChg chg="mod">
          <ac:chgData name="Ward, Robert W CIV USARMY CAA (USA)" userId="S::robert.w.ward134.civ@cvr.mil::ea4d6edf-0adf-49bf-8c73-322a1463cd64" providerId="AD" clId="Web-{FCBE5231-84CA-41EF-818B-B3B03D6EB1BA}" dt="2021-03-18T22:06:30.052" v="21" actId="20577"/>
          <ac:spMkLst>
            <pc:docMk/>
            <pc:sldMk cId="810875054" sldId="289"/>
            <ac:spMk id="7" creationId="{00000000-0000-0000-0000-000000000000}"/>
          </ac:spMkLst>
        </pc:spChg>
      </pc:sldChg>
      <pc:sldChg chg="addCm">
        <pc:chgData name="Ward, Robert W CIV USARMY CAA (USA)" userId="S::robert.w.ward134.civ@cvr.mil::ea4d6edf-0adf-49bf-8c73-322a1463cd64" providerId="AD" clId="Web-{FCBE5231-84CA-41EF-818B-B3B03D6EB1BA}" dt="2021-03-18T22:38:11.162" v="27"/>
        <pc:sldMkLst>
          <pc:docMk/>
          <pc:sldMk cId="3297470632" sldId="290"/>
        </pc:sldMkLst>
      </pc:sldChg>
      <pc:sldChg chg="modSp">
        <pc:chgData name="Ward, Robert W CIV USARMY CAA (USA)" userId="S::robert.w.ward134.civ@cvr.mil::ea4d6edf-0adf-49bf-8c73-322a1463cd64" providerId="AD" clId="Web-{FCBE5231-84CA-41EF-818B-B3B03D6EB1BA}" dt="2021-03-18T22:34:35.563" v="24" actId="20577"/>
        <pc:sldMkLst>
          <pc:docMk/>
          <pc:sldMk cId="918573490" sldId="291"/>
        </pc:sldMkLst>
        <pc:spChg chg="mod">
          <ac:chgData name="Ward, Robert W CIV USARMY CAA (USA)" userId="S::robert.w.ward134.civ@cvr.mil::ea4d6edf-0adf-49bf-8c73-322a1463cd64" providerId="AD" clId="Web-{FCBE5231-84CA-41EF-818B-B3B03D6EB1BA}" dt="2021-03-18T22:34:35.563" v="24" actId="20577"/>
          <ac:spMkLst>
            <pc:docMk/>
            <pc:sldMk cId="918573490" sldId="291"/>
            <ac:spMk id="2" creationId="{00000000-0000-0000-0000-000000000000}"/>
          </ac:spMkLst>
        </pc:spChg>
      </pc:sldChg>
      <pc:sldChg chg="addCm">
        <pc:chgData name="Ward, Robert W CIV USARMY CAA (USA)" userId="S::robert.w.ward134.civ@cvr.mil::ea4d6edf-0adf-49bf-8c73-322a1463cd64" providerId="AD" clId="Web-{FCBE5231-84CA-41EF-818B-B3B03D6EB1BA}" dt="2021-03-18T22:42:36.044" v="28"/>
        <pc:sldMkLst>
          <pc:docMk/>
          <pc:sldMk cId="2237476613" sldId="292"/>
        </pc:sldMkLst>
      </pc:sldChg>
    </pc:docChg>
  </pc:docChgLst>
  <pc:docChgLst>
    <pc:chgData name="Warme, Michael A CIV USARMY CAA (USA)" userId="S::michael.a.warme.civ@cvr.mil::9552da02-fbca-4aca-96a8-5fbab7f23a8a" providerId="AD" clId="Web-{6DC7C617-31E8-46F3-A7E1-B229093C0F4B}"/>
    <pc:docChg chg="modSld">
      <pc:chgData name="Warme, Michael A CIV USARMY CAA (USA)" userId="S::michael.a.warme.civ@cvr.mil::9552da02-fbca-4aca-96a8-5fbab7f23a8a" providerId="AD" clId="Web-{6DC7C617-31E8-46F3-A7E1-B229093C0F4B}" dt="2021-03-16T21:35:39.758" v="18"/>
      <pc:docMkLst>
        <pc:docMk/>
      </pc:docMkLst>
      <pc:sldChg chg="addCm modCm">
        <pc:chgData name="Warme, Michael A CIV USARMY CAA (USA)" userId="S::michael.a.warme.civ@cvr.mil::9552da02-fbca-4aca-96a8-5fbab7f23a8a" providerId="AD" clId="Web-{6DC7C617-31E8-46F3-A7E1-B229093C0F4B}" dt="2021-03-16T21:15:53.920" v="2"/>
        <pc:sldMkLst>
          <pc:docMk/>
          <pc:sldMk cId="91901316" sldId="259"/>
        </pc:sldMkLst>
      </pc:sldChg>
      <pc:sldChg chg="addCm">
        <pc:chgData name="Warme, Michael A CIV USARMY CAA (USA)" userId="S::michael.a.warme.civ@cvr.mil::9552da02-fbca-4aca-96a8-5fbab7f23a8a" providerId="AD" clId="Web-{6DC7C617-31E8-46F3-A7E1-B229093C0F4B}" dt="2021-03-16T21:17:26.547" v="3"/>
        <pc:sldMkLst>
          <pc:docMk/>
          <pc:sldMk cId="1669616921" sldId="260"/>
        </pc:sldMkLst>
      </pc:sldChg>
      <pc:sldChg chg="addCm modCm">
        <pc:chgData name="Warme, Michael A CIV USARMY CAA (USA)" userId="S::michael.a.warme.civ@cvr.mil::9552da02-fbca-4aca-96a8-5fbab7f23a8a" providerId="AD" clId="Web-{6DC7C617-31E8-46F3-A7E1-B229093C0F4B}" dt="2021-03-16T21:22:49.617" v="7"/>
        <pc:sldMkLst>
          <pc:docMk/>
          <pc:sldMk cId="744376199" sldId="263"/>
        </pc:sldMkLst>
      </pc:sldChg>
      <pc:sldChg chg="modSp addCm">
        <pc:chgData name="Warme, Michael A CIV USARMY CAA (USA)" userId="S::michael.a.warme.civ@cvr.mil::9552da02-fbca-4aca-96a8-5fbab7f23a8a" providerId="AD" clId="Web-{6DC7C617-31E8-46F3-A7E1-B229093C0F4B}" dt="2021-03-16T21:32:33.254" v="17"/>
        <pc:sldMkLst>
          <pc:docMk/>
          <pc:sldMk cId="793408" sldId="264"/>
        </pc:sldMkLst>
        <pc:spChg chg="mod">
          <ac:chgData name="Warme, Michael A CIV USARMY CAA (USA)" userId="S::michael.a.warme.civ@cvr.mil::9552da02-fbca-4aca-96a8-5fbab7f23a8a" providerId="AD" clId="Web-{6DC7C617-31E8-46F3-A7E1-B229093C0F4B}" dt="2021-03-16T21:24:25.087" v="12" actId="20577"/>
          <ac:spMkLst>
            <pc:docMk/>
            <pc:sldMk cId="793408" sldId="264"/>
            <ac:spMk id="8" creationId="{00000000-0000-0000-0000-000000000000}"/>
          </ac:spMkLst>
        </pc:spChg>
      </pc:sldChg>
      <pc:sldChg chg="addCm">
        <pc:chgData name="Warme, Michael A CIV USARMY CAA (USA)" userId="S::michael.a.warme.civ@cvr.mil::9552da02-fbca-4aca-96a8-5fbab7f23a8a" providerId="AD" clId="Web-{6DC7C617-31E8-46F3-A7E1-B229093C0F4B}" dt="2021-03-16T21:35:39.758" v="18"/>
        <pc:sldMkLst>
          <pc:docMk/>
          <pc:sldMk cId="3400537908" sldId="266"/>
        </pc:sldMkLst>
      </pc:sldChg>
    </pc:docChg>
  </pc:docChgLst>
  <pc:docChgLst>
    <pc:chgData name="Drake, Maxine A MAJ USARMY CAA (USA)" userId="S::maxine.a.drake.mil@cvr.mil::62867da6-b224-45fd-ae03-28ca08d5a871" providerId="AD" clId="Web-{DF94EA3C-F8BA-4D0F-8542-8AC9818AFF37}"/>
    <pc:docChg chg="addSld delSld modSld">
      <pc:chgData name="Drake, Maxine A MAJ USARMY CAA (USA)" userId="S::maxine.a.drake.mil@cvr.mil::62867da6-b224-45fd-ae03-28ca08d5a871" providerId="AD" clId="Web-{DF94EA3C-F8BA-4D0F-8542-8AC9818AFF37}" dt="2021-03-23T15:52:54.303" v="21"/>
      <pc:docMkLst>
        <pc:docMk/>
      </pc:docMkLst>
      <pc:sldChg chg="addSp delSp modSp">
        <pc:chgData name="Drake, Maxine A MAJ USARMY CAA (USA)" userId="S::maxine.a.drake.mil@cvr.mil::62867da6-b224-45fd-ae03-28ca08d5a871" providerId="AD" clId="Web-{DF94EA3C-F8BA-4D0F-8542-8AC9818AFF37}" dt="2021-03-23T15:52:06.913" v="16"/>
        <pc:sldMkLst>
          <pc:docMk/>
          <pc:sldMk cId="3059854500" sldId="313"/>
        </pc:sldMkLst>
        <pc:graphicFrameChg chg="add mod modGraphic">
          <ac:chgData name="Drake, Maxine A MAJ USARMY CAA (USA)" userId="S::maxine.a.drake.mil@cvr.mil::62867da6-b224-45fd-ae03-28ca08d5a871" providerId="AD" clId="Web-{DF94EA3C-F8BA-4D0F-8542-8AC9818AFF37}" dt="2021-03-23T15:52:06.913" v="16"/>
          <ac:graphicFrameMkLst>
            <pc:docMk/>
            <pc:sldMk cId="3059854500" sldId="313"/>
            <ac:graphicFrameMk id="6" creationId="{5486E5A8-68E3-4123-B3AD-4B2C8DD28BF4}"/>
          </ac:graphicFrameMkLst>
        </pc:graphicFrameChg>
        <pc:graphicFrameChg chg="del">
          <ac:chgData name="Drake, Maxine A MAJ USARMY CAA (USA)" userId="S::maxine.a.drake.mil@cvr.mil::62867da6-b224-45fd-ae03-28ca08d5a871" providerId="AD" clId="Web-{DF94EA3C-F8BA-4D0F-8542-8AC9818AFF37}" dt="2021-03-23T15:49:38.959" v="0"/>
          <ac:graphicFrameMkLst>
            <pc:docMk/>
            <pc:sldMk cId="3059854500" sldId="313"/>
            <ac:graphicFrameMk id="7" creationId="{EB77FEE0-E0A9-43F4-9269-A6E76B09D383}"/>
          </ac:graphicFrameMkLst>
        </pc:graphicFrameChg>
      </pc:sldChg>
      <pc:sldChg chg="addSp delSp modSp add replId">
        <pc:chgData name="Drake, Maxine A MAJ USARMY CAA (USA)" userId="S::maxine.a.drake.mil@cvr.mil::62867da6-b224-45fd-ae03-28ca08d5a871" providerId="AD" clId="Web-{DF94EA3C-F8BA-4D0F-8542-8AC9818AFF37}" dt="2021-03-23T15:52:54.303" v="21"/>
        <pc:sldMkLst>
          <pc:docMk/>
          <pc:sldMk cId="577797822" sldId="320"/>
        </pc:sldMkLst>
        <pc:graphicFrameChg chg="add mod modGraphic">
          <ac:chgData name="Drake, Maxine A MAJ USARMY CAA (USA)" userId="S::maxine.a.drake.mil@cvr.mil::62867da6-b224-45fd-ae03-28ca08d5a871" providerId="AD" clId="Web-{DF94EA3C-F8BA-4D0F-8542-8AC9818AFF37}" dt="2021-03-23T15:52:54.303" v="21"/>
          <ac:graphicFrameMkLst>
            <pc:docMk/>
            <pc:sldMk cId="577797822" sldId="320"/>
            <ac:graphicFrameMk id="2" creationId="{30715F2E-8BF7-4F8C-960B-94E0A64742F5}"/>
          </ac:graphicFrameMkLst>
        </pc:graphicFrameChg>
        <pc:graphicFrameChg chg="del">
          <ac:chgData name="Drake, Maxine A MAJ USARMY CAA (USA)" userId="S::maxine.a.drake.mil@cvr.mil::62867da6-b224-45fd-ae03-28ca08d5a871" providerId="AD" clId="Web-{DF94EA3C-F8BA-4D0F-8542-8AC9818AFF37}" dt="2021-03-23T15:52:38.147" v="18"/>
          <ac:graphicFrameMkLst>
            <pc:docMk/>
            <pc:sldMk cId="577797822" sldId="320"/>
            <ac:graphicFrameMk id="6" creationId="{5486E5A8-68E3-4123-B3AD-4B2C8DD28BF4}"/>
          </ac:graphicFrameMkLst>
        </pc:graphicFrameChg>
      </pc:sldChg>
      <pc:sldChg chg="add del replId">
        <pc:chgData name="Drake, Maxine A MAJ USARMY CAA (USA)" userId="S::maxine.a.drake.mil@cvr.mil::62867da6-b224-45fd-ae03-28ca08d5a871" providerId="AD" clId="Web-{DF94EA3C-F8BA-4D0F-8542-8AC9818AFF37}" dt="2021-03-23T15:51:50.881" v="12"/>
        <pc:sldMkLst>
          <pc:docMk/>
          <pc:sldMk cId="1060606153" sldId="320"/>
        </pc:sldMkLst>
      </pc:sldChg>
    </pc:docChg>
  </pc:docChgLst>
  <pc:docChgLst>
    <pc:chgData name="Drake, Maxine A MAJ USARMY CAA (USA)" userId="S::maxine.a.drake.mil@cvr.mil::62867da6-b224-45fd-ae03-28ca08d5a871" providerId="AD" clId="Web-{1BB3194E-554F-4AA6-9EA6-C5EBA77A5C03}"/>
    <pc:docChg chg="modSld">
      <pc:chgData name="Drake, Maxine A MAJ USARMY CAA (USA)" userId="S::maxine.a.drake.mil@cvr.mil::62867da6-b224-45fd-ae03-28ca08d5a871" providerId="AD" clId="Web-{1BB3194E-554F-4AA6-9EA6-C5EBA77A5C03}" dt="2021-03-17T21:19:16.867" v="19" actId="20577"/>
      <pc:docMkLst>
        <pc:docMk/>
      </pc:docMkLst>
      <pc:sldChg chg="modSp delCm">
        <pc:chgData name="Drake, Maxine A MAJ USARMY CAA (USA)" userId="S::maxine.a.drake.mil@cvr.mil::62867da6-b224-45fd-ae03-28ca08d5a871" providerId="AD" clId="Web-{1BB3194E-554F-4AA6-9EA6-C5EBA77A5C03}" dt="2021-03-17T21:12:25.648" v="15" actId="20577"/>
        <pc:sldMkLst>
          <pc:docMk/>
          <pc:sldMk cId="3481109476" sldId="257"/>
        </pc:sldMkLst>
        <pc:spChg chg="mod">
          <ac:chgData name="Drake, Maxine A MAJ USARMY CAA (USA)" userId="S::maxine.a.drake.mil@cvr.mil::62867da6-b224-45fd-ae03-28ca08d5a871" providerId="AD" clId="Web-{1BB3194E-554F-4AA6-9EA6-C5EBA77A5C03}" dt="2021-03-17T21:12:25.648" v="15" actId="20577"/>
          <ac:spMkLst>
            <pc:docMk/>
            <pc:sldMk cId="3481109476" sldId="257"/>
            <ac:spMk id="8" creationId="{00000000-0000-0000-0000-000000000000}"/>
          </ac:spMkLst>
        </pc:spChg>
      </pc:sldChg>
      <pc:sldChg chg="modSp">
        <pc:chgData name="Drake, Maxine A MAJ USARMY CAA (USA)" userId="S::maxine.a.drake.mil@cvr.mil::62867da6-b224-45fd-ae03-28ca08d5a871" providerId="AD" clId="Web-{1BB3194E-554F-4AA6-9EA6-C5EBA77A5C03}" dt="2021-03-17T21:19:16.867" v="19" actId="20577"/>
        <pc:sldMkLst>
          <pc:docMk/>
          <pc:sldMk cId="91901316" sldId="259"/>
        </pc:sldMkLst>
        <pc:spChg chg="mod">
          <ac:chgData name="Drake, Maxine A MAJ USARMY CAA (USA)" userId="S::maxine.a.drake.mil@cvr.mil::62867da6-b224-45fd-ae03-28ca08d5a871" providerId="AD" clId="Web-{1BB3194E-554F-4AA6-9EA6-C5EBA77A5C03}" dt="2021-03-17T21:19:16.867" v="19" actId="20577"/>
          <ac:spMkLst>
            <pc:docMk/>
            <pc:sldMk cId="91901316" sldId="259"/>
            <ac:spMk id="2" creationId="{00000000-0000-0000-0000-000000000000}"/>
          </ac:spMkLst>
        </pc:spChg>
      </pc:sldChg>
      <pc:sldChg chg="addCm">
        <pc:chgData name="Drake, Maxine A MAJ USARMY CAA (USA)" userId="S::maxine.a.drake.mil@cvr.mil::62867da6-b224-45fd-ae03-28ca08d5a871" providerId="AD" clId="Web-{1BB3194E-554F-4AA6-9EA6-C5EBA77A5C03}" dt="2021-03-17T21:15:51.085" v="16"/>
        <pc:sldMkLst>
          <pc:docMk/>
          <pc:sldMk cId="1669616921" sldId="260"/>
        </pc:sldMkLst>
      </pc:sldChg>
      <pc:sldChg chg="addCm">
        <pc:chgData name="Drake, Maxine A MAJ USARMY CAA (USA)" userId="S::maxine.a.drake.mil@cvr.mil::62867da6-b224-45fd-ae03-28ca08d5a871" providerId="AD" clId="Web-{1BB3194E-554F-4AA6-9EA6-C5EBA77A5C03}" dt="2021-03-17T21:18:27.253" v="17"/>
        <pc:sldMkLst>
          <pc:docMk/>
          <pc:sldMk cId="1928845162" sldId="261"/>
        </pc:sldMkLst>
      </pc:sldChg>
      <pc:sldChg chg="addCm">
        <pc:chgData name="Drake, Maxine A MAJ USARMY CAA (USA)" userId="S::maxine.a.drake.mil@cvr.mil::62867da6-b224-45fd-ae03-28ca08d5a871" providerId="AD" clId="Web-{1BB3194E-554F-4AA6-9EA6-C5EBA77A5C03}" dt="2021-03-17T21:19:01.865" v="18"/>
        <pc:sldMkLst>
          <pc:docMk/>
          <pc:sldMk cId="3267392677" sldId="262"/>
        </pc:sldMkLst>
      </pc:sldChg>
    </pc:docChg>
  </pc:docChgLst>
  <pc:docChgLst>
    <pc:chgData name="Warme, Michael A CIV USARMY CAA (USA)" userId="S::michael.a.warme.civ@cvr.mil::9552da02-fbca-4aca-96a8-5fbab7f23a8a" providerId="AD" clId="Web-{7BDB2931-F3DF-495F-B5FB-5B5838F86A98}"/>
    <pc:docChg chg="delSld">
      <pc:chgData name="Warme, Michael A CIV USARMY CAA (USA)" userId="S::michael.a.warme.civ@cvr.mil::9552da02-fbca-4aca-96a8-5fbab7f23a8a" providerId="AD" clId="Web-{7BDB2931-F3DF-495F-B5FB-5B5838F86A98}" dt="2021-03-26T20:12:18.762" v="0"/>
      <pc:docMkLst>
        <pc:docMk/>
      </pc:docMkLst>
      <pc:sldChg chg="del">
        <pc:chgData name="Warme, Michael A CIV USARMY CAA (USA)" userId="S::michael.a.warme.civ@cvr.mil::9552da02-fbca-4aca-96a8-5fbab7f23a8a" providerId="AD" clId="Web-{7BDB2931-F3DF-495F-B5FB-5B5838F86A98}" dt="2021-03-26T20:12:18.762" v="0"/>
        <pc:sldMkLst>
          <pc:docMk/>
          <pc:sldMk cId="98558653" sldId="335"/>
        </pc:sldMkLst>
      </pc:sldChg>
    </pc:docChg>
  </pc:docChgLst>
  <pc:docChgLst>
    <pc:chgData name="Drake, Maxine A MAJ USARMY CAA (USA)" userId="S::maxine.a.drake.mil@cvr.mil::62867da6-b224-45fd-ae03-28ca08d5a871" providerId="AD" clId="Web-{0640A77E-9E5C-4229-A51F-CDC7C8D805F0}"/>
    <pc:docChg chg="modSld">
      <pc:chgData name="Drake, Maxine A MAJ USARMY CAA (USA)" userId="S::maxine.a.drake.mil@cvr.mil::62867da6-b224-45fd-ae03-28ca08d5a871" providerId="AD" clId="Web-{0640A77E-9E5C-4229-A51F-CDC7C8D805F0}" dt="2021-04-08T13:17:22.927" v="0"/>
      <pc:docMkLst>
        <pc:docMk/>
      </pc:docMkLst>
      <pc:sldChg chg="modNotes">
        <pc:chgData name="Drake, Maxine A MAJ USARMY CAA (USA)" userId="S::maxine.a.drake.mil@cvr.mil::62867da6-b224-45fd-ae03-28ca08d5a871" providerId="AD" clId="Web-{0640A77E-9E5C-4229-A51F-CDC7C8D805F0}" dt="2021-04-08T13:17:22.927" v="0"/>
        <pc:sldMkLst>
          <pc:docMk/>
          <pc:sldMk cId="345688480" sldId="319"/>
        </pc:sldMkLst>
      </pc:sldChg>
    </pc:docChg>
  </pc:docChgLst>
  <pc:docChgLst>
    <pc:chgData name="Lynch, Scott A MAJ USARMY (USA)" userId="S::scott.a.lynch8.mil@cvr.mil::a09265ca-01f2-429e-9aa5-3f519d9edac6" providerId="AD" clId="Web-{E9E683F0-493F-4DD7-9912-3C3F36082560}"/>
    <pc:docChg chg="modSld">
      <pc:chgData name="Lynch, Scott A MAJ USARMY (USA)" userId="S::scott.a.lynch8.mil@cvr.mil::a09265ca-01f2-429e-9aa5-3f519d9edac6" providerId="AD" clId="Web-{E9E683F0-493F-4DD7-9912-3C3F36082560}" dt="2021-03-22T20:15:38.099" v="0" actId="20577"/>
      <pc:docMkLst>
        <pc:docMk/>
      </pc:docMkLst>
      <pc:sldChg chg="modSp">
        <pc:chgData name="Lynch, Scott A MAJ USARMY (USA)" userId="S::scott.a.lynch8.mil@cvr.mil::a09265ca-01f2-429e-9aa5-3f519d9edac6" providerId="AD" clId="Web-{E9E683F0-493F-4DD7-9912-3C3F36082560}" dt="2021-03-22T20:15:38.099" v="0" actId="20577"/>
        <pc:sldMkLst>
          <pc:docMk/>
          <pc:sldMk cId="3481109476" sldId="257"/>
        </pc:sldMkLst>
        <pc:spChg chg="mod">
          <ac:chgData name="Lynch, Scott A MAJ USARMY (USA)" userId="S::scott.a.lynch8.mil@cvr.mil::a09265ca-01f2-429e-9aa5-3f519d9edac6" providerId="AD" clId="Web-{E9E683F0-493F-4DD7-9912-3C3F36082560}" dt="2021-03-22T20:15:38.099" v="0" actId="20577"/>
          <ac:spMkLst>
            <pc:docMk/>
            <pc:sldMk cId="3481109476" sldId="257"/>
            <ac:spMk id="2" creationId="{00000000-0000-0000-0000-000000000000}"/>
          </ac:spMkLst>
        </pc:spChg>
      </pc:sldChg>
    </pc:docChg>
  </pc:docChgLst>
  <pc:docChgLst>
    <pc:chgData name="Drake, Maxine A MAJ USARMY CAA (USA)" userId="S::maxine.a.drake.mil@cvr.mil::62867da6-b224-45fd-ae03-28ca08d5a871" providerId="AD" clId="Web-{644298A5-C179-4EF9-920D-544EB141098D}"/>
    <pc:docChg chg="modSld">
      <pc:chgData name="Drake, Maxine A MAJ USARMY CAA (USA)" userId="S::maxine.a.drake.mil@cvr.mil::62867da6-b224-45fd-ae03-28ca08d5a871" providerId="AD" clId="Web-{644298A5-C179-4EF9-920D-544EB141098D}" dt="2021-04-16T19:38:01.422" v="9"/>
      <pc:docMkLst>
        <pc:docMk/>
      </pc:docMkLst>
      <pc:sldChg chg="modSp">
        <pc:chgData name="Drake, Maxine A MAJ USARMY CAA (USA)" userId="S::maxine.a.drake.mil@cvr.mil::62867da6-b224-45fd-ae03-28ca08d5a871" providerId="AD" clId="Web-{644298A5-C179-4EF9-920D-544EB141098D}" dt="2021-04-16T19:38:01.422" v="9"/>
        <pc:sldMkLst>
          <pc:docMk/>
          <pc:sldMk cId="3381246462" sldId="352"/>
        </pc:sldMkLst>
        <pc:graphicFrameChg chg="mod modGraphic">
          <ac:chgData name="Drake, Maxine A MAJ USARMY CAA (USA)" userId="S::maxine.a.drake.mil@cvr.mil::62867da6-b224-45fd-ae03-28ca08d5a871" providerId="AD" clId="Web-{644298A5-C179-4EF9-920D-544EB141098D}" dt="2021-04-16T19:38:01.422" v="9"/>
          <ac:graphicFrameMkLst>
            <pc:docMk/>
            <pc:sldMk cId="3381246462" sldId="352"/>
            <ac:graphicFrameMk id="7" creationId="{00000000-0000-0000-0000-000000000000}"/>
          </ac:graphicFrameMkLst>
        </pc:graphicFrameChg>
        <pc:graphicFrameChg chg="mod modGraphic">
          <ac:chgData name="Drake, Maxine A MAJ USARMY CAA (USA)" userId="S::maxine.a.drake.mil@cvr.mil::62867da6-b224-45fd-ae03-28ca08d5a871" providerId="AD" clId="Web-{644298A5-C179-4EF9-920D-544EB141098D}" dt="2021-04-16T19:37:44.061" v="1"/>
          <ac:graphicFrameMkLst>
            <pc:docMk/>
            <pc:sldMk cId="3381246462" sldId="352"/>
            <ac:graphicFrameMk id="13" creationId="{00000000-0000-0000-0000-000000000000}"/>
          </ac:graphicFrameMkLst>
        </pc:graphicFrameChg>
      </pc:sldChg>
    </pc:docChg>
  </pc:docChgLst>
  <pc:docChgLst>
    <pc:chgData name="Lynch, Scott A MAJ USARMY (USA)" userId="S::scott.a.lynch8.mil@cvr.mil::a09265ca-01f2-429e-9aa5-3f519d9edac6" providerId="AD" clId="Web-{EE3CA50D-B246-4ED4-A303-87930C1CE136}"/>
    <pc:docChg chg="modSld">
      <pc:chgData name="Lynch, Scott A MAJ USARMY (USA)" userId="S::scott.a.lynch8.mil@cvr.mil::a09265ca-01f2-429e-9aa5-3f519d9edac6" providerId="AD" clId="Web-{EE3CA50D-B246-4ED4-A303-87930C1CE136}" dt="2021-04-20T20:11:12.385" v="6" actId="1076"/>
      <pc:docMkLst>
        <pc:docMk/>
      </pc:docMkLst>
      <pc:sldChg chg="addSp delSp modSp">
        <pc:chgData name="Lynch, Scott A MAJ USARMY (USA)" userId="S::scott.a.lynch8.mil@cvr.mil::a09265ca-01f2-429e-9aa5-3f519d9edac6" providerId="AD" clId="Web-{EE3CA50D-B246-4ED4-A303-87930C1CE136}" dt="2021-04-20T20:11:12.385" v="6" actId="1076"/>
        <pc:sldMkLst>
          <pc:docMk/>
          <pc:sldMk cId="2633390993" sldId="354"/>
        </pc:sldMkLst>
        <pc:spChg chg="del">
          <ac:chgData name="Lynch, Scott A MAJ USARMY (USA)" userId="S::scott.a.lynch8.mil@cvr.mil::a09265ca-01f2-429e-9aa5-3f519d9edac6" providerId="AD" clId="Web-{EE3CA50D-B246-4ED4-A303-87930C1CE136}" dt="2021-04-20T20:10:16.587" v="0"/>
          <ac:spMkLst>
            <pc:docMk/>
            <pc:sldMk cId="2633390993" sldId="354"/>
            <ac:spMk id="2" creationId="{00000000-0000-0000-0000-000000000000}"/>
          </ac:spMkLst>
        </pc:spChg>
        <pc:grpChg chg="del">
          <ac:chgData name="Lynch, Scott A MAJ USARMY (USA)" userId="S::scott.a.lynch8.mil@cvr.mil::a09265ca-01f2-429e-9aa5-3f519d9edac6" providerId="AD" clId="Web-{EE3CA50D-B246-4ED4-A303-87930C1CE136}" dt="2021-04-20T20:10:57.088" v="1"/>
          <ac:grpSpMkLst>
            <pc:docMk/>
            <pc:sldMk cId="2633390993" sldId="354"/>
            <ac:grpSpMk id="6" creationId="{00000000-0000-0000-0000-000000000000}"/>
          </ac:grpSpMkLst>
        </pc:grpChg>
        <pc:picChg chg="add del mod">
          <ac:chgData name="Lynch, Scott A MAJ USARMY (USA)" userId="S::scott.a.lynch8.mil@cvr.mil::a09265ca-01f2-429e-9aa5-3f519d9edac6" providerId="AD" clId="Web-{EE3CA50D-B246-4ED4-A303-87930C1CE136}" dt="2021-04-20T20:11:02.994" v="4"/>
          <ac:picMkLst>
            <pc:docMk/>
            <pc:sldMk cId="2633390993" sldId="354"/>
            <ac:picMk id="5" creationId="{8824701A-5D76-4E27-BD6A-B21B1C94F31F}"/>
          </ac:picMkLst>
        </pc:picChg>
        <pc:picChg chg="add mod">
          <ac:chgData name="Lynch, Scott A MAJ USARMY (USA)" userId="S::scott.a.lynch8.mil@cvr.mil::a09265ca-01f2-429e-9aa5-3f519d9edac6" providerId="AD" clId="Web-{EE3CA50D-B246-4ED4-A303-87930C1CE136}" dt="2021-04-20T20:11:12.385" v="6" actId="1076"/>
          <ac:picMkLst>
            <pc:docMk/>
            <pc:sldMk cId="2633390993" sldId="354"/>
            <ac:picMk id="7" creationId="{FD572698-B682-4EC2-8E39-8B94C62C41E1}"/>
          </ac:picMkLst>
        </pc:picChg>
        <pc:cxnChg chg="mod">
          <ac:chgData name="Lynch, Scott A MAJ USARMY (USA)" userId="S::scott.a.lynch8.mil@cvr.mil::a09265ca-01f2-429e-9aa5-3f519d9edac6" providerId="AD" clId="Web-{EE3CA50D-B246-4ED4-A303-87930C1CE136}" dt="2021-04-20T20:10:57.088" v="1"/>
          <ac:cxnSpMkLst>
            <pc:docMk/>
            <pc:sldMk cId="2633390993" sldId="354"/>
            <ac:cxnSpMk id="33"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4"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5"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6"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7"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8"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39"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0"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1"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2"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3"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4"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5"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7"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8"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49"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0"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1"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2"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3"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4" creationId="{00000000-0000-0000-0000-000000000000}"/>
          </ac:cxnSpMkLst>
        </pc:cxnChg>
        <pc:cxnChg chg="mod">
          <ac:chgData name="Lynch, Scott A MAJ USARMY (USA)" userId="S::scott.a.lynch8.mil@cvr.mil::a09265ca-01f2-429e-9aa5-3f519d9edac6" providerId="AD" clId="Web-{EE3CA50D-B246-4ED4-A303-87930C1CE136}" dt="2021-04-20T20:10:57.088" v="1"/>
          <ac:cxnSpMkLst>
            <pc:docMk/>
            <pc:sldMk cId="2633390993" sldId="354"/>
            <ac:cxnSpMk id="55" creationId="{00000000-0000-0000-0000-000000000000}"/>
          </ac:cxnSpMkLst>
        </pc:cxnChg>
        <pc:cxnChg chg="del">
          <ac:chgData name="Lynch, Scott A MAJ USARMY (USA)" userId="S::scott.a.lynch8.mil@cvr.mil::a09265ca-01f2-429e-9aa5-3f519d9edac6" providerId="AD" clId="Web-{EE3CA50D-B246-4ED4-A303-87930C1CE136}" dt="2021-04-20T20:10:59.619" v="2"/>
          <ac:cxnSpMkLst>
            <pc:docMk/>
            <pc:sldMk cId="2633390993" sldId="354"/>
            <ac:cxnSpMk id="57" creationId="{00000000-0000-0000-0000-000000000000}"/>
          </ac:cxnSpMkLst>
        </pc:cxnChg>
      </pc:sldChg>
    </pc:docChg>
  </pc:docChgLst>
  <pc:docChgLst>
    <pc:chgData name="Minor, Kyle S CIV USARMY HQDA DCS G-3-5-7 (USA)" userId="S::kyle.s.minor.civ@cvr.mil::f77fb4de-2765-44cb-b185-16fa04e54ff0" providerId="AD" clId="Web-{0A12478F-128E-423D-8615-5EB8E0159B19}"/>
    <pc:docChg chg="modSld">
      <pc:chgData name="Minor, Kyle S CIV USARMY HQDA DCS G-3-5-7 (USA)" userId="S::kyle.s.minor.civ@cvr.mil::f77fb4de-2765-44cb-b185-16fa04e54ff0" providerId="AD" clId="Web-{0A12478F-128E-423D-8615-5EB8E0159B19}" dt="2021-03-24T12:33:23.776" v="21" actId="20577"/>
      <pc:docMkLst>
        <pc:docMk/>
      </pc:docMkLst>
      <pc:sldChg chg="addSp modSp">
        <pc:chgData name="Minor, Kyle S CIV USARMY HQDA DCS G-3-5-7 (USA)" userId="S::kyle.s.minor.civ@cvr.mil::f77fb4de-2765-44cb-b185-16fa04e54ff0" providerId="AD" clId="Web-{0A12478F-128E-423D-8615-5EB8E0159B19}" dt="2021-03-24T12:33:23.776" v="21" actId="20577"/>
        <pc:sldMkLst>
          <pc:docMk/>
          <pc:sldMk cId="3339129383" sldId="311"/>
        </pc:sldMkLst>
        <pc:spChg chg="mod">
          <ac:chgData name="Minor, Kyle S CIV USARMY HQDA DCS G-3-5-7 (USA)" userId="S::kyle.s.minor.civ@cvr.mil::f77fb4de-2765-44cb-b185-16fa04e54ff0" providerId="AD" clId="Web-{0A12478F-128E-423D-8615-5EB8E0159B19}" dt="2021-03-24T12:32:16.587" v="13" actId="14100"/>
          <ac:spMkLst>
            <pc:docMk/>
            <pc:sldMk cId="3339129383" sldId="311"/>
            <ac:spMk id="2" creationId="{00000000-0000-0000-0000-000000000000}"/>
          </ac:spMkLst>
        </pc:spChg>
        <pc:spChg chg="add mod">
          <ac:chgData name="Minor, Kyle S CIV USARMY HQDA DCS G-3-5-7 (USA)" userId="S::kyle.s.minor.civ@cvr.mil::f77fb4de-2765-44cb-b185-16fa04e54ff0" providerId="AD" clId="Web-{0A12478F-128E-423D-8615-5EB8E0159B19}" dt="2021-03-24T12:33:23.776" v="21" actId="20577"/>
          <ac:spMkLst>
            <pc:docMk/>
            <pc:sldMk cId="3339129383" sldId="311"/>
            <ac:spMk id="11" creationId="{CADD6F91-9E2B-4DA2-886F-843B7E179CA9}"/>
          </ac:spMkLst>
        </pc:spChg>
        <pc:spChg chg="add">
          <ac:chgData name="Minor, Kyle S CIV USARMY HQDA DCS G-3-5-7 (USA)" userId="S::kyle.s.minor.civ@cvr.mil::f77fb4de-2765-44cb-b185-16fa04e54ff0" providerId="AD" clId="Web-{0A12478F-128E-423D-8615-5EB8E0159B19}" dt="2021-03-24T12:32:52.041" v="15"/>
          <ac:spMkLst>
            <pc:docMk/>
            <pc:sldMk cId="3339129383" sldId="311"/>
            <ac:spMk id="29" creationId="{8D4DDAAF-D2B4-4FEE-A7F4-AD42F90D02E2}"/>
          </ac:spMkLst>
        </pc:spChg>
      </pc:sldChg>
    </pc:docChg>
  </pc:docChgLst>
  <pc:docChgLst>
    <pc:chgData name="Minor, Kyle S CIV USARMY HQDA DCS G-3-5-7 (USA)" userId="S::kyle.s.minor.civ@cvr.mil::f77fb4de-2765-44cb-b185-16fa04e54ff0" providerId="AD" clId="Web-{4CD419B2-15BB-48CF-AFB7-359B0C2E5111}"/>
    <pc:docChg chg="">
      <pc:chgData name="Minor, Kyle S CIV USARMY HQDA DCS G-3-5-7 (USA)" userId="S::kyle.s.minor.civ@cvr.mil::f77fb4de-2765-44cb-b185-16fa04e54ff0" providerId="AD" clId="Web-{4CD419B2-15BB-48CF-AFB7-359B0C2E5111}" dt="2021-03-24T12:05:19.741" v="0"/>
      <pc:docMkLst>
        <pc:docMk/>
      </pc:docMkLst>
      <pc:sldChg chg="addCm">
        <pc:chgData name="Minor, Kyle S CIV USARMY HQDA DCS G-3-5-7 (USA)" userId="S::kyle.s.minor.civ@cvr.mil::f77fb4de-2765-44cb-b185-16fa04e54ff0" providerId="AD" clId="Web-{4CD419B2-15BB-48CF-AFB7-359B0C2E5111}" dt="2021-03-24T12:05:19.741" v="0"/>
        <pc:sldMkLst>
          <pc:docMk/>
          <pc:sldMk cId="3481109476" sldId="257"/>
        </pc:sldMkLst>
      </pc:sldChg>
    </pc:docChg>
  </pc:docChgLst>
  <pc:docChgLst>
    <pc:chgData name="Lynch, Scott A MAJ USARMY (USA)" userId="S::scott.a.lynch8.mil@cvr.mil::a09265ca-01f2-429e-9aa5-3f519d9edac6" providerId="AD" clId="Web-{25ADF6DE-78D8-451D-967F-C6816EC4BCEE}"/>
    <pc:docChg chg="modSld">
      <pc:chgData name="Lynch, Scott A MAJ USARMY (USA)" userId="S::scott.a.lynch8.mil@cvr.mil::a09265ca-01f2-429e-9aa5-3f519d9edac6" providerId="AD" clId="Web-{25ADF6DE-78D8-451D-967F-C6816EC4BCEE}" dt="2021-04-09T18:10:42.302" v="32" actId="20577"/>
      <pc:docMkLst>
        <pc:docMk/>
      </pc:docMkLst>
      <pc:sldChg chg="modSp">
        <pc:chgData name="Lynch, Scott A MAJ USARMY (USA)" userId="S::scott.a.lynch8.mil@cvr.mil::a09265ca-01f2-429e-9aa5-3f519d9edac6" providerId="AD" clId="Web-{25ADF6DE-78D8-451D-967F-C6816EC4BCEE}" dt="2021-04-09T18:10:42.302" v="32" actId="20577"/>
        <pc:sldMkLst>
          <pc:docMk/>
          <pc:sldMk cId="744376199" sldId="263"/>
        </pc:sldMkLst>
        <pc:spChg chg="mod">
          <ac:chgData name="Lynch, Scott A MAJ USARMY (USA)" userId="S::scott.a.lynch8.mil@cvr.mil::a09265ca-01f2-429e-9aa5-3f519d9edac6" providerId="AD" clId="Web-{25ADF6DE-78D8-451D-967F-C6816EC4BCEE}" dt="2021-04-09T18:10:34.020" v="29" actId="20577"/>
          <ac:spMkLst>
            <pc:docMk/>
            <pc:sldMk cId="744376199" sldId="263"/>
            <ac:spMk id="34" creationId="{00000000-0000-0000-0000-000000000000}"/>
          </ac:spMkLst>
        </pc:spChg>
        <pc:spChg chg="mod">
          <ac:chgData name="Lynch, Scott A MAJ USARMY (USA)" userId="S::scott.a.lynch8.mil@cvr.mil::a09265ca-01f2-429e-9aa5-3f519d9edac6" providerId="AD" clId="Web-{25ADF6DE-78D8-451D-967F-C6816EC4BCEE}" dt="2021-04-09T18:10:42.302" v="32" actId="20577"/>
          <ac:spMkLst>
            <pc:docMk/>
            <pc:sldMk cId="744376199" sldId="263"/>
            <ac:spMk id="35" creationId="{00000000-0000-0000-0000-000000000000}"/>
          </ac:spMkLst>
        </pc:spChg>
        <pc:spChg chg="mod">
          <ac:chgData name="Lynch, Scott A MAJ USARMY (USA)" userId="S::scott.a.lynch8.mil@cvr.mil::a09265ca-01f2-429e-9aa5-3f519d9edac6" providerId="AD" clId="Web-{25ADF6DE-78D8-451D-967F-C6816EC4BCEE}" dt="2021-04-09T18:10:39.536" v="31" actId="20577"/>
          <ac:spMkLst>
            <pc:docMk/>
            <pc:sldMk cId="744376199" sldId="263"/>
            <ac:spMk id="36" creationId="{00000000-0000-0000-0000-000000000000}"/>
          </ac:spMkLst>
        </pc:spChg>
        <pc:spChg chg="mod">
          <ac:chgData name="Lynch, Scott A MAJ USARMY (USA)" userId="S::scott.a.lynch8.mil@cvr.mil::a09265ca-01f2-429e-9aa5-3f519d9edac6" providerId="AD" clId="Web-{25ADF6DE-78D8-451D-967F-C6816EC4BCEE}" dt="2021-04-09T18:10:35.879" v="30" actId="20577"/>
          <ac:spMkLst>
            <pc:docMk/>
            <pc:sldMk cId="744376199" sldId="263"/>
            <ac:spMk id="37" creationId="{00000000-0000-0000-0000-000000000000}"/>
          </ac:spMkLst>
        </pc:spChg>
      </pc:sldChg>
      <pc:sldChg chg="modSp">
        <pc:chgData name="Lynch, Scott A MAJ USARMY (USA)" userId="S::scott.a.lynch8.mil@cvr.mil::a09265ca-01f2-429e-9aa5-3f519d9edac6" providerId="AD" clId="Web-{25ADF6DE-78D8-451D-967F-C6816EC4BCEE}" dt="2021-04-09T18:09:04.901" v="28" actId="20577"/>
        <pc:sldMkLst>
          <pc:docMk/>
          <pc:sldMk cId="3339129383" sldId="311"/>
        </pc:sldMkLst>
        <pc:spChg chg="mod">
          <ac:chgData name="Lynch, Scott A MAJ USARMY (USA)" userId="S::scott.a.lynch8.mil@cvr.mil::a09265ca-01f2-429e-9aa5-3f519d9edac6" providerId="AD" clId="Web-{25ADF6DE-78D8-451D-967F-C6816EC4BCEE}" dt="2021-04-09T18:09:04.901" v="28" actId="20577"/>
          <ac:spMkLst>
            <pc:docMk/>
            <pc:sldMk cId="3339129383" sldId="311"/>
            <ac:spMk id="60" creationId="{00000000-0000-0000-0000-000000000000}"/>
          </ac:spMkLst>
        </pc:spChg>
        <pc:spChg chg="mod">
          <ac:chgData name="Lynch, Scott A MAJ USARMY (USA)" userId="S::scott.a.lynch8.mil@cvr.mil::a09265ca-01f2-429e-9aa5-3f519d9edac6" providerId="AD" clId="Web-{25ADF6DE-78D8-451D-967F-C6816EC4BCEE}" dt="2021-04-09T18:09:01.463" v="25" actId="20577"/>
          <ac:spMkLst>
            <pc:docMk/>
            <pc:sldMk cId="3339129383" sldId="311"/>
            <ac:spMk id="64" creationId="{00000000-0000-0000-0000-000000000000}"/>
          </ac:spMkLst>
        </pc:spChg>
        <pc:spChg chg="mod">
          <ac:chgData name="Lynch, Scott A MAJ USARMY (USA)" userId="S::scott.a.lynch8.mil@cvr.mil::a09265ca-01f2-429e-9aa5-3f519d9edac6" providerId="AD" clId="Web-{25ADF6DE-78D8-451D-967F-C6816EC4BCEE}" dt="2021-04-09T18:08:02.848" v="7" actId="20577"/>
          <ac:spMkLst>
            <pc:docMk/>
            <pc:sldMk cId="3339129383" sldId="311"/>
            <ac:spMk id="77" creationId="{00000000-0000-0000-0000-000000000000}"/>
          </ac:spMkLst>
        </pc:spChg>
      </pc:sldChg>
    </pc:docChg>
  </pc:docChgLst>
  <pc:docChgLst>
    <pc:chgData name="Drake, Maxine A MAJ USARMY CAA (USA)" userId="S::maxine.a.drake.mil@cvr.mil::62867da6-b224-45fd-ae03-28ca08d5a871" providerId="AD" clId="Web-{21037B16-CAF7-4FBF-88D5-D85FD357C4DE}"/>
    <pc:docChg chg="delSld">
      <pc:chgData name="Drake, Maxine A MAJ USARMY CAA (USA)" userId="S::maxine.a.drake.mil@cvr.mil::62867da6-b224-45fd-ae03-28ca08d5a871" providerId="AD" clId="Web-{21037B16-CAF7-4FBF-88D5-D85FD357C4DE}" dt="2021-03-22T13:54:52.212" v="0"/>
      <pc:docMkLst>
        <pc:docMk/>
      </pc:docMkLst>
      <pc:sldChg chg="del">
        <pc:chgData name="Drake, Maxine A MAJ USARMY CAA (USA)" userId="S::maxine.a.drake.mil@cvr.mil::62867da6-b224-45fd-ae03-28ca08d5a871" providerId="AD" clId="Web-{21037B16-CAF7-4FBF-88D5-D85FD357C4DE}" dt="2021-03-22T13:54:52.212" v="0"/>
        <pc:sldMkLst>
          <pc:docMk/>
          <pc:sldMk cId="3582113832" sldId="309"/>
        </pc:sldMkLst>
      </pc:sldChg>
    </pc:docChg>
  </pc:docChgLst>
  <pc:docChgLst>
    <pc:chgData name="Ward, Robert W CIV USARMY CAA (USA)" userId="S::robert.w.ward134.civ@cvr.mil::ea4d6edf-0adf-49bf-8c73-322a1463cd64" providerId="AD" clId="Web-{FCF3B49F-F01C-B000-F9F2-7E3BA134702B}"/>
    <pc:docChg chg="modSld">
      <pc:chgData name="Ward, Robert W CIV USARMY CAA (USA)" userId="S::robert.w.ward134.civ@cvr.mil::ea4d6edf-0adf-49bf-8c73-322a1463cd64" providerId="AD" clId="Web-{FCF3B49F-F01C-B000-F9F2-7E3BA134702B}" dt="2021-03-16T22:55:50.261" v="54" actId="20577"/>
      <pc:docMkLst>
        <pc:docMk/>
      </pc:docMkLst>
      <pc:sldChg chg="addCm">
        <pc:chgData name="Ward, Robert W CIV USARMY CAA (USA)" userId="S::robert.w.ward134.civ@cvr.mil::ea4d6edf-0adf-49bf-8c73-322a1463cd64" providerId="AD" clId="Web-{FCF3B49F-F01C-B000-F9F2-7E3BA134702B}" dt="2021-03-16T22:07:08.135" v="0"/>
        <pc:sldMkLst>
          <pc:docMk/>
          <pc:sldMk cId="3481109476" sldId="257"/>
        </pc:sldMkLst>
      </pc:sldChg>
      <pc:sldChg chg="modSp addCm">
        <pc:chgData name="Ward, Robert W CIV USARMY CAA (USA)" userId="S::robert.w.ward134.civ@cvr.mil::ea4d6edf-0adf-49bf-8c73-322a1463cd64" providerId="AD" clId="Web-{FCF3B49F-F01C-B000-F9F2-7E3BA134702B}" dt="2021-03-16T22:11:34.063" v="9" actId="20577"/>
        <pc:sldMkLst>
          <pc:docMk/>
          <pc:sldMk cId="91901316" sldId="259"/>
        </pc:sldMkLst>
        <pc:spChg chg="mod">
          <ac:chgData name="Ward, Robert W CIV USARMY CAA (USA)" userId="S::robert.w.ward134.civ@cvr.mil::ea4d6edf-0adf-49bf-8c73-322a1463cd64" providerId="AD" clId="Web-{FCF3B49F-F01C-B000-F9F2-7E3BA134702B}" dt="2021-03-16T22:11:34.063" v="9" actId="20577"/>
          <ac:spMkLst>
            <pc:docMk/>
            <pc:sldMk cId="91901316" sldId="259"/>
            <ac:spMk id="2" creationId="{00000000-0000-0000-0000-000000000000}"/>
          </ac:spMkLst>
        </pc:spChg>
      </pc:sldChg>
      <pc:sldChg chg="modSp addCm modCm">
        <pc:chgData name="Ward, Robert W CIV USARMY CAA (USA)" userId="S::robert.w.ward134.civ@cvr.mil::ea4d6edf-0adf-49bf-8c73-322a1463cd64" providerId="AD" clId="Web-{FCF3B49F-F01C-B000-F9F2-7E3BA134702B}" dt="2021-03-16T22:17:15.856" v="14"/>
        <pc:sldMkLst>
          <pc:docMk/>
          <pc:sldMk cId="1928845162" sldId="261"/>
        </pc:sldMkLst>
        <pc:spChg chg="mod">
          <ac:chgData name="Ward, Robert W CIV USARMY CAA (USA)" userId="S::robert.w.ward134.civ@cvr.mil::ea4d6edf-0adf-49bf-8c73-322a1463cd64" providerId="AD" clId="Web-{FCF3B49F-F01C-B000-F9F2-7E3BA134702B}" dt="2021-03-16T22:15:38.223" v="11" actId="20577"/>
          <ac:spMkLst>
            <pc:docMk/>
            <pc:sldMk cId="1928845162" sldId="261"/>
            <ac:spMk id="19" creationId="{00000000-0000-0000-0000-000000000000}"/>
          </ac:spMkLst>
        </pc:spChg>
      </pc:sldChg>
      <pc:sldChg chg="addCm">
        <pc:chgData name="Ward, Robert W CIV USARMY CAA (USA)" userId="S::robert.w.ward134.civ@cvr.mil::ea4d6edf-0adf-49bf-8c73-322a1463cd64" providerId="AD" clId="Web-{FCF3B49F-F01C-B000-F9F2-7E3BA134702B}" dt="2021-03-16T22:17:45.702" v="15"/>
        <pc:sldMkLst>
          <pc:docMk/>
          <pc:sldMk cId="3267392677" sldId="262"/>
        </pc:sldMkLst>
      </pc:sldChg>
      <pc:sldChg chg="addCm">
        <pc:chgData name="Ward, Robert W CIV USARMY CAA (USA)" userId="S::robert.w.ward134.civ@cvr.mil::ea4d6edf-0adf-49bf-8c73-322a1463cd64" providerId="AD" clId="Web-{FCF3B49F-F01C-B000-F9F2-7E3BA134702B}" dt="2021-03-16T22:22:28.865" v="17"/>
        <pc:sldMkLst>
          <pc:docMk/>
          <pc:sldMk cId="744376199" sldId="263"/>
        </pc:sldMkLst>
      </pc:sldChg>
      <pc:sldChg chg="modSp addCm">
        <pc:chgData name="Ward, Robert W CIV USARMY CAA (USA)" userId="S::robert.w.ward134.civ@cvr.mil::ea4d6edf-0adf-49bf-8c73-322a1463cd64" providerId="AD" clId="Web-{FCF3B49F-F01C-B000-F9F2-7E3BA134702B}" dt="2021-03-16T22:27:32.062" v="26"/>
        <pc:sldMkLst>
          <pc:docMk/>
          <pc:sldMk cId="793408" sldId="264"/>
        </pc:sldMkLst>
        <pc:spChg chg="mod">
          <ac:chgData name="Ward, Robert W CIV USARMY CAA (USA)" userId="S::robert.w.ward134.civ@cvr.mil::ea4d6edf-0adf-49bf-8c73-322a1463cd64" providerId="AD" clId="Web-{FCF3B49F-F01C-B000-F9F2-7E3BA134702B}" dt="2021-03-16T22:22:50.570" v="19" actId="20577"/>
          <ac:spMkLst>
            <pc:docMk/>
            <pc:sldMk cId="793408" sldId="264"/>
            <ac:spMk id="3" creationId="{00000000-0000-0000-0000-000000000000}"/>
          </ac:spMkLst>
        </pc:spChg>
        <pc:spChg chg="mod">
          <ac:chgData name="Ward, Robert W CIV USARMY CAA (USA)" userId="S::robert.w.ward134.civ@cvr.mil::ea4d6edf-0adf-49bf-8c73-322a1463cd64" providerId="AD" clId="Web-{FCF3B49F-F01C-B000-F9F2-7E3BA134702B}" dt="2021-03-16T22:26:53.621" v="25" actId="20577"/>
          <ac:spMkLst>
            <pc:docMk/>
            <pc:sldMk cId="793408" sldId="264"/>
            <ac:spMk id="8" creationId="{00000000-0000-0000-0000-000000000000}"/>
          </ac:spMkLst>
        </pc:spChg>
      </pc:sldChg>
      <pc:sldChg chg="modSp addCm">
        <pc:chgData name="Ward, Robert W CIV USARMY CAA (USA)" userId="S::robert.w.ward134.civ@cvr.mil::ea4d6edf-0adf-49bf-8c73-322a1463cd64" providerId="AD" clId="Web-{FCF3B49F-F01C-B000-F9F2-7E3BA134702B}" dt="2021-03-16T22:35:42.883" v="31"/>
        <pc:sldMkLst>
          <pc:docMk/>
          <pc:sldMk cId="3400537908" sldId="266"/>
        </pc:sldMkLst>
        <pc:spChg chg="mod">
          <ac:chgData name="Ward, Robert W CIV USARMY CAA (USA)" userId="S::robert.w.ward134.civ@cvr.mil::ea4d6edf-0adf-49bf-8c73-322a1463cd64" providerId="AD" clId="Web-{FCF3B49F-F01C-B000-F9F2-7E3BA134702B}" dt="2021-03-16T22:35:28.757" v="30" actId="20577"/>
          <ac:spMkLst>
            <pc:docMk/>
            <pc:sldMk cId="3400537908" sldId="266"/>
            <ac:spMk id="3" creationId="{00000000-0000-0000-0000-000000000000}"/>
          </ac:spMkLst>
        </pc:spChg>
      </pc:sldChg>
      <pc:sldChg chg="modSp addCm">
        <pc:chgData name="Ward, Robert W CIV USARMY CAA (USA)" userId="S::robert.w.ward134.civ@cvr.mil::ea4d6edf-0adf-49bf-8c73-322a1463cd64" providerId="AD" clId="Web-{FCF3B49F-F01C-B000-F9F2-7E3BA134702B}" dt="2021-03-16T22:48:46.133" v="39" actId="20577"/>
        <pc:sldMkLst>
          <pc:docMk/>
          <pc:sldMk cId="264722128" sldId="267"/>
        </pc:sldMkLst>
        <pc:spChg chg="mod">
          <ac:chgData name="Ward, Robert W CIV USARMY CAA (USA)" userId="S::robert.w.ward134.civ@cvr.mil::ea4d6edf-0adf-49bf-8c73-322a1463cd64" providerId="AD" clId="Web-{FCF3B49F-F01C-B000-F9F2-7E3BA134702B}" dt="2021-03-16T22:48:46.133" v="39" actId="20577"/>
          <ac:spMkLst>
            <pc:docMk/>
            <pc:sldMk cId="264722128" sldId="267"/>
            <ac:spMk id="16" creationId="{00000000-0000-0000-0000-000000000000}"/>
          </ac:spMkLst>
        </pc:spChg>
      </pc:sldChg>
      <pc:sldChg chg="addCm">
        <pc:chgData name="Ward, Robert W CIV USARMY CAA (USA)" userId="S::robert.w.ward134.civ@cvr.mil::ea4d6edf-0adf-49bf-8c73-322a1463cd64" providerId="AD" clId="Web-{FCF3B49F-F01C-B000-F9F2-7E3BA134702B}" dt="2021-03-16T22:50:17.484" v="40"/>
        <pc:sldMkLst>
          <pc:docMk/>
          <pc:sldMk cId="1827791761" sldId="268"/>
        </pc:sldMkLst>
      </pc:sldChg>
      <pc:sldChg chg="addCm">
        <pc:chgData name="Ward, Robert W CIV USARMY CAA (USA)" userId="S::robert.w.ward134.civ@cvr.mil::ea4d6edf-0adf-49bf-8c73-322a1463cd64" providerId="AD" clId="Web-{FCF3B49F-F01C-B000-F9F2-7E3BA134702B}" dt="2021-03-16T22:53:33.375" v="45"/>
        <pc:sldMkLst>
          <pc:docMk/>
          <pc:sldMk cId="2385308576" sldId="269"/>
        </pc:sldMkLst>
      </pc:sldChg>
      <pc:sldChg chg="addCm">
        <pc:chgData name="Ward, Robert W CIV USARMY CAA (USA)" userId="S::robert.w.ward134.civ@cvr.mil::ea4d6edf-0adf-49bf-8c73-322a1463cd64" providerId="AD" clId="Web-{FCF3B49F-F01C-B000-F9F2-7E3BA134702B}" dt="2021-03-16T22:54:54.710" v="46"/>
        <pc:sldMkLst>
          <pc:docMk/>
          <pc:sldMk cId="1817478303" sldId="271"/>
        </pc:sldMkLst>
      </pc:sldChg>
      <pc:sldChg chg="modSp">
        <pc:chgData name="Ward, Robert W CIV USARMY CAA (USA)" userId="S::robert.w.ward134.civ@cvr.mil::ea4d6edf-0adf-49bf-8c73-322a1463cd64" providerId="AD" clId="Web-{FCF3B49F-F01C-B000-F9F2-7E3BA134702B}" dt="2021-03-16T22:55:50.261" v="54" actId="20577"/>
        <pc:sldMkLst>
          <pc:docMk/>
          <pc:sldMk cId="3678420571" sldId="272"/>
        </pc:sldMkLst>
        <pc:spChg chg="mod">
          <ac:chgData name="Ward, Robert W CIV USARMY CAA (USA)" userId="S::robert.w.ward134.civ@cvr.mil::ea4d6edf-0adf-49bf-8c73-322a1463cd64" providerId="AD" clId="Web-{FCF3B49F-F01C-B000-F9F2-7E3BA134702B}" dt="2021-03-16T22:55:50.261" v="54" actId="20577"/>
          <ac:spMkLst>
            <pc:docMk/>
            <pc:sldMk cId="3678420571" sldId="272"/>
            <ac:spMk id="10" creationId="{00000000-0000-0000-0000-000000000000}"/>
          </ac:spMkLst>
        </pc:spChg>
      </pc:sldChg>
    </pc:docChg>
  </pc:docChgLst>
  <pc:docChgLst>
    <pc:chgData name="Minor, Kyle S CIV USARMY HQDA DCS G-3-5-7 (USA)" userId="S::kyle.s.minor.civ@cvr.mil::f77fb4de-2765-44cb-b185-16fa04e54ff0" providerId="AD" clId="Web-{0AC46FC3-255F-49AF-8666-C2874053078B}"/>
    <pc:docChg chg="modSld">
      <pc:chgData name="Minor, Kyle S CIV USARMY HQDA DCS G-3-5-7 (USA)" userId="S::kyle.s.minor.civ@cvr.mil::f77fb4de-2765-44cb-b185-16fa04e54ff0" providerId="AD" clId="Web-{0AC46FC3-255F-49AF-8666-C2874053078B}" dt="2021-03-24T12:41:09.011" v="6"/>
      <pc:docMkLst>
        <pc:docMk/>
      </pc:docMkLst>
      <pc:sldChg chg="delSp modSp addCm">
        <pc:chgData name="Minor, Kyle S CIV USARMY HQDA DCS G-3-5-7 (USA)" userId="S::kyle.s.minor.civ@cvr.mil::f77fb4de-2765-44cb-b185-16fa04e54ff0" providerId="AD" clId="Web-{0AC46FC3-255F-49AF-8666-C2874053078B}" dt="2021-03-24T12:41:09.011" v="6"/>
        <pc:sldMkLst>
          <pc:docMk/>
          <pc:sldMk cId="3339129383" sldId="311"/>
        </pc:sldMkLst>
        <pc:spChg chg="mod">
          <ac:chgData name="Minor, Kyle S CIV USARMY HQDA DCS G-3-5-7 (USA)" userId="S::kyle.s.minor.civ@cvr.mil::f77fb4de-2765-44cb-b185-16fa04e54ff0" providerId="AD" clId="Web-{0AC46FC3-255F-49AF-8666-C2874053078B}" dt="2021-03-24T12:36:55.595" v="4" actId="1076"/>
          <ac:spMkLst>
            <pc:docMk/>
            <pc:sldMk cId="3339129383" sldId="311"/>
            <ac:spMk id="11" creationId="{CADD6F91-9E2B-4DA2-886F-843B7E179CA9}"/>
          </ac:spMkLst>
        </pc:spChg>
        <pc:spChg chg="del">
          <ac:chgData name="Minor, Kyle S CIV USARMY HQDA DCS G-3-5-7 (USA)" userId="S::kyle.s.minor.civ@cvr.mil::f77fb4de-2765-44cb-b185-16fa04e54ff0" providerId="AD" clId="Web-{0AC46FC3-255F-49AF-8666-C2874053078B}" dt="2021-03-24T12:36:47.906" v="0"/>
          <ac:spMkLst>
            <pc:docMk/>
            <pc:sldMk cId="3339129383" sldId="311"/>
            <ac:spMk id="29" creationId="{8D4DDAAF-D2B4-4FEE-A7F4-AD42F90D02E2}"/>
          </ac:spMkLst>
        </pc:spChg>
      </pc:sldChg>
    </pc:docChg>
  </pc:docChgLst>
  <pc:docChgLst>
    <pc:chgData name="Lynch, Scott A MAJ USARMY (USA)" userId="S::scott.a.lynch8.mil@cvr.mil::a09265ca-01f2-429e-9aa5-3f519d9edac6" providerId="AD" clId="Web-{5C2724B2-AD87-4A99-B2DF-426478034985}"/>
    <pc:docChg chg="modSld">
      <pc:chgData name="Lynch, Scott A MAJ USARMY (USA)" userId="S::scott.a.lynch8.mil@cvr.mil::a09265ca-01f2-429e-9aa5-3f519d9edac6" providerId="AD" clId="Web-{5C2724B2-AD87-4A99-B2DF-426478034985}" dt="2021-03-22T20:29:32.060" v="85"/>
      <pc:docMkLst>
        <pc:docMk/>
      </pc:docMkLst>
      <pc:sldChg chg="modSp">
        <pc:chgData name="Lynch, Scott A MAJ USARMY (USA)" userId="S::scott.a.lynch8.mil@cvr.mil::a09265ca-01f2-429e-9aa5-3f519d9edac6" providerId="AD" clId="Web-{5C2724B2-AD87-4A99-B2DF-426478034985}" dt="2021-03-22T20:17:34.522" v="8" actId="20577"/>
        <pc:sldMkLst>
          <pc:docMk/>
          <pc:sldMk cId="3481109476" sldId="257"/>
        </pc:sldMkLst>
        <pc:spChg chg="mod">
          <ac:chgData name="Lynch, Scott A MAJ USARMY (USA)" userId="S::scott.a.lynch8.mil@cvr.mil::a09265ca-01f2-429e-9aa5-3f519d9edac6" providerId="AD" clId="Web-{5C2724B2-AD87-4A99-B2DF-426478034985}" dt="2021-03-22T20:17:20.521" v="6" actId="20577"/>
          <ac:spMkLst>
            <pc:docMk/>
            <pc:sldMk cId="3481109476" sldId="257"/>
            <ac:spMk id="2" creationId="{00000000-0000-0000-0000-000000000000}"/>
          </ac:spMkLst>
        </pc:spChg>
        <pc:spChg chg="mod">
          <ac:chgData name="Lynch, Scott A MAJ USARMY (USA)" userId="S::scott.a.lynch8.mil@cvr.mil::a09265ca-01f2-429e-9aa5-3f519d9edac6" providerId="AD" clId="Web-{5C2724B2-AD87-4A99-B2DF-426478034985}" dt="2021-03-22T20:17:34.522" v="8" actId="20577"/>
          <ac:spMkLst>
            <pc:docMk/>
            <pc:sldMk cId="3481109476" sldId="257"/>
            <ac:spMk id="8" creationId="{00000000-0000-0000-0000-000000000000}"/>
          </ac:spMkLst>
        </pc:spChg>
      </pc:sldChg>
      <pc:sldChg chg="modSp">
        <pc:chgData name="Lynch, Scott A MAJ USARMY (USA)" userId="S::scott.a.lynch8.mil@cvr.mil::a09265ca-01f2-429e-9aa5-3f519d9edac6" providerId="AD" clId="Web-{5C2724B2-AD87-4A99-B2DF-426478034985}" dt="2021-03-22T20:21:30.753" v="42" actId="20577"/>
        <pc:sldMkLst>
          <pc:docMk/>
          <pc:sldMk cId="91901316" sldId="259"/>
        </pc:sldMkLst>
        <pc:spChg chg="mod">
          <ac:chgData name="Lynch, Scott A MAJ USARMY (USA)" userId="S::scott.a.lynch8.mil@cvr.mil::a09265ca-01f2-429e-9aa5-3f519d9edac6" providerId="AD" clId="Web-{5C2724B2-AD87-4A99-B2DF-426478034985}" dt="2021-03-22T20:21:30.753" v="42" actId="20577"/>
          <ac:spMkLst>
            <pc:docMk/>
            <pc:sldMk cId="91901316" sldId="259"/>
            <ac:spMk id="2" creationId="{00000000-0000-0000-0000-000000000000}"/>
          </ac:spMkLst>
        </pc:spChg>
      </pc:sldChg>
      <pc:sldChg chg="modSp addCm">
        <pc:chgData name="Lynch, Scott A MAJ USARMY (USA)" userId="S::scott.a.lynch8.mil@cvr.mil::a09265ca-01f2-429e-9aa5-3f519d9edac6" providerId="AD" clId="Web-{5C2724B2-AD87-4A99-B2DF-426478034985}" dt="2021-03-22T20:29:32.060" v="85"/>
        <pc:sldMkLst>
          <pc:docMk/>
          <pc:sldMk cId="744376199" sldId="263"/>
        </pc:sldMkLst>
        <pc:spChg chg="mod">
          <ac:chgData name="Lynch, Scott A MAJ USARMY (USA)" userId="S::scott.a.lynch8.mil@cvr.mil::a09265ca-01f2-429e-9aa5-3f519d9edac6" providerId="AD" clId="Web-{5C2724B2-AD87-4A99-B2DF-426478034985}" dt="2021-03-22T20:27:33.148" v="84" actId="1076"/>
          <ac:spMkLst>
            <pc:docMk/>
            <pc:sldMk cId="744376199" sldId="263"/>
            <ac:spMk id="7" creationId="{00000000-0000-0000-0000-000000000000}"/>
          </ac:spMkLst>
        </pc:spChg>
      </pc:sldChg>
      <pc:sldChg chg="mod modShow">
        <pc:chgData name="Lynch, Scott A MAJ USARMY (USA)" userId="S::scott.a.lynch8.mil@cvr.mil::a09265ca-01f2-429e-9aa5-3f519d9edac6" providerId="AD" clId="Web-{5C2724B2-AD87-4A99-B2DF-426478034985}" dt="2021-03-22T20:26:26.597" v="82"/>
        <pc:sldMkLst>
          <pc:docMk/>
          <pc:sldMk cId="2770023823" sldId="298"/>
        </pc:sldMkLst>
      </pc:sldChg>
      <pc:sldChg chg="modSp addCm">
        <pc:chgData name="Lynch, Scott A MAJ USARMY (USA)" userId="S::scott.a.lynch8.mil@cvr.mil::a09265ca-01f2-429e-9aa5-3f519d9edac6" providerId="AD" clId="Web-{5C2724B2-AD87-4A99-B2DF-426478034985}" dt="2021-03-22T20:25:38.220" v="81"/>
        <pc:sldMkLst>
          <pc:docMk/>
          <pc:sldMk cId="59265908" sldId="318"/>
        </pc:sldMkLst>
        <pc:spChg chg="mod">
          <ac:chgData name="Lynch, Scott A MAJ USARMY (USA)" userId="S::scott.a.lynch8.mil@cvr.mil::a09265ca-01f2-429e-9aa5-3f519d9edac6" providerId="AD" clId="Web-{5C2724B2-AD87-4A99-B2DF-426478034985}" dt="2021-03-22T20:23:59.855" v="80" actId="20577"/>
          <ac:spMkLst>
            <pc:docMk/>
            <pc:sldMk cId="59265908" sldId="318"/>
            <ac:spMk id="7" creationId="{00000000-0000-0000-0000-000000000000}"/>
          </ac:spMkLst>
        </pc:spChg>
      </pc:sldChg>
    </pc:docChg>
  </pc:docChgLst>
  <pc:docChgLst>
    <pc:chgData name="Lynch, Scott A MAJ USARMY (USA)" userId="S::scott.a.lynch8.mil@cvr.mil::a09265ca-01f2-429e-9aa5-3f519d9edac6" providerId="AD" clId="Web-{0BE507A2-E622-485A-8D81-259F992D8593}"/>
    <pc:docChg chg="modSld">
      <pc:chgData name="Lynch, Scott A MAJ USARMY (USA)" userId="S::scott.a.lynch8.mil@cvr.mil::a09265ca-01f2-429e-9aa5-3f519d9edac6" providerId="AD" clId="Web-{0BE507A2-E622-485A-8D81-259F992D8593}" dt="2021-03-25T19:55:44.948" v="0" actId="20577"/>
      <pc:docMkLst>
        <pc:docMk/>
      </pc:docMkLst>
      <pc:sldChg chg="modSp">
        <pc:chgData name="Lynch, Scott A MAJ USARMY (USA)" userId="S::scott.a.lynch8.mil@cvr.mil::a09265ca-01f2-429e-9aa5-3f519d9edac6" providerId="AD" clId="Web-{0BE507A2-E622-485A-8D81-259F992D8593}" dt="2021-03-25T19:55:44.948" v="0" actId="20577"/>
        <pc:sldMkLst>
          <pc:docMk/>
          <pc:sldMk cId="4270892606" sldId="329"/>
        </pc:sldMkLst>
        <pc:spChg chg="mod">
          <ac:chgData name="Lynch, Scott A MAJ USARMY (USA)" userId="S::scott.a.lynch8.mil@cvr.mil::a09265ca-01f2-429e-9aa5-3f519d9edac6" providerId="AD" clId="Web-{0BE507A2-E622-485A-8D81-259F992D8593}" dt="2021-03-25T19:55:44.948" v="0" actId="20577"/>
          <ac:spMkLst>
            <pc:docMk/>
            <pc:sldMk cId="4270892606" sldId="329"/>
            <ac:spMk id="10" creationId="{00000000-0000-0000-0000-000000000000}"/>
          </ac:spMkLst>
        </pc:spChg>
      </pc:sldChg>
    </pc:docChg>
  </pc:docChgLst>
  <pc:docChgLst>
    <pc:chgData name="Smith, Harvey Clark (Trey) III MAJ USARMY CAA (USA)" userId="S::harvey.c.smith2.mil@cvr.mil::22700338-e4dc-4002-aef5-dddfc82b6be8" providerId="AD" clId="Web-{24A2B5E3-10BE-4F0E-868E-3D9ADB722249}"/>
    <pc:docChg chg="">
      <pc:chgData name="Smith, Harvey Clark (Trey) III MAJ USARMY CAA (USA)" userId="S::harvey.c.smith2.mil@cvr.mil::22700338-e4dc-4002-aef5-dddfc82b6be8" providerId="AD" clId="Web-{24A2B5E3-10BE-4F0E-868E-3D9ADB722249}" dt="2021-03-18T14:23:28.024" v="2"/>
      <pc:docMkLst>
        <pc:docMk/>
      </pc:docMkLst>
      <pc:sldChg chg="addCm modCm">
        <pc:chgData name="Smith, Harvey Clark (Trey) III MAJ USARMY CAA (USA)" userId="S::harvey.c.smith2.mil@cvr.mil::22700338-e4dc-4002-aef5-dddfc82b6be8" providerId="AD" clId="Web-{24A2B5E3-10BE-4F0E-868E-3D9ADB722249}" dt="2021-03-18T14:23:28.024" v="2"/>
        <pc:sldMkLst>
          <pc:docMk/>
          <pc:sldMk cId="1928845162" sldId="261"/>
        </pc:sldMkLst>
      </pc:sldChg>
    </pc:docChg>
  </pc:docChgLst>
  <pc:docChgLst>
    <pc:chgData name="Smith, Harvey Clark (Trey) III MAJ USARMY CAA (USA)" userId="S::harvey.c.smith2.mil@cvr.mil::22700338-e4dc-4002-aef5-dddfc82b6be8" providerId="AD" clId="Web-{D313CA61-14F4-4410-8506-FDDB43202C5E}"/>
    <pc:docChg chg="">
      <pc:chgData name="Smith, Harvey Clark (Trey) III MAJ USARMY CAA (USA)" userId="S::harvey.c.smith2.mil@cvr.mil::22700338-e4dc-4002-aef5-dddfc82b6be8" providerId="AD" clId="Web-{D313CA61-14F4-4410-8506-FDDB43202C5E}" dt="2021-03-24T18:31:52.948" v="0"/>
      <pc:docMkLst>
        <pc:docMk/>
      </pc:docMkLst>
      <pc:sldChg chg="addCm">
        <pc:chgData name="Smith, Harvey Clark (Trey) III MAJ USARMY CAA (USA)" userId="S::harvey.c.smith2.mil@cvr.mil::22700338-e4dc-4002-aef5-dddfc82b6be8" providerId="AD" clId="Web-{D313CA61-14F4-4410-8506-FDDB43202C5E}" dt="2021-03-24T18:31:52.948" v="0"/>
        <pc:sldMkLst>
          <pc:docMk/>
          <pc:sldMk cId="3481109476" sldId="257"/>
        </pc:sldMkLst>
      </pc:sldChg>
    </pc:docChg>
  </pc:docChgLst>
  <pc:docChgLst>
    <pc:chgData name="Turner, Dusty S MAJ USARMY CAA (USA)" userId="S::dusty.s.turner.mil@cvr.mil::d3680487-c1f2-424c-97da-6518679ac2bd" providerId="AD" clId="Web-{155CF675-9D52-4B09-907C-86FB4969D095}"/>
    <pc:docChg chg="">
      <pc:chgData name="Turner, Dusty S MAJ USARMY CAA (USA)" userId="S::dusty.s.turner.mil@cvr.mil::d3680487-c1f2-424c-97da-6518679ac2bd" providerId="AD" clId="Web-{155CF675-9D52-4B09-907C-86FB4969D095}" dt="2021-03-23T14:43:07.785" v="4"/>
      <pc:docMkLst>
        <pc:docMk/>
      </pc:docMkLst>
      <pc:sldChg chg="addCm modCm">
        <pc:chgData name="Turner, Dusty S MAJ USARMY CAA (USA)" userId="S::dusty.s.turner.mil@cvr.mil::d3680487-c1f2-424c-97da-6518679ac2bd" providerId="AD" clId="Web-{155CF675-9D52-4B09-907C-86FB4969D095}" dt="2021-03-23T14:40:28.397" v="1"/>
        <pc:sldMkLst>
          <pc:docMk/>
          <pc:sldMk cId="1817478303" sldId="271"/>
        </pc:sldMkLst>
      </pc:sldChg>
      <pc:sldChg chg="addCm">
        <pc:chgData name="Turner, Dusty S MAJ USARMY CAA (USA)" userId="S::dusty.s.turner.mil@cvr.mil::d3680487-c1f2-424c-97da-6518679ac2bd" providerId="AD" clId="Web-{155CF675-9D52-4B09-907C-86FB4969D095}" dt="2021-03-23T14:42:13.796" v="3"/>
        <pc:sldMkLst>
          <pc:docMk/>
          <pc:sldMk cId="130185395" sldId="300"/>
        </pc:sldMkLst>
      </pc:sldChg>
      <pc:sldChg chg="addCm">
        <pc:chgData name="Turner, Dusty S MAJ USARMY CAA (USA)" userId="S::dusty.s.turner.mil@cvr.mil::d3680487-c1f2-424c-97da-6518679ac2bd" providerId="AD" clId="Web-{155CF675-9D52-4B09-907C-86FB4969D095}" dt="2021-03-23T14:43:07.785" v="4"/>
        <pc:sldMkLst>
          <pc:docMk/>
          <pc:sldMk cId="3679993921" sldId="314"/>
        </pc:sldMkLst>
      </pc:sldChg>
    </pc:docChg>
  </pc:docChgLst>
  <pc:docChgLst>
    <pc:chgData name="Drake, Maxine A MAJ USARMY CAA (USA)" userId="S::maxine.a.drake.mil@cvr.mil::62867da6-b224-45fd-ae03-28ca08d5a871" providerId="AD" clId="Web-{936771F7-495F-487A-A5DD-805A4EF6EF41}"/>
    <pc:docChg chg="modSld">
      <pc:chgData name="Drake, Maxine A MAJ USARMY CAA (USA)" userId="S::maxine.a.drake.mil@cvr.mil::62867da6-b224-45fd-ae03-28ca08d5a871" providerId="AD" clId="Web-{936771F7-495F-487A-A5DD-805A4EF6EF41}" dt="2021-03-22T21:12:34.604" v="4" actId="1076"/>
      <pc:docMkLst>
        <pc:docMk/>
      </pc:docMkLst>
      <pc:sldChg chg="addSp delSp modSp">
        <pc:chgData name="Drake, Maxine A MAJ USARMY CAA (USA)" userId="S::maxine.a.drake.mil@cvr.mil::62867da6-b224-45fd-ae03-28ca08d5a871" providerId="AD" clId="Web-{936771F7-495F-487A-A5DD-805A4EF6EF41}" dt="2021-03-22T21:12:34.604" v="4" actId="1076"/>
        <pc:sldMkLst>
          <pc:docMk/>
          <pc:sldMk cId="3059854500" sldId="313"/>
        </pc:sldMkLst>
        <pc:graphicFrameChg chg="del">
          <ac:chgData name="Drake, Maxine A MAJ USARMY CAA (USA)" userId="S::maxine.a.drake.mil@cvr.mil::62867da6-b224-45fd-ae03-28ca08d5a871" providerId="AD" clId="Web-{936771F7-495F-487A-A5DD-805A4EF6EF41}" dt="2021-03-22T21:12:18.681" v="0"/>
          <ac:graphicFrameMkLst>
            <pc:docMk/>
            <pc:sldMk cId="3059854500" sldId="313"/>
            <ac:graphicFrameMk id="6" creationId="{00000000-0000-0000-0000-000000000000}"/>
          </ac:graphicFrameMkLst>
        </pc:graphicFrameChg>
        <pc:graphicFrameChg chg="add mod modGraphic">
          <ac:chgData name="Drake, Maxine A MAJ USARMY CAA (USA)" userId="S::maxine.a.drake.mil@cvr.mil::62867da6-b224-45fd-ae03-28ca08d5a871" providerId="AD" clId="Web-{936771F7-495F-487A-A5DD-805A4EF6EF41}" dt="2021-03-22T21:12:34.604" v="4" actId="1076"/>
          <ac:graphicFrameMkLst>
            <pc:docMk/>
            <pc:sldMk cId="3059854500" sldId="313"/>
            <ac:graphicFrameMk id="7" creationId="{EB77FEE0-E0A9-43F4-9269-A6E76B09D383}"/>
          </ac:graphicFrameMkLst>
        </pc:graphicFrameChg>
      </pc:sldChg>
    </pc:docChg>
  </pc:docChgLst>
  <pc:docChgLst>
    <pc:chgData name="Warme, Michael A CIV USARMY CAA (USA)" userId="S::michael.a.warme.civ@cvr.mil::9552da02-fbca-4aca-96a8-5fbab7f23a8a" providerId="AD" clId="Web-{64809375-119F-448A-911C-E83577DB66C9}"/>
    <pc:docChg chg="modSld">
      <pc:chgData name="Warme, Michael A CIV USARMY CAA (USA)" userId="S::michael.a.warme.civ@cvr.mil::9552da02-fbca-4aca-96a8-5fbab7f23a8a" providerId="AD" clId="Web-{64809375-119F-448A-911C-E83577DB66C9}" dt="2021-03-17T12:01:05.511" v="17"/>
      <pc:docMkLst>
        <pc:docMk/>
      </pc:docMkLst>
      <pc:sldChg chg="addCm">
        <pc:chgData name="Warme, Michael A CIV USARMY CAA (USA)" userId="S::michael.a.warme.civ@cvr.mil::9552da02-fbca-4aca-96a8-5fbab7f23a8a" providerId="AD" clId="Web-{64809375-119F-448A-911C-E83577DB66C9}" dt="2021-03-17T11:41:02.083" v="0"/>
        <pc:sldMkLst>
          <pc:docMk/>
          <pc:sldMk cId="91901316" sldId="259"/>
        </pc:sldMkLst>
      </pc:sldChg>
      <pc:sldChg chg="addCm">
        <pc:chgData name="Warme, Michael A CIV USARMY CAA (USA)" userId="S::michael.a.warme.civ@cvr.mil::9552da02-fbca-4aca-96a8-5fbab7f23a8a" providerId="AD" clId="Web-{64809375-119F-448A-911C-E83577DB66C9}" dt="2021-03-17T11:43:46.673" v="2"/>
        <pc:sldMkLst>
          <pc:docMk/>
          <pc:sldMk cId="1928845162" sldId="261"/>
        </pc:sldMkLst>
      </pc:sldChg>
      <pc:sldChg chg="addCm">
        <pc:chgData name="Warme, Michael A CIV USARMY CAA (USA)" userId="S::michael.a.warme.civ@cvr.mil::9552da02-fbca-4aca-96a8-5fbab7f23a8a" providerId="AD" clId="Web-{64809375-119F-448A-911C-E83577DB66C9}" dt="2021-03-17T11:44:26.723" v="3"/>
        <pc:sldMkLst>
          <pc:docMk/>
          <pc:sldMk cId="3267392677" sldId="262"/>
        </pc:sldMkLst>
      </pc:sldChg>
      <pc:sldChg chg="addCm">
        <pc:chgData name="Warme, Michael A CIV USARMY CAA (USA)" userId="S::michael.a.warme.civ@cvr.mil::9552da02-fbca-4aca-96a8-5fbab7f23a8a" providerId="AD" clId="Web-{64809375-119F-448A-911C-E83577DB66C9}" dt="2021-03-17T11:47:39.111" v="4"/>
        <pc:sldMkLst>
          <pc:docMk/>
          <pc:sldMk cId="793408" sldId="264"/>
        </pc:sldMkLst>
      </pc:sldChg>
      <pc:sldChg chg="addCm">
        <pc:chgData name="Warme, Michael A CIV USARMY CAA (USA)" userId="S::michael.a.warme.civ@cvr.mil::9552da02-fbca-4aca-96a8-5fbab7f23a8a" providerId="AD" clId="Web-{64809375-119F-448A-911C-E83577DB66C9}" dt="2021-03-17T11:48:39.569" v="5"/>
        <pc:sldMkLst>
          <pc:docMk/>
          <pc:sldMk cId="3400537908" sldId="266"/>
        </pc:sldMkLst>
      </pc:sldChg>
      <pc:sldChg chg="addCm">
        <pc:chgData name="Warme, Michael A CIV USARMY CAA (USA)" userId="S::michael.a.warme.civ@cvr.mil::9552da02-fbca-4aca-96a8-5fbab7f23a8a" providerId="AD" clId="Web-{64809375-119F-448A-911C-E83577DB66C9}" dt="2021-03-17T11:53:57.403" v="6"/>
        <pc:sldMkLst>
          <pc:docMk/>
          <pc:sldMk cId="1023195016" sldId="275"/>
        </pc:sldMkLst>
      </pc:sldChg>
      <pc:sldChg chg="addCm">
        <pc:chgData name="Warme, Michael A CIV USARMY CAA (USA)" userId="S::michael.a.warme.civ@cvr.mil::9552da02-fbca-4aca-96a8-5fbab7f23a8a" providerId="AD" clId="Web-{64809375-119F-448A-911C-E83577DB66C9}" dt="2021-03-17T11:57:28.793" v="9"/>
        <pc:sldMkLst>
          <pc:docMk/>
          <pc:sldMk cId="3587013213" sldId="281"/>
        </pc:sldMkLst>
      </pc:sldChg>
      <pc:sldChg chg="modSp addCm modCm">
        <pc:chgData name="Warme, Michael A CIV USARMY CAA (USA)" userId="S::michael.a.warme.civ@cvr.mil::9552da02-fbca-4aca-96a8-5fbab7f23a8a" providerId="AD" clId="Web-{64809375-119F-448A-911C-E83577DB66C9}" dt="2021-03-17T12:01:05.511" v="17"/>
        <pc:sldMkLst>
          <pc:docMk/>
          <pc:sldMk cId="823543830" sldId="282"/>
        </pc:sldMkLst>
        <pc:spChg chg="mod ord">
          <ac:chgData name="Warme, Michael A CIV USARMY CAA (USA)" userId="S::michael.a.warme.civ@cvr.mil::9552da02-fbca-4aca-96a8-5fbab7f23a8a" providerId="AD" clId="Web-{64809375-119F-448A-911C-E83577DB66C9}" dt="2021-03-17T12:00:13.914" v="15" actId="20577"/>
          <ac:spMkLst>
            <pc:docMk/>
            <pc:sldMk cId="823543830" sldId="282"/>
            <ac:spMk id="20" creationId="{00000000-0000-0000-0000-000000000000}"/>
          </ac:spMkLst>
        </pc:spChg>
      </pc:sldChg>
    </pc:docChg>
  </pc:docChgLst>
  <pc:docChgLst>
    <pc:chgData name="Drake, Maxine A MAJ USARMY CAA (USA)" userId="S::maxine.a.drake.mil@cvr.mil::62867da6-b224-45fd-ae03-28ca08d5a871" providerId="AD" clId="Web-{A89C094D-3932-4261-9EB7-DABF52EAB72A}"/>
    <pc:docChg chg="">
      <pc:chgData name="Drake, Maxine A MAJ USARMY CAA (USA)" userId="S::maxine.a.drake.mil@cvr.mil::62867da6-b224-45fd-ae03-28ca08d5a871" providerId="AD" clId="Web-{A89C094D-3932-4261-9EB7-DABF52EAB72A}" dt="2021-03-23T23:31:12.076" v="0"/>
      <pc:docMkLst>
        <pc:docMk/>
      </pc:docMkLst>
      <pc:sldChg chg="addCm">
        <pc:chgData name="Drake, Maxine A MAJ USARMY CAA (USA)" userId="S::maxine.a.drake.mil@cvr.mil::62867da6-b224-45fd-ae03-28ca08d5a871" providerId="AD" clId="Web-{A89C094D-3932-4261-9EB7-DABF52EAB72A}" dt="2021-03-23T23:31:12.076" v="0"/>
        <pc:sldMkLst>
          <pc:docMk/>
          <pc:sldMk cId="1817478303" sldId="271"/>
        </pc:sldMkLst>
      </pc:sldChg>
    </pc:docChg>
  </pc:docChgLst>
  <pc:docChgLst>
    <pc:chgData name="Warme, Michael A CIV USARMY CAA (USA)" userId="S::michael.a.warme.civ@cvr.mil::9552da02-fbca-4aca-96a8-5fbab7f23a8a" providerId="AD" clId="Web-{0ED66CE3-9283-48C1-BBFD-FB35C70DFA64}"/>
    <pc:docChg chg="modSld">
      <pc:chgData name="Warme, Michael A CIV USARMY CAA (USA)" userId="S::michael.a.warme.civ@cvr.mil::9552da02-fbca-4aca-96a8-5fbab7f23a8a" providerId="AD" clId="Web-{0ED66CE3-9283-48C1-BBFD-FB35C70DFA64}" dt="2021-03-26T20:28:46.285" v="0"/>
      <pc:docMkLst>
        <pc:docMk/>
      </pc:docMkLst>
      <pc:sldChg chg="modSp">
        <pc:chgData name="Warme, Michael A CIV USARMY CAA (USA)" userId="S::michael.a.warme.civ@cvr.mil::9552da02-fbca-4aca-96a8-5fbab7f23a8a" providerId="AD" clId="Web-{0ED66CE3-9283-48C1-BBFD-FB35C70DFA64}" dt="2021-03-26T20:28:46.285" v="0"/>
        <pc:sldMkLst>
          <pc:docMk/>
          <pc:sldMk cId="3587013213" sldId="281"/>
        </pc:sldMkLst>
        <pc:spChg chg="ord">
          <ac:chgData name="Warme, Michael A CIV USARMY CAA (USA)" userId="S::michael.a.warme.civ@cvr.mil::9552da02-fbca-4aca-96a8-5fbab7f23a8a" providerId="AD" clId="Web-{0ED66CE3-9283-48C1-BBFD-FB35C70DFA64}" dt="2021-03-26T20:28:46.285" v="0"/>
          <ac:spMkLst>
            <pc:docMk/>
            <pc:sldMk cId="3587013213" sldId="281"/>
            <ac:spMk id="2" creationId="{00000000-0000-0000-0000-000000000000}"/>
          </ac:spMkLst>
        </pc:spChg>
      </pc:sldChg>
    </pc:docChg>
  </pc:docChgLst>
  <pc:docChgLst>
    <pc:chgData name="Lynch, Scott A MAJ USARMY (USA)" userId="S::scott.a.lynch8.mil@cvr.mil::a09265ca-01f2-429e-9aa5-3f519d9edac6" providerId="AD" clId="Web-{07631670-DBBC-48DD-97D4-FAAFF595C87B}"/>
    <pc:docChg chg="modSld">
      <pc:chgData name="Lynch, Scott A MAJ USARMY (USA)" userId="S::scott.a.lynch8.mil@cvr.mil::a09265ca-01f2-429e-9aa5-3f519d9edac6" providerId="AD" clId="Web-{07631670-DBBC-48DD-97D4-FAAFF595C87B}" dt="2021-04-08T14:39:37.134" v="3" actId="1076"/>
      <pc:docMkLst>
        <pc:docMk/>
      </pc:docMkLst>
      <pc:sldChg chg="delSp modSp">
        <pc:chgData name="Lynch, Scott A MAJ USARMY (USA)" userId="S::scott.a.lynch8.mil@cvr.mil::a09265ca-01f2-429e-9aa5-3f519d9edac6" providerId="AD" clId="Web-{07631670-DBBC-48DD-97D4-FAAFF595C87B}" dt="2021-04-08T14:39:37.134" v="3" actId="1076"/>
        <pc:sldMkLst>
          <pc:docMk/>
          <pc:sldMk cId="3339129383" sldId="311"/>
        </pc:sldMkLst>
        <pc:spChg chg="mod">
          <ac:chgData name="Lynch, Scott A MAJ USARMY (USA)" userId="S::scott.a.lynch8.mil@cvr.mil::a09265ca-01f2-429e-9aa5-3f519d9edac6" providerId="AD" clId="Web-{07631670-DBBC-48DD-97D4-FAAFF595C87B}" dt="2021-04-08T14:39:37.024" v="2" actId="1076"/>
          <ac:spMkLst>
            <pc:docMk/>
            <pc:sldMk cId="3339129383" sldId="311"/>
            <ac:spMk id="60" creationId="{00000000-0000-0000-0000-000000000000}"/>
          </ac:spMkLst>
        </pc:spChg>
        <pc:spChg chg="del mod">
          <ac:chgData name="Lynch, Scott A MAJ USARMY (USA)" userId="S::scott.a.lynch8.mil@cvr.mil::a09265ca-01f2-429e-9aa5-3f519d9edac6" providerId="AD" clId="Web-{07631670-DBBC-48DD-97D4-FAAFF595C87B}" dt="2021-04-08T14:39:26.399" v="1"/>
          <ac:spMkLst>
            <pc:docMk/>
            <pc:sldMk cId="3339129383" sldId="311"/>
            <ac:spMk id="62" creationId="{00000000-0000-0000-0000-000000000000}"/>
          </ac:spMkLst>
        </pc:spChg>
        <pc:spChg chg="mod">
          <ac:chgData name="Lynch, Scott A MAJ USARMY (USA)" userId="S::scott.a.lynch8.mil@cvr.mil::a09265ca-01f2-429e-9aa5-3f519d9edac6" providerId="AD" clId="Web-{07631670-DBBC-48DD-97D4-FAAFF595C87B}" dt="2021-04-08T14:39:37.134" v="3" actId="1076"/>
          <ac:spMkLst>
            <pc:docMk/>
            <pc:sldMk cId="3339129383" sldId="311"/>
            <ac:spMk id="64" creationId="{00000000-0000-0000-0000-000000000000}"/>
          </ac:spMkLst>
        </pc:spChg>
      </pc:sldChg>
    </pc:docChg>
  </pc:docChgLst>
  <pc:docChgLst>
    <pc:chgData name="Drake, Maxine A MAJ USARMY CAA (USA)" userId="S::maxine.a.drake.mil@cvr.mil::62867da6-b224-45fd-ae03-28ca08d5a871" providerId="AD" clId="Web-{523092CA-8866-441A-9473-1A369A3EA14C}"/>
    <pc:docChg chg="modSld">
      <pc:chgData name="Drake, Maxine A MAJ USARMY CAA (USA)" userId="S::maxine.a.drake.mil@cvr.mil::62867da6-b224-45fd-ae03-28ca08d5a871" providerId="AD" clId="Web-{523092CA-8866-441A-9473-1A369A3EA14C}" dt="2021-03-22T21:16:35.956" v="177"/>
      <pc:docMkLst>
        <pc:docMk/>
      </pc:docMkLst>
      <pc:sldChg chg="modSp">
        <pc:chgData name="Drake, Maxine A MAJ USARMY CAA (USA)" userId="S::maxine.a.drake.mil@cvr.mil::62867da6-b224-45fd-ae03-28ca08d5a871" providerId="AD" clId="Web-{523092CA-8866-441A-9473-1A369A3EA14C}" dt="2021-03-22T21:16:35.956" v="177"/>
        <pc:sldMkLst>
          <pc:docMk/>
          <pc:sldMk cId="1963586105" sldId="270"/>
        </pc:sldMkLst>
        <pc:spChg chg="mod">
          <ac:chgData name="Drake, Maxine A MAJ USARMY CAA (USA)" userId="S::maxine.a.drake.mil@cvr.mil::62867da6-b224-45fd-ae03-28ca08d5a871" providerId="AD" clId="Web-{523092CA-8866-441A-9473-1A369A3EA14C}" dt="2021-03-22T21:15:58.112" v="11" actId="14100"/>
          <ac:spMkLst>
            <pc:docMk/>
            <pc:sldMk cId="1963586105" sldId="270"/>
            <ac:spMk id="16" creationId="{00000000-0000-0000-0000-000000000000}"/>
          </ac:spMkLst>
        </pc:spChg>
        <pc:graphicFrameChg chg="mod modGraphic">
          <ac:chgData name="Drake, Maxine A MAJ USARMY CAA (USA)" userId="S::maxine.a.drake.mil@cvr.mil::62867da6-b224-45fd-ae03-28ca08d5a871" providerId="AD" clId="Web-{523092CA-8866-441A-9473-1A369A3EA14C}" dt="2021-03-22T21:16:35.956" v="177"/>
          <ac:graphicFrameMkLst>
            <pc:docMk/>
            <pc:sldMk cId="1963586105" sldId="270"/>
            <ac:graphicFrameMk id="14" creationId="{00000000-0000-0000-0000-000000000000}"/>
          </ac:graphicFrameMkLst>
        </pc:graphicFrameChg>
      </pc:sldChg>
      <pc:sldChg chg="addSp modSp">
        <pc:chgData name="Drake, Maxine A MAJ USARMY CAA (USA)" userId="S::maxine.a.drake.mil@cvr.mil::62867da6-b224-45fd-ae03-28ca08d5a871" providerId="AD" clId="Web-{523092CA-8866-441A-9473-1A369A3EA14C}" dt="2021-03-22T21:15:28.267" v="8" actId="1076"/>
        <pc:sldMkLst>
          <pc:docMk/>
          <pc:sldMk cId="2576128852" sldId="299"/>
        </pc:sldMkLst>
        <pc:spChg chg="mod">
          <ac:chgData name="Drake, Maxine A MAJ USARMY CAA (USA)" userId="S::maxine.a.drake.mil@cvr.mil::62867da6-b224-45fd-ae03-28ca08d5a871" providerId="AD" clId="Web-{523092CA-8866-441A-9473-1A369A3EA14C}" dt="2021-03-22T21:15:28.267" v="8" actId="1076"/>
          <ac:spMkLst>
            <pc:docMk/>
            <pc:sldMk cId="2576128852" sldId="299"/>
            <ac:spMk id="14" creationId="{00000000-0000-0000-0000-000000000000}"/>
          </ac:spMkLst>
        </pc:spChg>
        <pc:grpChg chg="add">
          <ac:chgData name="Drake, Maxine A MAJ USARMY CAA (USA)" userId="S::maxine.a.drake.mil@cvr.mil::62867da6-b224-45fd-ae03-28ca08d5a871" providerId="AD" clId="Web-{523092CA-8866-441A-9473-1A369A3EA14C}" dt="2021-03-22T21:15:06.502" v="7"/>
          <ac:grpSpMkLst>
            <pc:docMk/>
            <pc:sldMk cId="2576128852" sldId="299"/>
            <ac:grpSpMk id="10" creationId="{DE08BF9C-1ADB-45AA-9CF1-88062DDFA92C}"/>
          </ac:grpSpMkLst>
        </pc:grpChg>
      </pc:sldChg>
      <pc:sldChg chg="modSp">
        <pc:chgData name="Drake, Maxine A MAJ USARMY CAA (USA)" userId="S::maxine.a.drake.mil@cvr.mil::62867da6-b224-45fd-ae03-28ca08d5a871" providerId="AD" clId="Web-{523092CA-8866-441A-9473-1A369A3EA14C}" dt="2021-03-22T21:14:19.845" v="6"/>
        <pc:sldMkLst>
          <pc:docMk/>
          <pc:sldMk cId="3059854500" sldId="313"/>
        </pc:sldMkLst>
        <pc:spChg chg="mod">
          <ac:chgData name="Drake, Maxine A MAJ USARMY CAA (USA)" userId="S::maxine.a.drake.mil@cvr.mil::62867da6-b224-45fd-ae03-28ca08d5a871" providerId="AD" clId="Web-{523092CA-8866-441A-9473-1A369A3EA14C}" dt="2021-03-22T21:14:09.844" v="4" actId="20577"/>
          <ac:spMkLst>
            <pc:docMk/>
            <pc:sldMk cId="3059854500" sldId="313"/>
            <ac:spMk id="3" creationId="{00000000-0000-0000-0000-000000000000}"/>
          </ac:spMkLst>
        </pc:spChg>
        <pc:graphicFrameChg chg="mod modGraphic">
          <ac:chgData name="Drake, Maxine A MAJ USARMY CAA (USA)" userId="S::maxine.a.drake.mil@cvr.mil::62867da6-b224-45fd-ae03-28ca08d5a871" providerId="AD" clId="Web-{523092CA-8866-441A-9473-1A369A3EA14C}" dt="2021-03-22T21:14:19.845" v="6"/>
          <ac:graphicFrameMkLst>
            <pc:docMk/>
            <pc:sldMk cId="3059854500" sldId="313"/>
            <ac:graphicFrameMk id="7" creationId="{EB77FEE0-E0A9-43F4-9269-A6E76B09D383}"/>
          </ac:graphicFrameMkLst>
        </pc:graphicFrameChg>
      </pc:sldChg>
    </pc:docChg>
  </pc:docChgLst>
  <pc:docChgLst>
    <pc:chgData name="Ward, Robert W CIV USARMY CAA (USA)" userId="S::robert.w.ward134.civ@cvr.mil::ea4d6edf-0adf-49bf-8c73-322a1463cd64" providerId="AD" clId="Web-{FCF1213A-823E-13A4-564A-0268BE156358}"/>
    <pc:docChg chg="addSld modSld">
      <pc:chgData name="Ward, Robert W CIV USARMY CAA (USA)" userId="S::robert.w.ward134.civ@cvr.mil::ea4d6edf-0adf-49bf-8c73-322a1463cd64" providerId="AD" clId="Web-{FCF1213A-823E-13A4-564A-0268BE156358}" dt="2021-03-26T14:21:38.383" v="361" actId="20577"/>
      <pc:docMkLst>
        <pc:docMk/>
      </pc:docMkLst>
      <pc:sldChg chg="modSp">
        <pc:chgData name="Ward, Robert W CIV USARMY CAA (USA)" userId="S::robert.w.ward134.civ@cvr.mil::ea4d6edf-0adf-49bf-8c73-322a1463cd64" providerId="AD" clId="Web-{FCF1213A-823E-13A4-564A-0268BE156358}" dt="2021-03-26T13:59:52.805" v="0" actId="20577"/>
        <pc:sldMkLst>
          <pc:docMk/>
          <pc:sldMk cId="267823312" sldId="330"/>
        </pc:sldMkLst>
        <pc:spChg chg="mod">
          <ac:chgData name="Ward, Robert W CIV USARMY CAA (USA)" userId="S::robert.w.ward134.civ@cvr.mil::ea4d6edf-0adf-49bf-8c73-322a1463cd64" providerId="AD" clId="Web-{FCF1213A-823E-13A4-564A-0268BE156358}" dt="2021-03-26T13:59:52.805" v="0" actId="20577"/>
          <ac:spMkLst>
            <pc:docMk/>
            <pc:sldMk cId="267823312" sldId="330"/>
            <ac:spMk id="4" creationId="{00000000-0000-0000-0000-000000000000}"/>
          </ac:spMkLst>
        </pc:spChg>
      </pc:sldChg>
      <pc:sldChg chg="modSp add replId">
        <pc:chgData name="Ward, Robert W CIV USARMY CAA (USA)" userId="S::robert.w.ward134.civ@cvr.mil::ea4d6edf-0adf-49bf-8c73-322a1463cd64" providerId="AD" clId="Web-{FCF1213A-823E-13A4-564A-0268BE156358}" dt="2021-03-26T14:21:38.383" v="361" actId="20577"/>
        <pc:sldMkLst>
          <pc:docMk/>
          <pc:sldMk cId="3831330357" sldId="331"/>
        </pc:sldMkLst>
        <pc:spChg chg="mod">
          <ac:chgData name="Ward, Robert W CIV USARMY CAA (USA)" userId="S::robert.w.ward134.civ@cvr.mil::ea4d6edf-0adf-49bf-8c73-322a1463cd64" providerId="AD" clId="Web-{FCF1213A-823E-13A4-564A-0268BE156358}" dt="2021-03-26T14:21:38.383" v="361" actId="20577"/>
          <ac:spMkLst>
            <pc:docMk/>
            <pc:sldMk cId="3831330357" sldId="331"/>
            <ac:spMk id="4" creationId="{00000000-0000-0000-0000-000000000000}"/>
          </ac:spMkLst>
        </pc:spChg>
      </pc:sldChg>
    </pc:docChg>
  </pc:docChgLst>
  <pc:docChgLst>
    <pc:chgData name="Drake, Maxine A MAJ USARMY CAA (USA)" userId="S::maxine.a.drake.mil@cvr.mil::62867da6-b224-45fd-ae03-28ca08d5a871" providerId="AD" clId="Web-{CA34DCCB-0B31-476C-942E-2889D4D5FE18}"/>
    <pc:docChg chg="addSld modSld">
      <pc:chgData name="Drake, Maxine A MAJ USARMY CAA (USA)" userId="S::maxine.a.drake.mil@cvr.mil::62867da6-b224-45fd-ae03-28ca08d5a871" providerId="AD" clId="Web-{CA34DCCB-0B31-476C-942E-2889D4D5FE18}" dt="2021-03-22T13:33:15.045" v="44" actId="20577"/>
      <pc:docMkLst>
        <pc:docMk/>
      </pc:docMkLst>
      <pc:sldChg chg="modSp add replId">
        <pc:chgData name="Drake, Maxine A MAJ USARMY CAA (USA)" userId="S::maxine.a.drake.mil@cvr.mil::62867da6-b224-45fd-ae03-28ca08d5a871" providerId="AD" clId="Web-{CA34DCCB-0B31-476C-942E-2889D4D5FE18}" dt="2021-03-22T13:33:15.045" v="44" actId="20577"/>
        <pc:sldMkLst>
          <pc:docMk/>
          <pc:sldMk cId="3582113832" sldId="309"/>
        </pc:sldMkLst>
        <pc:spChg chg="mod">
          <ac:chgData name="Drake, Maxine A MAJ USARMY CAA (USA)" userId="S::maxine.a.drake.mil@cvr.mil::62867da6-b224-45fd-ae03-28ca08d5a871" providerId="AD" clId="Web-{CA34DCCB-0B31-476C-942E-2889D4D5FE18}" dt="2021-03-22T13:33:15.045" v="44" actId="20577"/>
          <ac:spMkLst>
            <pc:docMk/>
            <pc:sldMk cId="3582113832" sldId="309"/>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xine.a.drake\Documents\jhu_for_plott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cott.a.lynch\Desktop\COVID\ARCENT_CLVIII_Ordering_Model_CAA_20210209_MA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35301592752295E-2"/>
          <c:y val="3.6570335986362432E-2"/>
          <c:w val="0.93164698407247704"/>
          <c:h val="0.90400247536934208"/>
        </c:manualLayout>
      </c:layout>
      <c:barChart>
        <c:barDir val="col"/>
        <c:grouping val="clustered"/>
        <c:varyColors val="0"/>
        <c:ser>
          <c:idx val="0"/>
          <c:order val="0"/>
          <c:tx>
            <c:strRef>
              <c:f>jhu_for_plotting!$B$1</c:f>
              <c:strCache>
                <c:ptCount val="1"/>
                <c:pt idx="0">
                  <c:v>daily_new</c:v>
                </c:pt>
              </c:strCache>
            </c:strRef>
          </c:tx>
          <c:spPr>
            <a:solidFill>
              <a:srgbClr val="C979FF"/>
            </a:solidFill>
            <a:ln>
              <a:noFill/>
            </a:ln>
            <a:effectLst/>
          </c:spPr>
          <c:invertIfNegative val="0"/>
          <c:cat>
            <c:numRef>
              <c:f>jhu_for_plotting!$A$2:$A$345</c:f>
              <c:numCache>
                <c:formatCode>m/d/yyyy</c:formatCode>
                <c:ptCount val="344"/>
                <c:pt idx="0">
                  <c:v>43912</c:v>
                </c:pt>
                <c:pt idx="1">
                  <c:v>43913</c:v>
                </c:pt>
                <c:pt idx="2">
                  <c:v>43914</c:v>
                </c:pt>
                <c:pt idx="3">
                  <c:v>43915</c:v>
                </c:pt>
                <c:pt idx="4">
                  <c:v>43916</c:v>
                </c:pt>
                <c:pt idx="5">
                  <c:v>43917</c:v>
                </c:pt>
                <c:pt idx="6">
                  <c:v>43918</c:v>
                </c:pt>
                <c:pt idx="7">
                  <c:v>43919</c:v>
                </c:pt>
                <c:pt idx="8">
                  <c:v>43920</c:v>
                </c:pt>
                <c:pt idx="9">
                  <c:v>43921</c:v>
                </c:pt>
                <c:pt idx="10">
                  <c:v>43922</c:v>
                </c:pt>
                <c:pt idx="11">
                  <c:v>43923</c:v>
                </c:pt>
                <c:pt idx="12">
                  <c:v>43924</c:v>
                </c:pt>
                <c:pt idx="13">
                  <c:v>43925</c:v>
                </c:pt>
                <c:pt idx="14">
                  <c:v>43926</c:v>
                </c:pt>
                <c:pt idx="15">
                  <c:v>43927</c:v>
                </c:pt>
                <c:pt idx="16">
                  <c:v>43928</c:v>
                </c:pt>
                <c:pt idx="17">
                  <c:v>43929</c:v>
                </c:pt>
                <c:pt idx="18">
                  <c:v>43930</c:v>
                </c:pt>
                <c:pt idx="19">
                  <c:v>43931</c:v>
                </c:pt>
                <c:pt idx="20">
                  <c:v>43932</c:v>
                </c:pt>
                <c:pt idx="21">
                  <c:v>43933</c:v>
                </c:pt>
                <c:pt idx="22">
                  <c:v>43934</c:v>
                </c:pt>
                <c:pt idx="23">
                  <c:v>43935</c:v>
                </c:pt>
                <c:pt idx="24">
                  <c:v>43936</c:v>
                </c:pt>
                <c:pt idx="25">
                  <c:v>43937</c:v>
                </c:pt>
                <c:pt idx="26">
                  <c:v>43938</c:v>
                </c:pt>
                <c:pt idx="27">
                  <c:v>43939</c:v>
                </c:pt>
                <c:pt idx="28">
                  <c:v>43940</c:v>
                </c:pt>
                <c:pt idx="29">
                  <c:v>43941</c:v>
                </c:pt>
                <c:pt idx="30">
                  <c:v>43942</c:v>
                </c:pt>
                <c:pt idx="31">
                  <c:v>43943</c:v>
                </c:pt>
                <c:pt idx="32">
                  <c:v>43944</c:v>
                </c:pt>
                <c:pt idx="33">
                  <c:v>43945</c:v>
                </c:pt>
                <c:pt idx="34">
                  <c:v>43946</c:v>
                </c:pt>
                <c:pt idx="35">
                  <c:v>43947</c:v>
                </c:pt>
                <c:pt idx="36">
                  <c:v>43948</c:v>
                </c:pt>
                <c:pt idx="37">
                  <c:v>43949</c:v>
                </c:pt>
                <c:pt idx="38">
                  <c:v>43950</c:v>
                </c:pt>
                <c:pt idx="39">
                  <c:v>43951</c:v>
                </c:pt>
                <c:pt idx="40">
                  <c:v>43952</c:v>
                </c:pt>
                <c:pt idx="41">
                  <c:v>43953</c:v>
                </c:pt>
                <c:pt idx="42">
                  <c:v>43954</c:v>
                </c:pt>
                <c:pt idx="43">
                  <c:v>43955</c:v>
                </c:pt>
                <c:pt idx="44">
                  <c:v>43956</c:v>
                </c:pt>
                <c:pt idx="45">
                  <c:v>43957</c:v>
                </c:pt>
                <c:pt idx="46">
                  <c:v>43958</c:v>
                </c:pt>
                <c:pt idx="47">
                  <c:v>43959</c:v>
                </c:pt>
                <c:pt idx="48">
                  <c:v>43960</c:v>
                </c:pt>
                <c:pt idx="49">
                  <c:v>43961</c:v>
                </c:pt>
                <c:pt idx="50">
                  <c:v>43962</c:v>
                </c:pt>
                <c:pt idx="51">
                  <c:v>43963</c:v>
                </c:pt>
                <c:pt idx="52">
                  <c:v>43964</c:v>
                </c:pt>
                <c:pt idx="53">
                  <c:v>43965</c:v>
                </c:pt>
                <c:pt idx="54">
                  <c:v>43966</c:v>
                </c:pt>
                <c:pt idx="55">
                  <c:v>43967</c:v>
                </c:pt>
                <c:pt idx="56">
                  <c:v>43968</c:v>
                </c:pt>
                <c:pt idx="57">
                  <c:v>43969</c:v>
                </c:pt>
                <c:pt idx="58">
                  <c:v>43970</c:v>
                </c:pt>
                <c:pt idx="59">
                  <c:v>43971</c:v>
                </c:pt>
                <c:pt idx="60">
                  <c:v>43972</c:v>
                </c:pt>
                <c:pt idx="61">
                  <c:v>43973</c:v>
                </c:pt>
                <c:pt idx="62">
                  <c:v>43974</c:v>
                </c:pt>
                <c:pt idx="63">
                  <c:v>43975</c:v>
                </c:pt>
                <c:pt idx="64">
                  <c:v>43976</c:v>
                </c:pt>
                <c:pt idx="65">
                  <c:v>43977</c:v>
                </c:pt>
                <c:pt idx="66">
                  <c:v>43978</c:v>
                </c:pt>
                <c:pt idx="67">
                  <c:v>43979</c:v>
                </c:pt>
                <c:pt idx="68">
                  <c:v>43980</c:v>
                </c:pt>
                <c:pt idx="69">
                  <c:v>43981</c:v>
                </c:pt>
                <c:pt idx="70">
                  <c:v>43982</c:v>
                </c:pt>
                <c:pt idx="71">
                  <c:v>43983</c:v>
                </c:pt>
                <c:pt idx="72">
                  <c:v>43984</c:v>
                </c:pt>
                <c:pt idx="73">
                  <c:v>43985</c:v>
                </c:pt>
                <c:pt idx="74">
                  <c:v>43986</c:v>
                </c:pt>
                <c:pt idx="75">
                  <c:v>43987</c:v>
                </c:pt>
                <c:pt idx="76">
                  <c:v>43988</c:v>
                </c:pt>
                <c:pt idx="77">
                  <c:v>43989</c:v>
                </c:pt>
                <c:pt idx="78">
                  <c:v>43990</c:v>
                </c:pt>
                <c:pt idx="79">
                  <c:v>43991</c:v>
                </c:pt>
                <c:pt idx="80">
                  <c:v>43992</c:v>
                </c:pt>
                <c:pt idx="81">
                  <c:v>43993</c:v>
                </c:pt>
                <c:pt idx="82">
                  <c:v>43994</c:v>
                </c:pt>
                <c:pt idx="83">
                  <c:v>43995</c:v>
                </c:pt>
                <c:pt idx="84">
                  <c:v>43996</c:v>
                </c:pt>
                <c:pt idx="85">
                  <c:v>43997</c:v>
                </c:pt>
                <c:pt idx="86">
                  <c:v>43998</c:v>
                </c:pt>
                <c:pt idx="87">
                  <c:v>43999</c:v>
                </c:pt>
                <c:pt idx="88">
                  <c:v>44000</c:v>
                </c:pt>
                <c:pt idx="89">
                  <c:v>44001</c:v>
                </c:pt>
                <c:pt idx="90">
                  <c:v>44002</c:v>
                </c:pt>
                <c:pt idx="91">
                  <c:v>44003</c:v>
                </c:pt>
                <c:pt idx="92">
                  <c:v>44004</c:v>
                </c:pt>
                <c:pt idx="93">
                  <c:v>44005</c:v>
                </c:pt>
                <c:pt idx="94">
                  <c:v>44006</c:v>
                </c:pt>
                <c:pt idx="95">
                  <c:v>44007</c:v>
                </c:pt>
                <c:pt idx="96">
                  <c:v>44008</c:v>
                </c:pt>
                <c:pt idx="97">
                  <c:v>44009</c:v>
                </c:pt>
                <c:pt idx="98">
                  <c:v>44010</c:v>
                </c:pt>
                <c:pt idx="99">
                  <c:v>44011</c:v>
                </c:pt>
                <c:pt idx="100">
                  <c:v>44012</c:v>
                </c:pt>
                <c:pt idx="101">
                  <c:v>44013</c:v>
                </c:pt>
                <c:pt idx="102">
                  <c:v>44014</c:v>
                </c:pt>
                <c:pt idx="103">
                  <c:v>44015</c:v>
                </c:pt>
                <c:pt idx="104">
                  <c:v>44016</c:v>
                </c:pt>
                <c:pt idx="105">
                  <c:v>44017</c:v>
                </c:pt>
                <c:pt idx="106">
                  <c:v>44018</c:v>
                </c:pt>
                <c:pt idx="107">
                  <c:v>44019</c:v>
                </c:pt>
                <c:pt idx="108">
                  <c:v>44020</c:v>
                </c:pt>
                <c:pt idx="109">
                  <c:v>44021</c:v>
                </c:pt>
                <c:pt idx="110">
                  <c:v>44022</c:v>
                </c:pt>
                <c:pt idx="111">
                  <c:v>44023</c:v>
                </c:pt>
                <c:pt idx="112">
                  <c:v>44024</c:v>
                </c:pt>
                <c:pt idx="113">
                  <c:v>44025</c:v>
                </c:pt>
                <c:pt idx="114">
                  <c:v>44026</c:v>
                </c:pt>
                <c:pt idx="115">
                  <c:v>44027</c:v>
                </c:pt>
                <c:pt idx="116">
                  <c:v>44028</c:v>
                </c:pt>
                <c:pt idx="117">
                  <c:v>44029</c:v>
                </c:pt>
                <c:pt idx="118">
                  <c:v>44030</c:v>
                </c:pt>
                <c:pt idx="119">
                  <c:v>44031</c:v>
                </c:pt>
                <c:pt idx="120">
                  <c:v>44032</c:v>
                </c:pt>
                <c:pt idx="121">
                  <c:v>44033</c:v>
                </c:pt>
                <c:pt idx="122">
                  <c:v>44034</c:v>
                </c:pt>
                <c:pt idx="123">
                  <c:v>44035</c:v>
                </c:pt>
                <c:pt idx="124">
                  <c:v>44036</c:v>
                </c:pt>
                <c:pt idx="125">
                  <c:v>44037</c:v>
                </c:pt>
                <c:pt idx="126">
                  <c:v>44038</c:v>
                </c:pt>
                <c:pt idx="127">
                  <c:v>44039</c:v>
                </c:pt>
                <c:pt idx="128">
                  <c:v>44040</c:v>
                </c:pt>
                <c:pt idx="129">
                  <c:v>44041</c:v>
                </c:pt>
                <c:pt idx="130">
                  <c:v>44042</c:v>
                </c:pt>
                <c:pt idx="131">
                  <c:v>44043</c:v>
                </c:pt>
                <c:pt idx="132">
                  <c:v>44044</c:v>
                </c:pt>
                <c:pt idx="133">
                  <c:v>44045</c:v>
                </c:pt>
                <c:pt idx="134">
                  <c:v>44046</c:v>
                </c:pt>
                <c:pt idx="135">
                  <c:v>44047</c:v>
                </c:pt>
                <c:pt idx="136">
                  <c:v>44048</c:v>
                </c:pt>
                <c:pt idx="137">
                  <c:v>44049</c:v>
                </c:pt>
                <c:pt idx="138">
                  <c:v>44050</c:v>
                </c:pt>
                <c:pt idx="139">
                  <c:v>44051</c:v>
                </c:pt>
                <c:pt idx="140">
                  <c:v>44052</c:v>
                </c:pt>
                <c:pt idx="141">
                  <c:v>44053</c:v>
                </c:pt>
                <c:pt idx="142">
                  <c:v>44054</c:v>
                </c:pt>
                <c:pt idx="143">
                  <c:v>44055</c:v>
                </c:pt>
                <c:pt idx="144">
                  <c:v>44056</c:v>
                </c:pt>
                <c:pt idx="145">
                  <c:v>44057</c:v>
                </c:pt>
                <c:pt idx="146">
                  <c:v>44058</c:v>
                </c:pt>
                <c:pt idx="147">
                  <c:v>44059</c:v>
                </c:pt>
                <c:pt idx="148">
                  <c:v>44060</c:v>
                </c:pt>
                <c:pt idx="149">
                  <c:v>44061</c:v>
                </c:pt>
                <c:pt idx="150">
                  <c:v>44062</c:v>
                </c:pt>
                <c:pt idx="151">
                  <c:v>44063</c:v>
                </c:pt>
                <c:pt idx="152">
                  <c:v>44064</c:v>
                </c:pt>
                <c:pt idx="153">
                  <c:v>44065</c:v>
                </c:pt>
                <c:pt idx="154">
                  <c:v>44066</c:v>
                </c:pt>
                <c:pt idx="155">
                  <c:v>44067</c:v>
                </c:pt>
                <c:pt idx="156">
                  <c:v>44068</c:v>
                </c:pt>
                <c:pt idx="157">
                  <c:v>44069</c:v>
                </c:pt>
                <c:pt idx="158">
                  <c:v>44070</c:v>
                </c:pt>
                <c:pt idx="159">
                  <c:v>44071</c:v>
                </c:pt>
                <c:pt idx="160">
                  <c:v>44072</c:v>
                </c:pt>
                <c:pt idx="161">
                  <c:v>44073</c:v>
                </c:pt>
                <c:pt idx="162">
                  <c:v>44074</c:v>
                </c:pt>
                <c:pt idx="163">
                  <c:v>44075</c:v>
                </c:pt>
                <c:pt idx="164">
                  <c:v>44076</c:v>
                </c:pt>
                <c:pt idx="165">
                  <c:v>44077</c:v>
                </c:pt>
                <c:pt idx="166">
                  <c:v>44078</c:v>
                </c:pt>
                <c:pt idx="167">
                  <c:v>44079</c:v>
                </c:pt>
                <c:pt idx="168">
                  <c:v>44080</c:v>
                </c:pt>
                <c:pt idx="169">
                  <c:v>44081</c:v>
                </c:pt>
                <c:pt idx="170">
                  <c:v>44082</c:v>
                </c:pt>
                <c:pt idx="171">
                  <c:v>44083</c:v>
                </c:pt>
                <c:pt idx="172">
                  <c:v>44084</c:v>
                </c:pt>
                <c:pt idx="173">
                  <c:v>44085</c:v>
                </c:pt>
                <c:pt idx="174">
                  <c:v>44086</c:v>
                </c:pt>
                <c:pt idx="175">
                  <c:v>44087</c:v>
                </c:pt>
                <c:pt idx="176">
                  <c:v>44088</c:v>
                </c:pt>
                <c:pt idx="177">
                  <c:v>44089</c:v>
                </c:pt>
                <c:pt idx="178">
                  <c:v>44090</c:v>
                </c:pt>
                <c:pt idx="179">
                  <c:v>44091</c:v>
                </c:pt>
                <c:pt idx="180">
                  <c:v>44092</c:v>
                </c:pt>
                <c:pt idx="181">
                  <c:v>44093</c:v>
                </c:pt>
                <c:pt idx="182">
                  <c:v>44094</c:v>
                </c:pt>
                <c:pt idx="183">
                  <c:v>44095</c:v>
                </c:pt>
                <c:pt idx="184">
                  <c:v>44096</c:v>
                </c:pt>
                <c:pt idx="185">
                  <c:v>44097</c:v>
                </c:pt>
                <c:pt idx="186">
                  <c:v>44098</c:v>
                </c:pt>
                <c:pt idx="187">
                  <c:v>44099</c:v>
                </c:pt>
                <c:pt idx="188">
                  <c:v>44100</c:v>
                </c:pt>
                <c:pt idx="189">
                  <c:v>44101</c:v>
                </c:pt>
                <c:pt idx="190">
                  <c:v>44102</c:v>
                </c:pt>
                <c:pt idx="191">
                  <c:v>44103</c:v>
                </c:pt>
                <c:pt idx="192">
                  <c:v>44104</c:v>
                </c:pt>
                <c:pt idx="193">
                  <c:v>44105</c:v>
                </c:pt>
                <c:pt idx="194">
                  <c:v>44106</c:v>
                </c:pt>
                <c:pt idx="195">
                  <c:v>44107</c:v>
                </c:pt>
                <c:pt idx="196">
                  <c:v>44108</c:v>
                </c:pt>
                <c:pt idx="197">
                  <c:v>44109</c:v>
                </c:pt>
                <c:pt idx="198">
                  <c:v>44110</c:v>
                </c:pt>
                <c:pt idx="199">
                  <c:v>44111</c:v>
                </c:pt>
                <c:pt idx="200">
                  <c:v>44112</c:v>
                </c:pt>
                <c:pt idx="201">
                  <c:v>44113</c:v>
                </c:pt>
                <c:pt idx="202">
                  <c:v>44114</c:v>
                </c:pt>
                <c:pt idx="203">
                  <c:v>44115</c:v>
                </c:pt>
                <c:pt idx="204">
                  <c:v>44116</c:v>
                </c:pt>
                <c:pt idx="205">
                  <c:v>44117</c:v>
                </c:pt>
                <c:pt idx="206">
                  <c:v>44118</c:v>
                </c:pt>
                <c:pt idx="207">
                  <c:v>44119</c:v>
                </c:pt>
                <c:pt idx="208">
                  <c:v>44120</c:v>
                </c:pt>
                <c:pt idx="209">
                  <c:v>44121</c:v>
                </c:pt>
                <c:pt idx="210">
                  <c:v>44122</c:v>
                </c:pt>
                <c:pt idx="211">
                  <c:v>44123</c:v>
                </c:pt>
                <c:pt idx="212">
                  <c:v>44124</c:v>
                </c:pt>
                <c:pt idx="213">
                  <c:v>44125</c:v>
                </c:pt>
                <c:pt idx="214">
                  <c:v>44126</c:v>
                </c:pt>
                <c:pt idx="215">
                  <c:v>44127</c:v>
                </c:pt>
                <c:pt idx="216">
                  <c:v>44128</c:v>
                </c:pt>
                <c:pt idx="217">
                  <c:v>44129</c:v>
                </c:pt>
                <c:pt idx="218">
                  <c:v>44130</c:v>
                </c:pt>
                <c:pt idx="219">
                  <c:v>44131</c:v>
                </c:pt>
                <c:pt idx="220">
                  <c:v>44132</c:v>
                </c:pt>
                <c:pt idx="221">
                  <c:v>44133</c:v>
                </c:pt>
                <c:pt idx="222">
                  <c:v>44134</c:v>
                </c:pt>
                <c:pt idx="223">
                  <c:v>44135</c:v>
                </c:pt>
                <c:pt idx="224">
                  <c:v>44136</c:v>
                </c:pt>
                <c:pt idx="225">
                  <c:v>44137</c:v>
                </c:pt>
                <c:pt idx="226">
                  <c:v>44138</c:v>
                </c:pt>
                <c:pt idx="227">
                  <c:v>44139</c:v>
                </c:pt>
                <c:pt idx="228">
                  <c:v>44140</c:v>
                </c:pt>
                <c:pt idx="229">
                  <c:v>44141</c:v>
                </c:pt>
                <c:pt idx="230">
                  <c:v>44142</c:v>
                </c:pt>
                <c:pt idx="231">
                  <c:v>44143</c:v>
                </c:pt>
                <c:pt idx="232">
                  <c:v>44144</c:v>
                </c:pt>
                <c:pt idx="233">
                  <c:v>44145</c:v>
                </c:pt>
                <c:pt idx="234">
                  <c:v>44146</c:v>
                </c:pt>
                <c:pt idx="235">
                  <c:v>44147</c:v>
                </c:pt>
                <c:pt idx="236">
                  <c:v>44148</c:v>
                </c:pt>
                <c:pt idx="237">
                  <c:v>44149</c:v>
                </c:pt>
                <c:pt idx="238">
                  <c:v>44150</c:v>
                </c:pt>
                <c:pt idx="239">
                  <c:v>44151</c:v>
                </c:pt>
                <c:pt idx="240">
                  <c:v>44152</c:v>
                </c:pt>
                <c:pt idx="241">
                  <c:v>44153</c:v>
                </c:pt>
                <c:pt idx="242">
                  <c:v>44154</c:v>
                </c:pt>
                <c:pt idx="243">
                  <c:v>44155</c:v>
                </c:pt>
                <c:pt idx="244">
                  <c:v>44156</c:v>
                </c:pt>
                <c:pt idx="245">
                  <c:v>44157</c:v>
                </c:pt>
                <c:pt idx="246">
                  <c:v>44158</c:v>
                </c:pt>
                <c:pt idx="247">
                  <c:v>44159</c:v>
                </c:pt>
                <c:pt idx="248">
                  <c:v>44160</c:v>
                </c:pt>
                <c:pt idx="249">
                  <c:v>44161</c:v>
                </c:pt>
                <c:pt idx="250">
                  <c:v>44162</c:v>
                </c:pt>
                <c:pt idx="251">
                  <c:v>44163</c:v>
                </c:pt>
                <c:pt idx="252">
                  <c:v>44164</c:v>
                </c:pt>
                <c:pt idx="253">
                  <c:v>44165</c:v>
                </c:pt>
                <c:pt idx="254">
                  <c:v>44166</c:v>
                </c:pt>
                <c:pt idx="255">
                  <c:v>44167</c:v>
                </c:pt>
                <c:pt idx="256">
                  <c:v>44168</c:v>
                </c:pt>
                <c:pt idx="257">
                  <c:v>44169</c:v>
                </c:pt>
                <c:pt idx="258">
                  <c:v>44170</c:v>
                </c:pt>
                <c:pt idx="259">
                  <c:v>44171</c:v>
                </c:pt>
                <c:pt idx="260">
                  <c:v>44172</c:v>
                </c:pt>
                <c:pt idx="261">
                  <c:v>44173</c:v>
                </c:pt>
                <c:pt idx="262">
                  <c:v>44174</c:v>
                </c:pt>
                <c:pt idx="263">
                  <c:v>44175</c:v>
                </c:pt>
                <c:pt idx="264">
                  <c:v>44176</c:v>
                </c:pt>
                <c:pt idx="265">
                  <c:v>44177</c:v>
                </c:pt>
                <c:pt idx="266">
                  <c:v>44178</c:v>
                </c:pt>
                <c:pt idx="267">
                  <c:v>44179</c:v>
                </c:pt>
                <c:pt idx="268">
                  <c:v>44180</c:v>
                </c:pt>
                <c:pt idx="269">
                  <c:v>44181</c:v>
                </c:pt>
                <c:pt idx="270">
                  <c:v>44182</c:v>
                </c:pt>
                <c:pt idx="271">
                  <c:v>44183</c:v>
                </c:pt>
                <c:pt idx="272">
                  <c:v>44184</c:v>
                </c:pt>
                <c:pt idx="273">
                  <c:v>44185</c:v>
                </c:pt>
                <c:pt idx="274">
                  <c:v>44186</c:v>
                </c:pt>
                <c:pt idx="275">
                  <c:v>44187</c:v>
                </c:pt>
                <c:pt idx="276">
                  <c:v>44188</c:v>
                </c:pt>
                <c:pt idx="277">
                  <c:v>44189</c:v>
                </c:pt>
                <c:pt idx="278">
                  <c:v>44190</c:v>
                </c:pt>
                <c:pt idx="279">
                  <c:v>44191</c:v>
                </c:pt>
                <c:pt idx="280">
                  <c:v>44192</c:v>
                </c:pt>
                <c:pt idx="281">
                  <c:v>44193</c:v>
                </c:pt>
                <c:pt idx="282">
                  <c:v>44194</c:v>
                </c:pt>
                <c:pt idx="283">
                  <c:v>44195</c:v>
                </c:pt>
                <c:pt idx="284">
                  <c:v>44196</c:v>
                </c:pt>
                <c:pt idx="285">
                  <c:v>44197</c:v>
                </c:pt>
                <c:pt idx="286">
                  <c:v>44198</c:v>
                </c:pt>
                <c:pt idx="287">
                  <c:v>44199</c:v>
                </c:pt>
                <c:pt idx="288">
                  <c:v>44200</c:v>
                </c:pt>
                <c:pt idx="289">
                  <c:v>44201</c:v>
                </c:pt>
                <c:pt idx="290">
                  <c:v>44202</c:v>
                </c:pt>
                <c:pt idx="291">
                  <c:v>44203</c:v>
                </c:pt>
                <c:pt idx="292">
                  <c:v>44204</c:v>
                </c:pt>
                <c:pt idx="293">
                  <c:v>44205</c:v>
                </c:pt>
                <c:pt idx="294">
                  <c:v>44206</c:v>
                </c:pt>
                <c:pt idx="295">
                  <c:v>44207</c:v>
                </c:pt>
                <c:pt idx="296">
                  <c:v>44208</c:v>
                </c:pt>
                <c:pt idx="297">
                  <c:v>44209</c:v>
                </c:pt>
                <c:pt idx="298">
                  <c:v>44210</c:v>
                </c:pt>
                <c:pt idx="299">
                  <c:v>44211</c:v>
                </c:pt>
                <c:pt idx="300">
                  <c:v>44212</c:v>
                </c:pt>
                <c:pt idx="301">
                  <c:v>44213</c:v>
                </c:pt>
                <c:pt idx="302">
                  <c:v>44214</c:v>
                </c:pt>
                <c:pt idx="303">
                  <c:v>44215</c:v>
                </c:pt>
                <c:pt idx="304">
                  <c:v>44216</c:v>
                </c:pt>
                <c:pt idx="305">
                  <c:v>44217</c:v>
                </c:pt>
                <c:pt idx="306">
                  <c:v>44218</c:v>
                </c:pt>
                <c:pt idx="307">
                  <c:v>44219</c:v>
                </c:pt>
                <c:pt idx="308">
                  <c:v>44220</c:v>
                </c:pt>
                <c:pt idx="309">
                  <c:v>44221</c:v>
                </c:pt>
                <c:pt idx="310">
                  <c:v>44222</c:v>
                </c:pt>
                <c:pt idx="311">
                  <c:v>44223</c:v>
                </c:pt>
                <c:pt idx="312">
                  <c:v>44224</c:v>
                </c:pt>
                <c:pt idx="313">
                  <c:v>44225</c:v>
                </c:pt>
                <c:pt idx="314">
                  <c:v>44226</c:v>
                </c:pt>
                <c:pt idx="315">
                  <c:v>44227</c:v>
                </c:pt>
                <c:pt idx="316">
                  <c:v>44228</c:v>
                </c:pt>
                <c:pt idx="317">
                  <c:v>44229</c:v>
                </c:pt>
                <c:pt idx="318">
                  <c:v>44230</c:v>
                </c:pt>
                <c:pt idx="319">
                  <c:v>44231</c:v>
                </c:pt>
                <c:pt idx="320">
                  <c:v>44232</c:v>
                </c:pt>
                <c:pt idx="321">
                  <c:v>44233</c:v>
                </c:pt>
                <c:pt idx="322">
                  <c:v>44234</c:v>
                </c:pt>
                <c:pt idx="323">
                  <c:v>44235</c:v>
                </c:pt>
                <c:pt idx="324">
                  <c:v>44236</c:v>
                </c:pt>
                <c:pt idx="325">
                  <c:v>44237</c:v>
                </c:pt>
                <c:pt idx="326">
                  <c:v>44238</c:v>
                </c:pt>
                <c:pt idx="327">
                  <c:v>44239</c:v>
                </c:pt>
                <c:pt idx="328">
                  <c:v>44240</c:v>
                </c:pt>
                <c:pt idx="329">
                  <c:v>44241</c:v>
                </c:pt>
                <c:pt idx="330">
                  <c:v>44242</c:v>
                </c:pt>
                <c:pt idx="331">
                  <c:v>44243</c:v>
                </c:pt>
                <c:pt idx="332">
                  <c:v>44244</c:v>
                </c:pt>
                <c:pt idx="333">
                  <c:v>44245</c:v>
                </c:pt>
                <c:pt idx="334">
                  <c:v>44246</c:v>
                </c:pt>
                <c:pt idx="335">
                  <c:v>44247</c:v>
                </c:pt>
                <c:pt idx="336">
                  <c:v>44248</c:v>
                </c:pt>
                <c:pt idx="337">
                  <c:v>44249</c:v>
                </c:pt>
                <c:pt idx="338">
                  <c:v>44250</c:v>
                </c:pt>
                <c:pt idx="339">
                  <c:v>44251</c:v>
                </c:pt>
                <c:pt idx="340">
                  <c:v>44252</c:v>
                </c:pt>
                <c:pt idx="341">
                  <c:v>44253</c:v>
                </c:pt>
                <c:pt idx="342">
                  <c:v>44254</c:v>
                </c:pt>
                <c:pt idx="343">
                  <c:v>44255</c:v>
                </c:pt>
              </c:numCache>
            </c:numRef>
          </c:cat>
          <c:val>
            <c:numRef>
              <c:f>jhu_for_plotting!$B$2:$B$345</c:f>
              <c:numCache>
                <c:formatCode>General</c:formatCode>
                <c:ptCount val="344"/>
                <c:pt idx="1">
                  <c:v>10885.3999999999</c:v>
                </c:pt>
                <c:pt idx="2">
                  <c:v>11637.4</c:v>
                </c:pt>
                <c:pt idx="3">
                  <c:v>13296.5999999999</c:v>
                </c:pt>
                <c:pt idx="4">
                  <c:v>18304.150000000001</c:v>
                </c:pt>
                <c:pt idx="5">
                  <c:v>19328.25</c:v>
                </c:pt>
                <c:pt idx="6">
                  <c:v>21299.549999999901</c:v>
                </c:pt>
                <c:pt idx="7">
                  <c:v>20511.849999999999</c:v>
                </c:pt>
                <c:pt idx="8">
                  <c:v>21450.85</c:v>
                </c:pt>
                <c:pt idx="9">
                  <c:v>28163.75</c:v>
                </c:pt>
                <c:pt idx="10">
                  <c:v>26050.8499999999</c:v>
                </c:pt>
                <c:pt idx="11">
                  <c:v>33671.5</c:v>
                </c:pt>
                <c:pt idx="12">
                  <c:v>34178</c:v>
                </c:pt>
                <c:pt idx="13">
                  <c:v>37325.799999999901</c:v>
                </c:pt>
                <c:pt idx="14">
                  <c:v>30705.65</c:v>
                </c:pt>
                <c:pt idx="15">
                  <c:v>33352.9</c:v>
                </c:pt>
                <c:pt idx="16">
                  <c:v>33298</c:v>
                </c:pt>
                <c:pt idx="17">
                  <c:v>35978.849999999897</c:v>
                </c:pt>
                <c:pt idx="18">
                  <c:v>36265.65</c:v>
                </c:pt>
                <c:pt idx="19">
                  <c:v>39024.099999999897</c:v>
                </c:pt>
                <c:pt idx="20">
                  <c:v>33353.65</c:v>
                </c:pt>
                <c:pt idx="21">
                  <c:v>32913.949999999903</c:v>
                </c:pt>
                <c:pt idx="22">
                  <c:v>30133.3</c:v>
                </c:pt>
                <c:pt idx="23">
                  <c:v>31200</c:v>
                </c:pt>
                <c:pt idx="24">
                  <c:v>34363.049999999901</c:v>
                </c:pt>
                <c:pt idx="25">
                  <c:v>37526.949999999997</c:v>
                </c:pt>
                <c:pt idx="26">
                  <c:v>38124.75</c:v>
                </c:pt>
                <c:pt idx="27">
                  <c:v>38036.5</c:v>
                </c:pt>
                <c:pt idx="28">
                  <c:v>33243.25</c:v>
                </c:pt>
                <c:pt idx="29">
                  <c:v>31641.449999999899</c:v>
                </c:pt>
                <c:pt idx="30">
                  <c:v>31190.3</c:v>
                </c:pt>
                <c:pt idx="31">
                  <c:v>36628.699999999903</c:v>
                </c:pt>
                <c:pt idx="32">
                  <c:v>37023.199999999997</c:v>
                </c:pt>
                <c:pt idx="33">
                  <c:v>43728</c:v>
                </c:pt>
                <c:pt idx="34">
                  <c:v>39445.050000000003</c:v>
                </c:pt>
                <c:pt idx="35">
                  <c:v>34449.199999999903</c:v>
                </c:pt>
                <c:pt idx="36">
                  <c:v>29644.8999999999</c:v>
                </c:pt>
                <c:pt idx="37">
                  <c:v>31009.05</c:v>
                </c:pt>
                <c:pt idx="38">
                  <c:v>34710.1499999999</c:v>
                </c:pt>
                <c:pt idx="39">
                  <c:v>37283.300000000003</c:v>
                </c:pt>
                <c:pt idx="40">
                  <c:v>42082.8</c:v>
                </c:pt>
                <c:pt idx="41">
                  <c:v>36444.1</c:v>
                </c:pt>
                <c:pt idx="42">
                  <c:v>33775.049999999799</c:v>
                </c:pt>
                <c:pt idx="43">
                  <c:v>32494.25</c:v>
                </c:pt>
                <c:pt idx="44">
                  <c:v>33566.550000000003</c:v>
                </c:pt>
                <c:pt idx="45">
                  <c:v>34835.199999999903</c:v>
                </c:pt>
                <c:pt idx="46">
                  <c:v>38112.650000000103</c:v>
                </c:pt>
                <c:pt idx="47">
                  <c:v>37329.75</c:v>
                </c:pt>
                <c:pt idx="48">
                  <c:v>35864.349999999802</c:v>
                </c:pt>
                <c:pt idx="49">
                  <c:v>32092.75</c:v>
                </c:pt>
                <c:pt idx="50">
                  <c:v>31315.9000000001</c:v>
                </c:pt>
                <c:pt idx="51">
                  <c:v>33618.6499999999</c:v>
                </c:pt>
                <c:pt idx="52">
                  <c:v>33385.5</c:v>
                </c:pt>
                <c:pt idx="53">
                  <c:v>40279.900000000103</c:v>
                </c:pt>
                <c:pt idx="54">
                  <c:v>37644.25</c:v>
                </c:pt>
                <c:pt idx="55">
                  <c:v>38658.849999999802</c:v>
                </c:pt>
                <c:pt idx="56">
                  <c:v>33345.35</c:v>
                </c:pt>
                <c:pt idx="57">
                  <c:v>34494.199999999903</c:v>
                </c:pt>
                <c:pt idx="58">
                  <c:v>36420.25</c:v>
                </c:pt>
                <c:pt idx="59">
                  <c:v>39830.550000000003</c:v>
                </c:pt>
                <c:pt idx="60">
                  <c:v>42214.849999999802</c:v>
                </c:pt>
                <c:pt idx="61">
                  <c:v>41531.35</c:v>
                </c:pt>
                <c:pt idx="62">
                  <c:v>39404.5</c:v>
                </c:pt>
                <c:pt idx="63">
                  <c:v>37677.950000000099</c:v>
                </c:pt>
                <c:pt idx="64">
                  <c:v>35580.049999999799</c:v>
                </c:pt>
                <c:pt idx="65">
                  <c:v>33672.200000000099</c:v>
                </c:pt>
                <c:pt idx="66">
                  <c:v>35520.1499999999</c:v>
                </c:pt>
                <c:pt idx="67">
                  <c:v>41466.949999999699</c:v>
                </c:pt>
                <c:pt idx="68">
                  <c:v>45170.550000000199</c:v>
                </c:pt>
                <c:pt idx="69">
                  <c:v>43742.049999999799</c:v>
                </c:pt>
                <c:pt idx="70">
                  <c:v>41304.8999999999</c:v>
                </c:pt>
                <c:pt idx="71">
                  <c:v>39874.35</c:v>
                </c:pt>
                <c:pt idx="72">
                  <c:v>41413.1</c:v>
                </c:pt>
                <c:pt idx="73">
                  <c:v>42253.3999999999</c:v>
                </c:pt>
                <c:pt idx="74">
                  <c:v>42858.75</c:v>
                </c:pt>
                <c:pt idx="75">
                  <c:v>51725.599999999999</c:v>
                </c:pt>
                <c:pt idx="76">
                  <c:v>47257.25</c:v>
                </c:pt>
                <c:pt idx="77">
                  <c:v>41938.5</c:v>
                </c:pt>
                <c:pt idx="78">
                  <c:v>40419.549999999799</c:v>
                </c:pt>
                <c:pt idx="79">
                  <c:v>42078.450000000099</c:v>
                </c:pt>
                <c:pt idx="80">
                  <c:v>36749.200000000099</c:v>
                </c:pt>
                <c:pt idx="81">
                  <c:v>58510.6499999999</c:v>
                </c:pt>
                <c:pt idx="82">
                  <c:v>41454.199999999699</c:v>
                </c:pt>
                <c:pt idx="83">
                  <c:v>51138.700000000099</c:v>
                </c:pt>
                <c:pt idx="84">
                  <c:v>46226.549999999799</c:v>
                </c:pt>
                <c:pt idx="85">
                  <c:v>58125.450000000099</c:v>
                </c:pt>
                <c:pt idx="86">
                  <c:v>49721.549999999799</c:v>
                </c:pt>
                <c:pt idx="87">
                  <c:v>54588.6</c:v>
                </c:pt>
                <c:pt idx="88">
                  <c:v>57361.3999999999</c:v>
                </c:pt>
                <c:pt idx="89">
                  <c:v>61715.200000000099</c:v>
                </c:pt>
                <c:pt idx="90">
                  <c:v>61289.3999999999</c:v>
                </c:pt>
                <c:pt idx="91">
                  <c:v>54631.1</c:v>
                </c:pt>
                <c:pt idx="92">
                  <c:v>61565.450000000099</c:v>
                </c:pt>
                <c:pt idx="93">
                  <c:v>65845.549999999799</c:v>
                </c:pt>
                <c:pt idx="94">
                  <c:v>66074.25</c:v>
                </c:pt>
                <c:pt idx="95">
                  <c:v>72929.350000000093</c:v>
                </c:pt>
                <c:pt idx="96">
                  <c:v>80544.75</c:v>
                </c:pt>
                <c:pt idx="97">
                  <c:v>77406.199999999706</c:v>
                </c:pt>
                <c:pt idx="98">
                  <c:v>72655.6500000003</c:v>
                </c:pt>
                <c:pt idx="99">
                  <c:v>74480.549999999799</c:v>
                </c:pt>
                <c:pt idx="100">
                  <c:v>80579.25</c:v>
                </c:pt>
                <c:pt idx="101">
                  <c:v>85959.599999999598</c:v>
                </c:pt>
                <c:pt idx="102">
                  <c:v>89724.050000000701</c:v>
                </c:pt>
                <c:pt idx="103">
                  <c:v>94799.25</c:v>
                </c:pt>
                <c:pt idx="104">
                  <c:v>86613.199999999197</c:v>
                </c:pt>
                <c:pt idx="105">
                  <c:v>93217.950000000099</c:v>
                </c:pt>
                <c:pt idx="106">
                  <c:v>93672.950000000099</c:v>
                </c:pt>
                <c:pt idx="107">
                  <c:v>96782.950000000099</c:v>
                </c:pt>
                <c:pt idx="108">
                  <c:v>100673.049999999</c:v>
                </c:pt>
                <c:pt idx="109">
                  <c:v>105258.349999999</c:v>
                </c:pt>
                <c:pt idx="110">
                  <c:v>109900.25</c:v>
                </c:pt>
                <c:pt idx="111">
                  <c:v>101807.95</c:v>
                </c:pt>
                <c:pt idx="112">
                  <c:v>101799.4</c:v>
                </c:pt>
                <c:pt idx="113">
                  <c:v>100706.799999999</c:v>
                </c:pt>
                <c:pt idx="114">
                  <c:v>111287.15</c:v>
                </c:pt>
                <c:pt idx="115">
                  <c:v>116270.799999999</c:v>
                </c:pt>
                <c:pt idx="116">
                  <c:v>125779.25</c:v>
                </c:pt>
                <c:pt idx="117">
                  <c:v>120793.299999999</c:v>
                </c:pt>
                <c:pt idx="118">
                  <c:v>115858.2</c:v>
                </c:pt>
                <c:pt idx="119">
                  <c:v>113862.349999999</c:v>
                </c:pt>
                <c:pt idx="120">
                  <c:v>110982.5</c:v>
                </c:pt>
                <c:pt idx="121">
                  <c:v>117827.1</c:v>
                </c:pt>
                <c:pt idx="122">
                  <c:v>129378.849999999</c:v>
                </c:pt>
                <c:pt idx="123">
                  <c:v>131310.15</c:v>
                </c:pt>
                <c:pt idx="124">
                  <c:v>136837.84999999899</c:v>
                </c:pt>
                <c:pt idx="125">
                  <c:v>126519.849999999</c:v>
                </c:pt>
                <c:pt idx="126">
                  <c:v>118755.65</c:v>
                </c:pt>
                <c:pt idx="127">
                  <c:v>112732.7</c:v>
                </c:pt>
                <c:pt idx="128">
                  <c:v>83085.849999999598</c:v>
                </c:pt>
                <c:pt idx="129">
                  <c:v>185390.2</c:v>
                </c:pt>
                <c:pt idx="130">
                  <c:v>136426.84999999899</c:v>
                </c:pt>
                <c:pt idx="131">
                  <c:v>143960.95000000001</c:v>
                </c:pt>
                <c:pt idx="132">
                  <c:v>126027.049999999</c:v>
                </c:pt>
                <c:pt idx="133">
                  <c:v>111221.85</c:v>
                </c:pt>
                <c:pt idx="134">
                  <c:v>108730.649999999</c:v>
                </c:pt>
                <c:pt idx="135">
                  <c:v>126508.15</c:v>
                </c:pt>
                <c:pt idx="136">
                  <c:v>125851.349999999</c:v>
                </c:pt>
                <c:pt idx="137">
                  <c:v>136220.25</c:v>
                </c:pt>
                <c:pt idx="138">
                  <c:v>135646.04999999999</c:v>
                </c:pt>
                <c:pt idx="139">
                  <c:v>133860.5</c:v>
                </c:pt>
                <c:pt idx="140">
                  <c:v>121487.9</c:v>
                </c:pt>
                <c:pt idx="141">
                  <c:v>117101.54999999799</c:v>
                </c:pt>
                <c:pt idx="142">
                  <c:v>122059.4</c:v>
                </c:pt>
                <c:pt idx="143">
                  <c:v>137259.79999999999</c:v>
                </c:pt>
                <c:pt idx="144">
                  <c:v>129453.149999998</c:v>
                </c:pt>
                <c:pt idx="145">
                  <c:v>146463.25</c:v>
                </c:pt>
                <c:pt idx="146">
                  <c:v>127146.850000001</c:v>
                </c:pt>
                <c:pt idx="147">
                  <c:v>110034.599999999</c:v>
                </c:pt>
                <c:pt idx="148">
                  <c:v>102886.9</c:v>
                </c:pt>
                <c:pt idx="149">
                  <c:v>124806.29999999799</c:v>
                </c:pt>
                <c:pt idx="150">
                  <c:v>131666.79999999999</c:v>
                </c:pt>
                <c:pt idx="151">
                  <c:v>121237.5</c:v>
                </c:pt>
                <c:pt idx="152">
                  <c:v>133131.75</c:v>
                </c:pt>
                <c:pt idx="153">
                  <c:v>126897.29999999799</c:v>
                </c:pt>
                <c:pt idx="154">
                  <c:v>107262.05</c:v>
                </c:pt>
                <c:pt idx="155">
                  <c:v>111489.099999999</c:v>
                </c:pt>
                <c:pt idx="156">
                  <c:v>110032.25</c:v>
                </c:pt>
                <c:pt idx="157">
                  <c:v>146028.54999999999</c:v>
                </c:pt>
                <c:pt idx="158">
                  <c:v>136527.79999999801</c:v>
                </c:pt>
                <c:pt idx="159">
                  <c:v>137672.29999999999</c:v>
                </c:pt>
                <c:pt idx="160">
                  <c:v>136447.34999999899</c:v>
                </c:pt>
                <c:pt idx="161">
                  <c:v>126784.349999999</c:v>
                </c:pt>
                <c:pt idx="162">
                  <c:v>120540.75</c:v>
                </c:pt>
                <c:pt idx="163">
                  <c:v>134561.29999999999</c:v>
                </c:pt>
                <c:pt idx="164">
                  <c:v>137237.09999999899</c:v>
                </c:pt>
                <c:pt idx="165">
                  <c:v>141491.25</c:v>
                </c:pt>
                <c:pt idx="166">
                  <c:v>150990.79999999999</c:v>
                </c:pt>
                <c:pt idx="167">
                  <c:v>146661.65</c:v>
                </c:pt>
                <c:pt idx="168">
                  <c:v>135383.34999999899</c:v>
                </c:pt>
                <c:pt idx="169">
                  <c:v>110888.44999999899</c:v>
                </c:pt>
                <c:pt idx="170">
                  <c:v>130376.4</c:v>
                </c:pt>
                <c:pt idx="171">
                  <c:v>145024.65</c:v>
                </c:pt>
                <c:pt idx="172">
                  <c:v>149728.29999999801</c:v>
                </c:pt>
                <c:pt idx="173">
                  <c:v>160300.600000001</c:v>
                </c:pt>
                <c:pt idx="174">
                  <c:v>151524.75</c:v>
                </c:pt>
                <c:pt idx="175">
                  <c:v>141023.64999999799</c:v>
                </c:pt>
                <c:pt idx="176">
                  <c:v>49532.300000000701</c:v>
                </c:pt>
                <c:pt idx="177">
                  <c:v>227695.25</c:v>
                </c:pt>
                <c:pt idx="178">
                  <c:v>152487.34999999899</c:v>
                </c:pt>
                <c:pt idx="179">
                  <c:v>156353.04999999999</c:v>
                </c:pt>
                <c:pt idx="180">
                  <c:v>157048.79999999801</c:v>
                </c:pt>
                <c:pt idx="181">
                  <c:v>149997.54999999999</c:v>
                </c:pt>
                <c:pt idx="182">
                  <c:v>141493.19999999899</c:v>
                </c:pt>
                <c:pt idx="183">
                  <c:v>141517</c:v>
                </c:pt>
                <c:pt idx="184">
                  <c:v>137487</c:v>
                </c:pt>
                <c:pt idx="185">
                  <c:v>140493.54999999999</c:v>
                </c:pt>
                <c:pt idx="186">
                  <c:v>148469.75</c:v>
                </c:pt>
                <c:pt idx="187">
                  <c:v>152195.94999999899</c:v>
                </c:pt>
                <c:pt idx="188">
                  <c:v>147972.200000001</c:v>
                </c:pt>
                <c:pt idx="189">
                  <c:v>135713.5</c:v>
                </c:pt>
                <c:pt idx="190">
                  <c:v>117421.75</c:v>
                </c:pt>
                <c:pt idx="191">
                  <c:v>138680.79999999801</c:v>
                </c:pt>
                <c:pt idx="192">
                  <c:v>143802.79999999999</c:v>
                </c:pt>
                <c:pt idx="193">
                  <c:v>135381.4</c:v>
                </c:pt>
                <c:pt idx="194">
                  <c:v>158095.29999999801</c:v>
                </c:pt>
                <c:pt idx="195">
                  <c:v>140073.350000001</c:v>
                </c:pt>
                <c:pt idx="196">
                  <c:v>128729.899999998</c:v>
                </c:pt>
                <c:pt idx="197">
                  <c:v>116694</c:v>
                </c:pt>
                <c:pt idx="198">
                  <c:v>134830.450000001</c:v>
                </c:pt>
                <c:pt idx="199">
                  <c:v>148569.04999999801</c:v>
                </c:pt>
                <c:pt idx="200">
                  <c:v>148557.5</c:v>
                </c:pt>
                <c:pt idx="201">
                  <c:v>145864.650000002</c:v>
                </c:pt>
                <c:pt idx="202">
                  <c:v>149145.04999999699</c:v>
                </c:pt>
                <c:pt idx="203">
                  <c:v>130899.5</c:v>
                </c:pt>
                <c:pt idx="204">
                  <c:v>116257.70000000201</c:v>
                </c:pt>
                <c:pt idx="205">
                  <c:v>134202.34999999701</c:v>
                </c:pt>
                <c:pt idx="206">
                  <c:v>146372.400000002</c:v>
                </c:pt>
                <c:pt idx="207">
                  <c:v>148236.14999999799</c:v>
                </c:pt>
                <c:pt idx="208">
                  <c:v>150735.29999999999</c:v>
                </c:pt>
                <c:pt idx="209">
                  <c:v>137366.89999999799</c:v>
                </c:pt>
                <c:pt idx="210">
                  <c:v>124207.25</c:v>
                </c:pt>
                <c:pt idx="211">
                  <c:v>131134.5</c:v>
                </c:pt>
                <c:pt idx="212">
                  <c:v>133572.19999999899</c:v>
                </c:pt>
                <c:pt idx="213">
                  <c:v>141519.54999999999</c:v>
                </c:pt>
                <c:pt idx="214">
                  <c:v>151009.850000001</c:v>
                </c:pt>
                <c:pt idx="215">
                  <c:v>155107.69999999899</c:v>
                </c:pt>
                <c:pt idx="216">
                  <c:v>151513.350000001</c:v>
                </c:pt>
                <c:pt idx="217">
                  <c:v>126775.149999998</c:v>
                </c:pt>
                <c:pt idx="218">
                  <c:v>119251.55</c:v>
                </c:pt>
                <c:pt idx="219">
                  <c:v>138738.04999999999</c:v>
                </c:pt>
                <c:pt idx="220">
                  <c:v>149823.04999999699</c:v>
                </c:pt>
                <c:pt idx="221">
                  <c:v>157548.650000002</c:v>
                </c:pt>
                <c:pt idx="222">
                  <c:v>164648.39999999799</c:v>
                </c:pt>
                <c:pt idx="223">
                  <c:v>153727.350000001</c:v>
                </c:pt>
                <c:pt idx="224">
                  <c:v>169504.25</c:v>
                </c:pt>
                <c:pt idx="225">
                  <c:v>143326.09999999701</c:v>
                </c:pt>
                <c:pt idx="226">
                  <c:v>194565.25</c:v>
                </c:pt>
                <c:pt idx="227">
                  <c:v>175886.25</c:v>
                </c:pt>
                <c:pt idx="228">
                  <c:v>197397.400000002</c:v>
                </c:pt>
                <c:pt idx="229">
                  <c:v>206157.94999999899</c:v>
                </c:pt>
                <c:pt idx="230">
                  <c:v>191976.39999999799</c:v>
                </c:pt>
                <c:pt idx="231">
                  <c:v>181369</c:v>
                </c:pt>
                <c:pt idx="232">
                  <c:v>175000.350000001</c:v>
                </c:pt>
                <c:pt idx="233">
                  <c:v>206339</c:v>
                </c:pt>
                <c:pt idx="234">
                  <c:v>218412</c:v>
                </c:pt>
                <c:pt idx="235">
                  <c:v>227463</c:v>
                </c:pt>
                <c:pt idx="236">
                  <c:v>245098</c:v>
                </c:pt>
                <c:pt idx="237">
                  <c:v>229052</c:v>
                </c:pt>
                <c:pt idx="238">
                  <c:v>184643</c:v>
                </c:pt>
                <c:pt idx="239">
                  <c:v>216029</c:v>
                </c:pt>
                <c:pt idx="240">
                  <c:v>223115</c:v>
                </c:pt>
                <c:pt idx="241">
                  <c:v>245985</c:v>
                </c:pt>
                <c:pt idx="242">
                  <c:v>259142</c:v>
                </c:pt>
                <c:pt idx="243">
                  <c:v>265738</c:v>
                </c:pt>
                <c:pt idx="244">
                  <c:v>244014</c:v>
                </c:pt>
                <c:pt idx="245">
                  <c:v>213690</c:v>
                </c:pt>
                <c:pt idx="246">
                  <c:v>232463</c:v>
                </c:pt>
                <c:pt idx="247">
                  <c:v>239765</c:v>
                </c:pt>
                <c:pt idx="248">
                  <c:v>256513</c:v>
                </c:pt>
                <c:pt idx="249">
                  <c:v>178423</c:v>
                </c:pt>
                <c:pt idx="250">
                  <c:v>270397</c:v>
                </c:pt>
                <c:pt idx="251">
                  <c:v>216892</c:v>
                </c:pt>
                <c:pt idx="252">
                  <c:v>203426</c:v>
                </c:pt>
                <c:pt idx="253">
                  <c:v>210931</c:v>
                </c:pt>
                <c:pt idx="254">
                  <c:v>243337</c:v>
                </c:pt>
                <c:pt idx="255">
                  <c:v>263334</c:v>
                </c:pt>
                <c:pt idx="256">
                  <c:v>283074</c:v>
                </c:pt>
                <c:pt idx="257">
                  <c:v>286682</c:v>
                </c:pt>
                <c:pt idx="258">
                  <c:v>270489</c:v>
                </c:pt>
                <c:pt idx="259">
                  <c:v>234875</c:v>
                </c:pt>
                <c:pt idx="260">
                  <c:v>238247</c:v>
                </c:pt>
                <c:pt idx="261">
                  <c:v>275049</c:v>
                </c:pt>
                <c:pt idx="262">
                  <c:v>281737</c:v>
                </c:pt>
                <c:pt idx="263">
                  <c:v>281434</c:v>
                </c:pt>
                <c:pt idx="264">
                  <c:v>288605</c:v>
                </c:pt>
                <c:pt idx="265">
                  <c:v>266379</c:v>
                </c:pt>
                <c:pt idx="266">
                  <c:v>233693</c:v>
                </c:pt>
                <c:pt idx="267">
                  <c:v>230524</c:v>
                </c:pt>
                <c:pt idx="268">
                  <c:v>255990</c:v>
                </c:pt>
                <c:pt idx="269">
                  <c:v>297453</c:v>
                </c:pt>
                <c:pt idx="270">
                  <c:v>281462</c:v>
                </c:pt>
                <c:pt idx="271">
                  <c:v>297490</c:v>
                </c:pt>
                <c:pt idx="272">
                  <c:v>239784</c:v>
                </c:pt>
                <c:pt idx="273">
                  <c:v>232680</c:v>
                </c:pt>
                <c:pt idx="274">
                  <c:v>236746</c:v>
                </c:pt>
                <c:pt idx="275">
                  <c:v>240906</c:v>
                </c:pt>
                <c:pt idx="276">
                  <c:v>278487</c:v>
                </c:pt>
                <c:pt idx="277">
                  <c:v>239098</c:v>
                </c:pt>
                <c:pt idx="278">
                  <c:v>142323</c:v>
                </c:pt>
                <c:pt idx="279">
                  <c:v>265351</c:v>
                </c:pt>
                <c:pt idx="280">
                  <c:v>194887</c:v>
                </c:pt>
                <c:pt idx="281">
                  <c:v>205873</c:v>
                </c:pt>
                <c:pt idx="282">
                  <c:v>240560</c:v>
                </c:pt>
                <c:pt idx="283">
                  <c:v>279731</c:v>
                </c:pt>
                <c:pt idx="284">
                  <c:v>258225</c:v>
                </c:pt>
                <c:pt idx="285">
                  <c:v>196420</c:v>
                </c:pt>
                <c:pt idx="286">
                  <c:v>355296</c:v>
                </c:pt>
                <c:pt idx="287">
                  <c:v>246448</c:v>
                </c:pt>
                <c:pt idx="288">
                  <c:v>216126</c:v>
                </c:pt>
                <c:pt idx="289">
                  <c:v>273646</c:v>
                </c:pt>
                <c:pt idx="290">
                  <c:v>304277</c:v>
                </c:pt>
                <c:pt idx="291">
                  <c:v>322725</c:v>
                </c:pt>
                <c:pt idx="292">
                  <c:v>321788</c:v>
                </c:pt>
                <c:pt idx="293">
                  <c:v>328249</c:v>
                </c:pt>
                <c:pt idx="294">
                  <c:v>258467</c:v>
                </c:pt>
                <c:pt idx="295">
                  <c:v>250421</c:v>
                </c:pt>
                <c:pt idx="296">
                  <c:v>269740</c:v>
                </c:pt>
                <c:pt idx="297">
                  <c:v>281567</c:v>
                </c:pt>
                <c:pt idx="298">
                  <c:v>281821</c:v>
                </c:pt>
                <c:pt idx="299">
                  <c:v>288366</c:v>
                </c:pt>
                <c:pt idx="300">
                  <c:v>251707</c:v>
                </c:pt>
                <c:pt idx="301">
                  <c:v>222537</c:v>
                </c:pt>
                <c:pt idx="302">
                  <c:v>181388</c:v>
                </c:pt>
                <c:pt idx="303">
                  <c:v>214971</c:v>
                </c:pt>
                <c:pt idx="304">
                  <c:v>237147</c:v>
                </c:pt>
                <c:pt idx="305">
                  <c:v>236257</c:v>
                </c:pt>
                <c:pt idx="306">
                  <c:v>236537</c:v>
                </c:pt>
                <c:pt idx="307">
                  <c:v>216244</c:v>
                </c:pt>
                <c:pt idx="308">
                  <c:v>174480</c:v>
                </c:pt>
                <c:pt idx="309">
                  <c:v>185107</c:v>
                </c:pt>
                <c:pt idx="310">
                  <c:v>189628</c:v>
                </c:pt>
                <c:pt idx="311">
                  <c:v>200051</c:v>
                </c:pt>
                <c:pt idx="312">
                  <c:v>219504</c:v>
                </c:pt>
                <c:pt idx="313">
                  <c:v>212849</c:v>
                </c:pt>
                <c:pt idx="314">
                  <c:v>183965</c:v>
                </c:pt>
                <c:pt idx="315">
                  <c:v>161694</c:v>
                </c:pt>
                <c:pt idx="316">
                  <c:v>169125</c:v>
                </c:pt>
                <c:pt idx="317">
                  <c:v>152878</c:v>
                </c:pt>
                <c:pt idx="318">
                  <c:v>167904</c:v>
                </c:pt>
                <c:pt idx="319">
                  <c:v>164917</c:v>
                </c:pt>
                <c:pt idx="320">
                  <c:v>173223</c:v>
                </c:pt>
                <c:pt idx="321">
                  <c:v>145029</c:v>
                </c:pt>
                <c:pt idx="322">
                  <c:v>128793</c:v>
                </c:pt>
                <c:pt idx="323">
                  <c:v>121298</c:v>
                </c:pt>
                <c:pt idx="324">
                  <c:v>130357</c:v>
                </c:pt>
                <c:pt idx="325">
                  <c:v>136027</c:v>
                </c:pt>
                <c:pt idx="326">
                  <c:v>143049</c:v>
                </c:pt>
                <c:pt idx="327">
                  <c:v>138870</c:v>
                </c:pt>
                <c:pt idx="328">
                  <c:v>120837</c:v>
                </c:pt>
                <c:pt idx="329">
                  <c:v>101546</c:v>
                </c:pt>
                <c:pt idx="330">
                  <c:v>85990</c:v>
                </c:pt>
                <c:pt idx="331">
                  <c:v>101393</c:v>
                </c:pt>
                <c:pt idx="332">
                  <c:v>112293</c:v>
                </c:pt>
                <c:pt idx="333">
                  <c:v>110558</c:v>
                </c:pt>
                <c:pt idx="334">
                  <c:v>145345</c:v>
                </c:pt>
                <c:pt idx="335">
                  <c:v>109461</c:v>
                </c:pt>
                <c:pt idx="336">
                  <c:v>95157</c:v>
                </c:pt>
                <c:pt idx="337">
                  <c:v>92878</c:v>
                </c:pt>
                <c:pt idx="338">
                  <c:v>111699</c:v>
                </c:pt>
                <c:pt idx="339">
                  <c:v>117990</c:v>
                </c:pt>
                <c:pt idx="340">
                  <c:v>119089</c:v>
                </c:pt>
                <c:pt idx="341">
                  <c:v>118167</c:v>
                </c:pt>
                <c:pt idx="342">
                  <c:v>104055</c:v>
                </c:pt>
                <c:pt idx="343">
                  <c:v>89799</c:v>
                </c:pt>
              </c:numCache>
            </c:numRef>
          </c:val>
          <c:extLst>
            <c:ext xmlns:c16="http://schemas.microsoft.com/office/drawing/2014/chart" uri="{C3380CC4-5D6E-409C-BE32-E72D297353CC}">
              <c16:uniqueId val="{00000000-B81E-4497-B752-284CED9E5FDC}"/>
            </c:ext>
          </c:extLst>
        </c:ser>
        <c:dLbls>
          <c:showLegendKey val="0"/>
          <c:showVal val="0"/>
          <c:showCatName val="0"/>
          <c:showSerName val="0"/>
          <c:showPercent val="0"/>
          <c:showBubbleSize val="0"/>
        </c:dLbls>
        <c:gapWidth val="0"/>
        <c:axId val="485587824"/>
        <c:axId val="485582576"/>
      </c:barChart>
      <c:dateAx>
        <c:axId val="485587824"/>
        <c:scaling>
          <c:orientation val="minMax"/>
        </c:scaling>
        <c:delete val="1"/>
        <c:axPos val="b"/>
        <c:numFmt formatCode="m/d/yyyy" sourceLinked="1"/>
        <c:majorTickMark val="out"/>
        <c:minorTickMark val="none"/>
        <c:tickLblPos val="nextTo"/>
        <c:crossAx val="485582576"/>
        <c:crosses val="autoZero"/>
        <c:auto val="1"/>
        <c:lblOffset val="100"/>
        <c:baseTimeUnit val="days"/>
      </c:dateAx>
      <c:valAx>
        <c:axId val="485582576"/>
        <c:scaling>
          <c:orientation val="minMax"/>
          <c:max val="300000"/>
        </c:scaling>
        <c:delete val="0"/>
        <c:axPos val="l"/>
        <c:majorGridlines>
          <c:spPr>
            <a:ln w="9525" cap="flat" cmpd="sng" algn="ctr">
              <a:gradFill>
                <a:gsLst>
                  <a:gs pos="100000">
                    <a:schemeClr val="accent4">
                      <a:lumMod val="50000"/>
                    </a:schemeClr>
                  </a:gs>
                  <a:gs pos="47000">
                    <a:schemeClr val="accent4">
                      <a:lumMod val="90000"/>
                    </a:schemeClr>
                  </a:gs>
                  <a:gs pos="0">
                    <a:schemeClr val="accent3">
                      <a:lumMod val="60000"/>
                      <a:lumOff val="40000"/>
                      <a:alpha val="46000"/>
                    </a:schemeClr>
                  </a:gs>
                </a:gsLst>
                <a:lin ang="5400000" scaled="1"/>
              </a:gradFill>
              <a:round/>
            </a:ln>
            <a:effectLst/>
          </c:spPr>
        </c:majorGridlines>
        <c:title>
          <c:tx>
            <c:rich>
              <a:bodyPr rot="-5400000" spcFirstLastPara="1" vertOverflow="ellipsis" vert="horz" wrap="square" anchor="ctr" anchorCtr="1"/>
              <a:lstStyle/>
              <a:p>
                <a:pPr>
                  <a:defRPr sz="1800" b="1" i="0" u="none" strike="noStrike" kern="1200" baseline="0">
                    <a:solidFill>
                      <a:schemeClr val="accent6">
                        <a:lumMod val="50000"/>
                      </a:schemeClr>
                    </a:solidFill>
                    <a:latin typeface="+mn-lt"/>
                    <a:ea typeface="+mn-ea"/>
                    <a:cs typeface="+mn-cs"/>
                  </a:defRPr>
                </a:pPr>
                <a:r>
                  <a:rPr lang="en-US" sz="1800" b="1">
                    <a:solidFill>
                      <a:schemeClr val="accent6">
                        <a:lumMod val="50000"/>
                      </a:schemeClr>
                    </a:solidFill>
                    <a:latin typeface="+mn-lt"/>
                  </a:rPr>
                  <a:t>Daily</a:t>
                </a:r>
                <a:r>
                  <a:rPr lang="en-US" sz="1800" b="1" baseline="0">
                    <a:solidFill>
                      <a:schemeClr val="accent6">
                        <a:lumMod val="50000"/>
                      </a:schemeClr>
                    </a:solidFill>
                    <a:latin typeface="+mn-lt"/>
                  </a:rPr>
                  <a:t> COVID-19 Cases</a:t>
                </a:r>
                <a:endParaRPr lang="en-US" sz="1800" b="1">
                  <a:solidFill>
                    <a:schemeClr val="accent6">
                      <a:lumMod val="50000"/>
                    </a:schemeClr>
                  </a:solidFill>
                  <a:latin typeface="+mn-lt"/>
                </a:endParaRPr>
              </a:p>
            </c:rich>
          </c:tx>
          <c:layout>
            <c:manualLayout>
              <c:xMode val="edge"/>
              <c:yMode val="edge"/>
              <c:x val="2.1981411341612076E-3"/>
              <c:y val="0.12894098739080373"/>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accent6">
                      <a:lumMod val="50000"/>
                    </a:schemeClr>
                  </a:solidFill>
                  <a:latin typeface="+mn-lt"/>
                  <a:ea typeface="+mn-ea"/>
                  <a:cs typeface="+mn-cs"/>
                </a:defRPr>
              </a:pPr>
              <a:endParaRPr lang="en-US"/>
            </a:p>
          </c:txPr>
        </c:title>
        <c:numFmt formatCode="#,##0" sourceLinked="0"/>
        <c:majorTickMark val="out"/>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accent6">
                    <a:lumMod val="50000"/>
                  </a:schemeClr>
                </a:solidFill>
                <a:latin typeface="+mn-lt"/>
                <a:ea typeface="+mn-ea"/>
                <a:cs typeface="+mn-cs"/>
              </a:defRPr>
            </a:pPr>
            <a:endParaRPr lang="en-US"/>
          </a:p>
        </c:txPr>
        <c:crossAx val="485587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0" i="0" u="none" strike="noStrike" baseline="0" dirty="0">
                <a:effectLst/>
              </a:rPr>
              <a:t>COVID-19 Projections for USARCENT Kuwait Bases</a:t>
            </a:r>
            <a:endParaRPr lang="en-US" sz="2400" dirty="0"/>
          </a:p>
        </c:rich>
      </c:tx>
      <c:layout>
        <c:manualLayout>
          <c:xMode val="edge"/>
          <c:yMode val="edge"/>
          <c:x val="0.16095454772614579"/>
          <c:y val="2.420991946794702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470669088246562"/>
          <c:y val="0.13724223155399121"/>
          <c:w val="0.83560117027957459"/>
          <c:h val="0.61132434077427955"/>
        </c:manualLayout>
      </c:layout>
      <c:lineChart>
        <c:grouping val="standard"/>
        <c:varyColors val="0"/>
        <c:ser>
          <c:idx val="0"/>
          <c:order val="0"/>
          <c:tx>
            <c:strRef>
              <c:f>KUW_Model!$N$30</c:f>
              <c:strCache>
                <c:ptCount val="1"/>
                <c:pt idx="0">
                  <c:v>Infected</c:v>
                </c:pt>
              </c:strCache>
            </c:strRef>
          </c:tx>
          <c:spPr>
            <a:ln w="28575" cap="rnd">
              <a:solidFill>
                <a:schemeClr val="accent5">
                  <a:shade val="65000"/>
                </a:schemeClr>
              </a:solidFill>
              <a:round/>
            </a:ln>
            <a:effectLst/>
          </c:spPr>
          <c:marker>
            <c:symbol val="none"/>
          </c:marker>
          <c:val>
            <c:numRef>
              <c:f>KUW_Model!$O$33:$O$151</c:f>
              <c:numCache>
                <c:formatCode>#,##0.00000000</c:formatCode>
                <c:ptCount val="119"/>
                <c:pt idx="0" formatCode="General">
                  <c:v>76.8</c:v>
                </c:pt>
                <c:pt idx="1">
                  <c:v>83.573759999999993</c:v>
                </c:pt>
                <c:pt idx="2">
                  <c:v>90.151679999999985</c:v>
                </c:pt>
                <c:pt idx="3">
                  <c:v>97.140856748943179</c:v>
                </c:pt>
                <c:pt idx="4">
                  <c:v>103.64423173021393</c:v>
                </c:pt>
                <c:pt idx="5">
                  <c:v>109.0637108812729</c:v>
                </c:pt>
                <c:pt idx="6">
                  <c:v>113.57994350715536</c:v>
                </c:pt>
                <c:pt idx="7">
                  <c:v>117.66666633514662</c:v>
                </c:pt>
                <c:pt idx="8">
                  <c:v>122.61564045854284</c:v>
                </c:pt>
                <c:pt idx="9">
                  <c:v>127.64764191778141</c:v>
                </c:pt>
                <c:pt idx="10">
                  <c:v>132.43386153678748</c:v>
                </c:pt>
                <c:pt idx="11">
                  <c:v>136.8748995888316</c:v>
                </c:pt>
                <c:pt idx="12">
                  <c:v>142.05624744312519</c:v>
                </c:pt>
                <c:pt idx="13">
                  <c:v>147.30404979635745</c:v>
                </c:pt>
                <c:pt idx="14">
                  <c:v>152.59809894254067</c:v>
                </c:pt>
                <c:pt idx="15">
                  <c:v>157.37386259766026</c:v>
                </c:pt>
                <c:pt idx="16">
                  <c:v>162.80942879208339</c:v>
                </c:pt>
                <c:pt idx="17">
                  <c:v>168.52583511841024</c:v>
                </c:pt>
                <c:pt idx="18">
                  <c:v>173.28950705701595</c:v>
                </c:pt>
                <c:pt idx="19">
                  <c:v>178.10825029147315</c:v>
                </c:pt>
                <c:pt idx="20">
                  <c:v>182.48496609797559</c:v>
                </c:pt>
                <c:pt idx="21">
                  <c:v>186.84996183199843</c:v>
                </c:pt>
                <c:pt idx="22">
                  <c:v>190.48745827701748</c:v>
                </c:pt>
                <c:pt idx="23">
                  <c:v>194.76567884852903</c:v>
                </c:pt>
                <c:pt idx="24">
                  <c:v>198.69715661420639</c:v>
                </c:pt>
                <c:pt idx="25">
                  <c:v>203.33258724281845</c:v>
                </c:pt>
                <c:pt idx="26">
                  <c:v>207.83800864227186</c:v>
                </c:pt>
                <c:pt idx="27">
                  <c:v>211.5925264751497</c:v>
                </c:pt>
                <c:pt idx="28">
                  <c:v>214.72129133588123</c:v>
                </c:pt>
                <c:pt idx="29">
                  <c:v>218.08993543814245</c:v>
                </c:pt>
                <c:pt idx="30">
                  <c:v>222.04308091649258</c:v>
                </c:pt>
                <c:pt idx="31">
                  <c:v>226.13464812422401</c:v>
                </c:pt>
                <c:pt idx="32">
                  <c:v>230.25041585397085</c:v>
                </c:pt>
                <c:pt idx="33">
                  <c:v>234.90720987894886</c:v>
                </c:pt>
                <c:pt idx="34">
                  <c:v>239.09265787259591</c:v>
                </c:pt>
                <c:pt idx="35">
                  <c:v>243.8029893814859</c:v>
                </c:pt>
                <c:pt idx="36">
                  <c:v>248.21474843912299</c:v>
                </c:pt>
                <c:pt idx="37">
                  <c:v>252.2399616747683</c:v>
                </c:pt>
                <c:pt idx="38">
                  <c:v>256.18289793779871</c:v>
                </c:pt>
                <c:pt idx="39">
                  <c:v>259.77988697652995</c:v>
                </c:pt>
                <c:pt idx="40">
                  <c:v>263.5006339094848</c:v>
                </c:pt>
                <c:pt idx="41">
                  <c:v>266.79870413914034</c:v>
                </c:pt>
                <c:pt idx="42">
                  <c:v>270.02350129487161</c:v>
                </c:pt>
                <c:pt idx="43">
                  <c:v>273.86395300820226</c:v>
                </c:pt>
                <c:pt idx="44">
                  <c:v>277.06432943597781</c:v>
                </c:pt>
                <c:pt idx="45">
                  <c:v>280.2143869826433</c:v>
                </c:pt>
                <c:pt idx="46">
                  <c:v>283.74040716926874</c:v>
                </c:pt>
                <c:pt idx="47">
                  <c:v>287.76955162190728</c:v>
                </c:pt>
                <c:pt idx="48">
                  <c:v>291.49220929323707</c:v>
                </c:pt>
                <c:pt idx="49">
                  <c:v>295.34336346430916</c:v>
                </c:pt>
                <c:pt idx="50">
                  <c:v>299.29792861038044</c:v>
                </c:pt>
                <c:pt idx="51">
                  <c:v>303.48840370184865</c:v>
                </c:pt>
                <c:pt idx="52">
                  <c:v>307.51721510405127</c:v>
                </c:pt>
                <c:pt idx="53">
                  <c:v>311.43586427016413</c:v>
                </c:pt>
                <c:pt idx="54">
                  <c:v>315.0721655712735</c:v>
                </c:pt>
                <c:pt idx="55">
                  <c:v>319.17961344347543</c:v>
                </c:pt>
                <c:pt idx="56">
                  <c:v>323.47209936242274</c:v>
                </c:pt>
                <c:pt idx="57">
                  <c:v>327.58560161799625</c:v>
                </c:pt>
                <c:pt idx="58">
                  <c:v>331.22929879375391</c:v>
                </c:pt>
                <c:pt idx="59">
                  <c:v>334.2657131068853</c:v>
                </c:pt>
                <c:pt idx="60">
                  <c:v>336.7960583678281</c:v>
                </c:pt>
                <c:pt idx="61">
                  <c:v>338.9046794186138</c:v>
                </c:pt>
                <c:pt idx="62">
                  <c:v>341.30626235651448</c:v>
                </c:pt>
                <c:pt idx="63">
                  <c:v>343.73251431262884</c:v>
                </c:pt>
                <c:pt idx="64">
                  <c:v>346.48490687112036</c:v>
                </c:pt>
                <c:pt idx="65">
                  <c:v>349.0164438331293</c:v>
                </c:pt>
                <c:pt idx="66">
                  <c:v>351.28221604528318</c:v>
                </c:pt>
                <c:pt idx="67">
                  <c:v>353.62999192673647</c:v>
                </c:pt>
                <c:pt idx="68">
                  <c:v>355.89506643275757</c:v>
                </c:pt>
                <c:pt idx="69">
                  <c:v>358.23411195541581</c:v>
                </c:pt>
                <c:pt idx="70">
                  <c:v>360.37887028469692</c:v>
                </c:pt>
                <c:pt idx="71">
                  <c:v>362.70351519051457</c:v>
                </c:pt>
                <c:pt idx="72">
                  <c:v>364.80586390624495</c:v>
                </c:pt>
                <c:pt idx="73">
                  <c:v>366.94975518337998</c:v>
                </c:pt>
                <c:pt idx="74">
                  <c:v>368.96861717370052</c:v>
                </c:pt>
                <c:pt idx="75">
                  <c:v>370.9189668258478</c:v>
                </c:pt>
                <c:pt idx="76">
                  <c:v>372.762269073097</c:v>
                </c:pt>
                <c:pt idx="77">
                  <c:v>374.75158268503259</c:v>
                </c:pt>
                <c:pt idx="78">
                  <c:v>376.59678097886308</c:v>
                </c:pt>
                <c:pt idx="79">
                  <c:v>378.84988551519393</c:v>
                </c:pt>
                <c:pt idx="80">
                  <c:v>380.90249277588316</c:v>
                </c:pt>
                <c:pt idx="81">
                  <c:v>382.7616212813935</c:v>
                </c:pt>
                <c:pt idx="82">
                  <c:v>384.48185134710087</c:v>
                </c:pt>
                <c:pt idx="83">
                  <c:v>386.37990908630388</c:v>
                </c:pt>
                <c:pt idx="84">
                  <c:v>388.23325633025667</c:v>
                </c:pt>
                <c:pt idx="85">
                  <c:v>390.14931307996051</c:v>
                </c:pt>
                <c:pt idx="86">
                  <c:v>392.01098817412941</c:v>
                </c:pt>
                <c:pt idx="87">
                  <c:v>393.71925687151008</c:v>
                </c:pt>
                <c:pt idx="88">
                  <c:v>395.53655123357504</c:v>
                </c:pt>
                <c:pt idx="89">
                  <c:v>397.30412538229228</c:v>
                </c:pt>
                <c:pt idx="90">
                  <c:v>399.07672493433296</c:v>
                </c:pt>
                <c:pt idx="91">
                  <c:v>400.81446699437146</c:v>
                </c:pt>
                <c:pt idx="92">
                  <c:v>402.49564676990644</c:v>
                </c:pt>
                <c:pt idx="93">
                  <c:v>404.38502854550416</c:v>
                </c:pt>
                <c:pt idx="94">
                  <c:v>406.52547517700913</c:v>
                </c:pt>
                <c:pt idx="95">
                  <c:v>408.30918070326328</c:v>
                </c:pt>
                <c:pt idx="96">
                  <c:v>410.35847604867928</c:v>
                </c:pt>
                <c:pt idx="97">
                  <c:v>412.24643259118676</c:v>
                </c:pt>
                <c:pt idx="98">
                  <c:v>414.13777377670368</c:v>
                </c:pt>
                <c:pt idx="99">
                  <c:v>416.12873578149663</c:v>
                </c:pt>
                <c:pt idx="100">
                  <c:v>418.33781944300034</c:v>
                </c:pt>
                <c:pt idx="101">
                  <c:v>420.31594180680895</c:v>
                </c:pt>
                <c:pt idx="102">
                  <c:v>421.96437710998282</c:v>
                </c:pt>
                <c:pt idx="103">
                  <c:v>423.45606727300839</c:v>
                </c:pt>
                <c:pt idx="104">
                  <c:v>424.97069849915084</c:v>
                </c:pt>
                <c:pt idx="105">
                  <c:v>426.65178544886521</c:v>
                </c:pt>
                <c:pt idx="106">
                  <c:v>428.57694137727105</c:v>
                </c:pt>
                <c:pt idx="107">
                  <c:v>430.40372687957205</c:v>
                </c:pt>
                <c:pt idx="108">
                  <c:v>432.19849812093787</c:v>
                </c:pt>
                <c:pt idx="109">
                  <c:v>433.89821630256091</c:v>
                </c:pt>
                <c:pt idx="110">
                  <c:v>435.70051677503727</c:v>
                </c:pt>
                <c:pt idx="111">
                  <c:v>437.71281172463728</c:v>
                </c:pt>
                <c:pt idx="112">
                  <c:v>439.70261287831698</c:v>
                </c:pt>
                <c:pt idx="113">
                  <c:v>441.7756725136112</c:v>
                </c:pt>
                <c:pt idx="114">
                  <c:v>443.93008329039884</c:v>
                </c:pt>
                <c:pt idx="115">
                  <c:v>445.9386483503406</c:v>
                </c:pt>
                <c:pt idx="116">
                  <c:v>447.83517210810675</c:v>
                </c:pt>
                <c:pt idx="117">
                  <c:v>449.71330274638103</c:v>
                </c:pt>
                <c:pt idx="118">
                  <c:v>451.59420078519065</c:v>
                </c:pt>
              </c:numCache>
            </c:numRef>
          </c:val>
          <c:smooth val="0"/>
          <c:extLst>
            <c:ext xmlns:c16="http://schemas.microsoft.com/office/drawing/2014/chart" uri="{C3380CC4-5D6E-409C-BE32-E72D297353CC}">
              <c16:uniqueId val="{00000000-A434-465D-BB41-A9F78629A907}"/>
            </c:ext>
          </c:extLst>
        </c:ser>
        <c:ser>
          <c:idx val="1"/>
          <c:order val="1"/>
          <c:tx>
            <c:strRef>
              <c:f>KUW_Model!$P$30</c:f>
              <c:strCache>
                <c:ptCount val="1"/>
                <c:pt idx="0">
                  <c:v>Mild Symptoms</c:v>
                </c:pt>
              </c:strCache>
            </c:strRef>
          </c:tx>
          <c:spPr>
            <a:ln w="28575" cap="rnd">
              <a:solidFill>
                <a:schemeClr val="accent5">
                  <a:lumMod val="60000"/>
                  <a:lumOff val="40000"/>
                </a:schemeClr>
              </a:solidFill>
              <a:round/>
            </a:ln>
            <a:effectLst/>
          </c:spPr>
          <c:marker>
            <c:symbol val="none"/>
          </c:marker>
          <c:val>
            <c:numRef>
              <c:f>KUW_Model!$Q$33:$Q$151</c:f>
              <c:numCache>
                <c:formatCode>General</c:formatCode>
                <c:ptCount val="119"/>
                <c:pt idx="0">
                  <c:v>38.4</c:v>
                </c:pt>
                <c:pt idx="1">
                  <c:v>41.786879999999996</c:v>
                </c:pt>
                <c:pt idx="2">
                  <c:v>45.075839999999992</c:v>
                </c:pt>
                <c:pt idx="3">
                  <c:v>48.570428374471589</c:v>
                </c:pt>
                <c:pt idx="4">
                  <c:v>51.822115865106966</c:v>
                </c:pt>
                <c:pt idx="5">
                  <c:v>54.531855440636448</c:v>
                </c:pt>
                <c:pt idx="6">
                  <c:v>56.789971753577682</c:v>
                </c:pt>
                <c:pt idx="7">
                  <c:v>58.833333167573308</c:v>
                </c:pt>
                <c:pt idx="8">
                  <c:v>61.307820229271421</c:v>
                </c:pt>
                <c:pt idx="9">
                  <c:v>63.823820958890707</c:v>
                </c:pt>
                <c:pt idx="10">
                  <c:v>66.216930768393738</c:v>
                </c:pt>
                <c:pt idx="11">
                  <c:v>68.437449794415798</c:v>
                </c:pt>
                <c:pt idx="12">
                  <c:v>71.028123721562594</c:v>
                </c:pt>
                <c:pt idx="13">
                  <c:v>73.652024898178723</c:v>
                </c:pt>
                <c:pt idx="14">
                  <c:v>76.299049471270337</c:v>
                </c:pt>
                <c:pt idx="15">
                  <c:v>78.686931298830132</c:v>
                </c:pt>
                <c:pt idx="16">
                  <c:v>81.404714396041697</c:v>
                </c:pt>
                <c:pt idx="17">
                  <c:v>84.262917559205121</c:v>
                </c:pt>
                <c:pt idx="18">
                  <c:v>86.644753528507977</c:v>
                </c:pt>
                <c:pt idx="19">
                  <c:v>89.054125145736577</c:v>
                </c:pt>
                <c:pt idx="20">
                  <c:v>91.242483048987793</c:v>
                </c:pt>
                <c:pt idx="21">
                  <c:v>93.424980915999214</c:v>
                </c:pt>
                <c:pt idx="22">
                  <c:v>95.243729138508741</c:v>
                </c:pt>
                <c:pt idx="23">
                  <c:v>97.382839424264517</c:v>
                </c:pt>
                <c:pt idx="24">
                  <c:v>99.348578307103196</c:v>
                </c:pt>
                <c:pt idx="25">
                  <c:v>101.66629362140922</c:v>
                </c:pt>
                <c:pt idx="26">
                  <c:v>103.91900432113593</c:v>
                </c:pt>
                <c:pt idx="27">
                  <c:v>105.79626323757485</c:v>
                </c:pt>
                <c:pt idx="28">
                  <c:v>107.36064566794062</c:v>
                </c:pt>
                <c:pt idx="29">
                  <c:v>109.04496771907122</c:v>
                </c:pt>
                <c:pt idx="30">
                  <c:v>111.02154045824629</c:v>
                </c:pt>
                <c:pt idx="31">
                  <c:v>113.06732406211201</c:v>
                </c:pt>
                <c:pt idx="32">
                  <c:v>115.12520792698542</c:v>
                </c:pt>
                <c:pt idx="33">
                  <c:v>117.45360493947443</c:v>
                </c:pt>
                <c:pt idx="34">
                  <c:v>119.54632893629795</c:v>
                </c:pt>
                <c:pt idx="35">
                  <c:v>121.90149469074295</c:v>
                </c:pt>
                <c:pt idx="36">
                  <c:v>124.10737421956149</c:v>
                </c:pt>
                <c:pt idx="37">
                  <c:v>126.11998083738415</c:v>
                </c:pt>
                <c:pt idx="38">
                  <c:v>128.09144896889936</c:v>
                </c:pt>
                <c:pt idx="39">
                  <c:v>129.88994348826498</c:v>
                </c:pt>
                <c:pt idx="40">
                  <c:v>131.7503169547424</c:v>
                </c:pt>
                <c:pt idx="41">
                  <c:v>133.39935206957017</c:v>
                </c:pt>
                <c:pt idx="42">
                  <c:v>135.0117506474358</c:v>
                </c:pt>
                <c:pt idx="43">
                  <c:v>136.93197650410113</c:v>
                </c:pt>
                <c:pt idx="44">
                  <c:v>138.53216471798891</c:v>
                </c:pt>
                <c:pt idx="45">
                  <c:v>140.10719349132165</c:v>
                </c:pt>
                <c:pt idx="46">
                  <c:v>141.87020358463437</c:v>
                </c:pt>
                <c:pt idx="47">
                  <c:v>143.88477581095364</c:v>
                </c:pt>
                <c:pt idx="48">
                  <c:v>145.74610464661853</c:v>
                </c:pt>
                <c:pt idx="49">
                  <c:v>147.67168173215458</c:v>
                </c:pt>
                <c:pt idx="50">
                  <c:v>149.64896430519022</c:v>
                </c:pt>
                <c:pt idx="51">
                  <c:v>151.74420185092433</c:v>
                </c:pt>
                <c:pt idx="52">
                  <c:v>153.75860755202564</c:v>
                </c:pt>
                <c:pt idx="53">
                  <c:v>155.71793213508207</c:v>
                </c:pt>
                <c:pt idx="54">
                  <c:v>157.53608278563675</c:v>
                </c:pt>
                <c:pt idx="55">
                  <c:v>159.58980672173772</c:v>
                </c:pt>
                <c:pt idx="56">
                  <c:v>161.73604968121137</c:v>
                </c:pt>
                <c:pt idx="57">
                  <c:v>163.79280080899812</c:v>
                </c:pt>
                <c:pt idx="58">
                  <c:v>165.61464939687696</c:v>
                </c:pt>
                <c:pt idx="59">
                  <c:v>167.13285655344265</c:v>
                </c:pt>
                <c:pt idx="60">
                  <c:v>168.39802918391405</c:v>
                </c:pt>
                <c:pt idx="61">
                  <c:v>169.4523397093069</c:v>
                </c:pt>
                <c:pt idx="62">
                  <c:v>170.65313117825724</c:v>
                </c:pt>
                <c:pt idx="63">
                  <c:v>171.86625715631442</c:v>
                </c:pt>
                <c:pt idx="64">
                  <c:v>173.24245343556018</c:v>
                </c:pt>
                <c:pt idx="65">
                  <c:v>174.50822191656465</c:v>
                </c:pt>
                <c:pt idx="66">
                  <c:v>175.64110802264159</c:v>
                </c:pt>
                <c:pt idx="67">
                  <c:v>176.81499596336823</c:v>
                </c:pt>
                <c:pt idx="68">
                  <c:v>177.94753321637879</c:v>
                </c:pt>
                <c:pt idx="69">
                  <c:v>179.11705597770791</c:v>
                </c:pt>
                <c:pt idx="70">
                  <c:v>180.18943514234846</c:v>
                </c:pt>
                <c:pt idx="71">
                  <c:v>181.35175759525728</c:v>
                </c:pt>
                <c:pt idx="72">
                  <c:v>182.40293195312248</c:v>
                </c:pt>
                <c:pt idx="73">
                  <c:v>183.47487759168999</c:v>
                </c:pt>
                <c:pt idx="74">
                  <c:v>184.48430858685026</c:v>
                </c:pt>
                <c:pt idx="75">
                  <c:v>185.4594834129239</c:v>
                </c:pt>
                <c:pt idx="76">
                  <c:v>186.3811345365485</c:v>
                </c:pt>
                <c:pt idx="77">
                  <c:v>187.37579134251629</c:v>
                </c:pt>
                <c:pt idx="78">
                  <c:v>188.29839048943154</c:v>
                </c:pt>
                <c:pt idx="79">
                  <c:v>189.42494275759697</c:v>
                </c:pt>
                <c:pt idx="80">
                  <c:v>190.45124638794158</c:v>
                </c:pt>
                <c:pt idx="81">
                  <c:v>191.38081064069675</c:v>
                </c:pt>
                <c:pt idx="82">
                  <c:v>192.24092567355044</c:v>
                </c:pt>
                <c:pt idx="83">
                  <c:v>193.18995454315194</c:v>
                </c:pt>
                <c:pt idx="84">
                  <c:v>194.11662816512833</c:v>
                </c:pt>
                <c:pt idx="85">
                  <c:v>195.07465653998025</c:v>
                </c:pt>
                <c:pt idx="86">
                  <c:v>196.0054940870647</c:v>
                </c:pt>
                <c:pt idx="87">
                  <c:v>196.85962843575504</c:v>
                </c:pt>
                <c:pt idx="88">
                  <c:v>197.76827561678752</c:v>
                </c:pt>
                <c:pt idx="89">
                  <c:v>198.65206269114614</c:v>
                </c:pt>
                <c:pt idx="90">
                  <c:v>199.53836246716648</c:v>
                </c:pt>
                <c:pt idx="91">
                  <c:v>200.40723349718573</c:v>
                </c:pt>
                <c:pt idx="92">
                  <c:v>201.24782338495322</c:v>
                </c:pt>
                <c:pt idx="93">
                  <c:v>202.19251427275208</c:v>
                </c:pt>
                <c:pt idx="94">
                  <c:v>203.26273758850456</c:v>
                </c:pt>
                <c:pt idx="95">
                  <c:v>204.15459035163164</c:v>
                </c:pt>
                <c:pt idx="96">
                  <c:v>205.17923802433964</c:v>
                </c:pt>
                <c:pt idx="97">
                  <c:v>206.12321629559338</c:v>
                </c:pt>
                <c:pt idx="98">
                  <c:v>207.06888688835184</c:v>
                </c:pt>
                <c:pt idx="99">
                  <c:v>208.06436789074831</c:v>
                </c:pt>
                <c:pt idx="100">
                  <c:v>209.16890972150017</c:v>
                </c:pt>
                <c:pt idx="101">
                  <c:v>210.15797090340448</c:v>
                </c:pt>
                <c:pt idx="102">
                  <c:v>210.98218855499141</c:v>
                </c:pt>
                <c:pt idx="103">
                  <c:v>211.72803363650419</c:v>
                </c:pt>
                <c:pt idx="104">
                  <c:v>212.48534924957542</c:v>
                </c:pt>
                <c:pt idx="105">
                  <c:v>213.32589272443261</c:v>
                </c:pt>
                <c:pt idx="106">
                  <c:v>214.28847068863553</c:v>
                </c:pt>
                <c:pt idx="107">
                  <c:v>215.20186343978602</c:v>
                </c:pt>
                <c:pt idx="108">
                  <c:v>216.09924906046894</c:v>
                </c:pt>
                <c:pt idx="109">
                  <c:v>216.94910815128046</c:v>
                </c:pt>
                <c:pt idx="110">
                  <c:v>217.85025838751864</c:v>
                </c:pt>
                <c:pt idx="111">
                  <c:v>218.85640586231864</c:v>
                </c:pt>
                <c:pt idx="112">
                  <c:v>219.85130643915849</c:v>
                </c:pt>
                <c:pt idx="113">
                  <c:v>220.8878362568056</c:v>
                </c:pt>
                <c:pt idx="114">
                  <c:v>221.96504164519942</c:v>
                </c:pt>
                <c:pt idx="115">
                  <c:v>222.9693241751703</c:v>
                </c:pt>
                <c:pt idx="116">
                  <c:v>223.91758605405337</c:v>
                </c:pt>
                <c:pt idx="117">
                  <c:v>224.85665137319052</c:v>
                </c:pt>
                <c:pt idx="118">
                  <c:v>225.79710039259533</c:v>
                </c:pt>
              </c:numCache>
            </c:numRef>
          </c:val>
          <c:smooth val="0"/>
          <c:extLst>
            <c:ext xmlns:c16="http://schemas.microsoft.com/office/drawing/2014/chart" uri="{C3380CC4-5D6E-409C-BE32-E72D297353CC}">
              <c16:uniqueId val="{00000001-A434-465D-BB41-A9F78629A907}"/>
            </c:ext>
          </c:extLst>
        </c:ser>
        <c:ser>
          <c:idx val="2"/>
          <c:order val="2"/>
          <c:tx>
            <c:strRef>
              <c:f>KUW_Model!$U$30</c:f>
              <c:strCache>
                <c:ptCount val="1"/>
                <c:pt idx="0">
                  <c:v>Hospitalization-Days Consumed</c:v>
                </c:pt>
              </c:strCache>
            </c:strRef>
          </c:tx>
          <c:spPr>
            <a:ln w="28575" cap="rnd">
              <a:solidFill>
                <a:schemeClr val="accent5">
                  <a:tint val="65000"/>
                </a:schemeClr>
              </a:solidFill>
              <a:round/>
            </a:ln>
            <a:effectLst/>
          </c:spPr>
          <c:marker>
            <c:symbol val="none"/>
          </c:marker>
          <c:val>
            <c:numRef>
              <c:f>KUW_Model!$U$33:$U$151</c:f>
              <c:numCache>
                <c:formatCode>General</c:formatCode>
                <c:ptCount val="119"/>
                <c:pt idx="0">
                  <c:v>33.727131647999997</c:v>
                </c:pt>
                <c:pt idx="1">
                  <c:v>36.701864659353596</c:v>
                </c:pt>
                <c:pt idx="2">
                  <c:v>39.590593485004796</c:v>
                </c:pt>
                <c:pt idx="3">
                  <c:v>42.65992791629057</c:v>
                </c:pt>
                <c:pt idx="4">
                  <c:v>45.515919897405524</c:v>
                </c:pt>
                <c:pt idx="5">
                  <c:v>47.895913215001315</c:v>
                </c:pt>
                <c:pt idx="6">
                  <c:v>49.879240979664473</c:v>
                </c:pt>
                <c:pt idx="7">
                  <c:v>51.673947214411193</c:v>
                </c:pt>
                <c:pt idx="8">
                  <c:v>53.847315727201952</c:v>
                </c:pt>
                <c:pt idx="9">
                  <c:v>56.057146139554391</c:v>
                </c:pt>
                <c:pt idx="10">
                  <c:v>58.159040139378064</c:v>
                </c:pt>
                <c:pt idx="11">
                  <c:v>60.109345803897199</c:v>
                </c:pt>
                <c:pt idx="12">
                  <c:v>62.384762486134733</c:v>
                </c:pt>
                <c:pt idx="13">
                  <c:v>64.689363017777296</c:v>
                </c:pt>
                <c:pt idx="14">
                  <c:v>67.014273076427088</c:v>
                </c:pt>
                <c:pt idx="15">
                  <c:v>69.111575283666042</c:v>
                </c:pt>
                <c:pt idx="16">
                  <c:v>71.498633312581759</c:v>
                </c:pt>
                <c:pt idx="17">
                  <c:v>74.009023790726104</c:v>
                </c:pt>
                <c:pt idx="18">
                  <c:v>76.101015855846398</c:v>
                </c:pt>
                <c:pt idx="19">
                  <c:v>78.217192775722012</c:v>
                </c:pt>
                <c:pt idx="20">
                  <c:v>80.139250981344276</c:v>
                </c:pt>
                <c:pt idx="21">
                  <c:v>82.056162254317542</c:v>
                </c:pt>
                <c:pt idx="22">
                  <c:v>83.653588315128601</c:v>
                </c:pt>
                <c:pt idx="23">
                  <c:v>85.532391810370157</c:v>
                </c:pt>
                <c:pt idx="24">
                  <c:v>87.258921343888204</c:v>
                </c:pt>
                <c:pt idx="25">
                  <c:v>89.29459555035136</c:v>
                </c:pt>
                <c:pt idx="26">
                  <c:v>91.273175506980039</c:v>
                </c:pt>
                <c:pt idx="27">
                  <c:v>92.921992137503935</c:v>
                </c:pt>
                <c:pt idx="28">
                  <c:v>94.296005996273848</c:v>
                </c:pt>
                <c:pt idx="29">
                  <c:v>95.775364109714246</c:v>
                </c:pt>
                <c:pt idx="30">
                  <c:v>97.511409135391474</c:v>
                </c:pt>
                <c:pt idx="31">
                  <c:v>99.308242805466961</c:v>
                </c:pt>
                <c:pt idx="32">
                  <c:v>101.11570426450031</c:v>
                </c:pt>
                <c:pt idx="33">
                  <c:v>103.16076032098537</c:v>
                </c:pt>
                <c:pt idx="34">
                  <c:v>104.99882224139672</c:v>
                </c:pt>
                <c:pt idx="35">
                  <c:v>107.06738957090266</c:v>
                </c:pt>
                <c:pt idx="36">
                  <c:v>109.00483720809254</c:v>
                </c:pt>
                <c:pt idx="37">
                  <c:v>110.77253117566912</c:v>
                </c:pt>
                <c:pt idx="38">
                  <c:v>112.50409276971729</c:v>
                </c:pt>
                <c:pt idx="39">
                  <c:v>114.08372978593735</c:v>
                </c:pt>
                <c:pt idx="40">
                  <c:v>115.71771574474803</c:v>
                </c:pt>
                <c:pt idx="41">
                  <c:v>117.16608096375768</c:v>
                </c:pt>
                <c:pt idx="42">
                  <c:v>118.58226791960981</c:v>
                </c:pt>
                <c:pt idx="43">
                  <c:v>120.26882287434015</c:v>
                </c:pt>
                <c:pt idx="44">
                  <c:v>121.67428533661543</c:v>
                </c:pt>
                <c:pt idx="45">
                  <c:v>123.05764999254203</c:v>
                </c:pt>
                <c:pt idx="46">
                  <c:v>124.60612065696678</c:v>
                </c:pt>
                <c:pt idx="47">
                  <c:v>126.37554103955726</c:v>
                </c:pt>
                <c:pt idx="48">
                  <c:v>128.01036610936686</c:v>
                </c:pt>
                <c:pt idx="49">
                  <c:v>129.70162110577954</c:v>
                </c:pt>
                <c:pt idx="50">
                  <c:v>131.43828958614591</c:v>
                </c:pt>
                <c:pt idx="51">
                  <c:v>133.27855918351068</c:v>
                </c:pt>
                <c:pt idx="52">
                  <c:v>135.04783330521707</c:v>
                </c:pt>
                <c:pt idx="53">
                  <c:v>136.76872909047506</c:v>
                </c:pt>
                <c:pt idx="54">
                  <c:v>138.36563029743223</c:v>
                </c:pt>
                <c:pt idx="55">
                  <c:v>140.16943804643032</c:v>
                </c:pt>
                <c:pt idx="56">
                  <c:v>142.05450624546054</c:v>
                </c:pt>
                <c:pt idx="57">
                  <c:v>143.86097280936775</c:v>
                </c:pt>
                <c:pt idx="58">
                  <c:v>145.46112195431857</c:v>
                </c:pt>
                <c:pt idx="59">
                  <c:v>146.79457957511093</c:v>
                </c:pt>
                <c:pt idx="60">
                  <c:v>147.90579425910457</c:v>
                </c:pt>
                <c:pt idx="61">
                  <c:v>148.83180649576593</c:v>
                </c:pt>
                <c:pt idx="62">
                  <c:v>149.88647451542957</c:v>
                </c:pt>
                <c:pt idx="63">
                  <c:v>150.95197606666767</c:v>
                </c:pt>
                <c:pt idx="64">
                  <c:v>152.16070401155335</c:v>
                </c:pt>
                <c:pt idx="65">
                  <c:v>153.27244203745769</c:v>
                </c:pt>
                <c:pt idx="66">
                  <c:v>154.2674680489641</c:v>
                </c:pt>
                <c:pt idx="67">
                  <c:v>155.29850641138304</c:v>
                </c:pt>
                <c:pt idx="68">
                  <c:v>156.29322602150157</c:v>
                </c:pt>
                <c:pt idx="69">
                  <c:v>157.32043040006093</c:v>
                </c:pt>
                <c:pt idx="70">
                  <c:v>158.26231251626936</c:v>
                </c:pt>
                <c:pt idx="71">
                  <c:v>159.28319278675588</c:v>
                </c:pt>
                <c:pt idx="72">
                  <c:v>160.206450493858</c:v>
                </c:pt>
                <c:pt idx="73">
                  <c:v>161.1479518394691</c:v>
                </c:pt>
                <c:pt idx="74">
                  <c:v>162.03454590361864</c:v>
                </c:pt>
                <c:pt idx="75">
                  <c:v>162.89105240723325</c:v>
                </c:pt>
                <c:pt idx="76">
                  <c:v>163.70054846921278</c:v>
                </c:pt>
                <c:pt idx="77">
                  <c:v>164.57416620461524</c:v>
                </c:pt>
                <c:pt idx="78">
                  <c:v>165.38449492561375</c:v>
                </c:pt>
                <c:pt idx="79">
                  <c:v>166.37395785938378</c:v>
                </c:pt>
                <c:pt idx="80">
                  <c:v>167.27537133989037</c:v>
                </c:pt>
                <c:pt idx="81">
                  <c:v>168.09181758801401</c:v>
                </c:pt>
                <c:pt idx="82">
                  <c:v>168.84726584180257</c:v>
                </c:pt>
                <c:pt idx="83">
                  <c:v>169.68080807156306</c:v>
                </c:pt>
                <c:pt idx="84">
                  <c:v>170.49471544768616</c:v>
                </c:pt>
                <c:pt idx="85">
                  <c:v>171.3361620393828</c:v>
                </c:pt>
                <c:pt idx="86">
                  <c:v>172.15372663556556</c:v>
                </c:pt>
                <c:pt idx="87">
                  <c:v>172.90392199034051</c:v>
                </c:pt>
                <c:pt idx="88">
                  <c:v>173.70199655013911</c:v>
                </c:pt>
                <c:pt idx="89">
                  <c:v>174.47823621174572</c:v>
                </c:pt>
                <c:pt idx="90">
                  <c:v>175.25668280615798</c:v>
                </c:pt>
                <c:pt idx="91">
                  <c:v>176.01982154612134</c:v>
                </c:pt>
                <c:pt idx="92">
                  <c:v>176.75812065567112</c:v>
                </c:pt>
                <c:pt idx="93">
                  <c:v>177.58785278951117</c:v>
                </c:pt>
                <c:pt idx="94">
                  <c:v>178.52784140053052</c:v>
                </c:pt>
                <c:pt idx="95">
                  <c:v>179.31116524304664</c:v>
                </c:pt>
                <c:pt idx="96">
                  <c:v>180.21112427820913</c:v>
                </c:pt>
                <c:pt idx="97">
                  <c:v>181.04023051329835</c:v>
                </c:pt>
                <c:pt idx="98">
                  <c:v>181.87082313250687</c:v>
                </c:pt>
                <c:pt idx="99">
                  <c:v>182.74516476846804</c:v>
                </c:pt>
                <c:pt idx="100">
                  <c:v>183.71529569910584</c:v>
                </c:pt>
                <c:pt idx="101">
                  <c:v>184.58399873790825</c:v>
                </c:pt>
                <c:pt idx="102">
                  <c:v>185.30791793691026</c:v>
                </c:pt>
                <c:pt idx="103">
                  <c:v>185.96300166746221</c:v>
                </c:pt>
                <c:pt idx="104">
                  <c:v>186.62816008884604</c:v>
                </c:pt>
                <c:pt idx="105">
                  <c:v>187.36641843343918</c:v>
                </c:pt>
                <c:pt idx="106">
                  <c:v>188.21186097823437</c:v>
                </c:pt>
                <c:pt idx="107">
                  <c:v>189.01410362314016</c:v>
                </c:pt>
                <c:pt idx="108">
                  <c:v>189.8022870337598</c:v>
                </c:pt>
                <c:pt idx="109">
                  <c:v>190.54872738370901</c:v>
                </c:pt>
                <c:pt idx="110">
                  <c:v>191.34021729652753</c:v>
                </c:pt>
                <c:pt idx="111">
                  <c:v>192.2239274095453</c:v>
                </c:pt>
                <c:pt idx="112">
                  <c:v>193.09775925151794</c:v>
                </c:pt>
                <c:pt idx="113">
                  <c:v>194.00815450195705</c:v>
                </c:pt>
                <c:pt idx="114">
                  <c:v>194.9542755422251</c:v>
                </c:pt>
                <c:pt idx="115">
                  <c:v>195.83634765420726</c:v>
                </c:pt>
                <c:pt idx="116">
                  <c:v>196.66921622779759</c:v>
                </c:pt>
                <c:pt idx="117">
                  <c:v>197.49400736437596</c:v>
                </c:pt>
                <c:pt idx="118">
                  <c:v>198.32001381973268</c:v>
                </c:pt>
              </c:numCache>
            </c:numRef>
          </c:val>
          <c:smooth val="0"/>
          <c:extLst>
            <c:ext xmlns:c16="http://schemas.microsoft.com/office/drawing/2014/chart" uri="{C3380CC4-5D6E-409C-BE32-E72D297353CC}">
              <c16:uniqueId val="{00000002-A434-465D-BB41-A9F78629A907}"/>
            </c:ext>
          </c:extLst>
        </c:ser>
        <c:dLbls>
          <c:showLegendKey val="0"/>
          <c:showVal val="0"/>
          <c:showCatName val="0"/>
          <c:showSerName val="0"/>
          <c:showPercent val="0"/>
          <c:showBubbleSize val="0"/>
        </c:dLbls>
        <c:smooth val="0"/>
        <c:axId val="687825192"/>
        <c:axId val="687823552"/>
      </c:lineChart>
      <c:catAx>
        <c:axId val="68782519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Day of Simulation</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87823552"/>
        <c:crosses val="autoZero"/>
        <c:auto val="1"/>
        <c:lblAlgn val="ctr"/>
        <c:lblOffset val="100"/>
        <c:tickLblSkip val="10"/>
        <c:tickMarkSkip val="7"/>
        <c:noMultiLvlLbl val="0"/>
      </c:catAx>
      <c:valAx>
        <c:axId val="687823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Cumulative</a:t>
                </a:r>
                <a:r>
                  <a:rPr lang="en-US" sz="2000" baseline="0"/>
                  <a:t> Count</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878251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bg1">
          <a:lumMod val="75000"/>
        </a:schemeClr>
      </a:solid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338-3FA3-4423-B47C-05C9ADA771CB}" type="doc">
      <dgm:prSet loTypeId="urn:microsoft.com/office/officeart/2005/8/layout/process1" loCatId="process" qsTypeId="urn:microsoft.com/office/officeart/2005/8/quickstyle/simple1" qsCatId="simple" csTypeId="urn:microsoft.com/office/officeart/2005/8/colors/accent5_2" csCatId="accent5" phldr="1"/>
      <dgm:spPr/>
    </dgm:pt>
    <mc:AlternateContent xmlns:mc="http://schemas.openxmlformats.org/markup-compatibility/2006" xmlns:a14="http://schemas.microsoft.com/office/drawing/2010/main">
      <mc:Choice Requires="a14">
        <dgm:pt modelId="{CCC7A826-B51D-4834-9C38-40F4B4602458}">
          <dgm:prSet phldrT="[Text]"/>
          <dgm:spPr/>
          <dgm:t>
            <a:bodyPr/>
            <a:lstStyle/>
            <a:p>
              <a:r>
                <a:rPr lang="en-US" dirty="0"/>
                <a:t>Calculate historic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𝑒𝑓𝑓</m:t>
                      </m:r>
                    </m:sub>
                  </m:sSub>
                </m:oMath>
              </a14:m>
              <a:r>
                <a:rPr lang="en-US" dirty="0"/>
                <a:t> for USARCENT</a:t>
              </a:r>
            </a:p>
          </dgm:t>
        </dgm:pt>
      </mc:Choice>
      <mc:Fallback xmlns="">
        <dgm:pt modelId="{CCC7A826-B51D-4834-9C38-40F4B4602458}">
          <dgm:prSet phldrT="[Text]"/>
          <dgm:spPr/>
          <dgm:t>
            <a:bodyPr/>
            <a:lstStyle/>
            <a:p>
              <a:r>
                <a:rPr lang="en-US" dirty="0" smtClean="0"/>
                <a:t>Calculate historic </a:t>
              </a:r>
              <a:r>
                <a:rPr lang="en-US" i="0">
                  <a:latin typeface="Cambria Math" panose="02040503050406030204" pitchFamily="18" charset="0"/>
                </a:rPr>
                <a:t>𝑅</a:t>
              </a:r>
              <a:r>
                <a:rPr lang="en-US" i="0" smtClean="0">
                  <a:latin typeface="Cambria Math" panose="02040503050406030204" pitchFamily="18" charset="0"/>
                </a:rPr>
                <a:t>_</a:t>
              </a:r>
              <a:r>
                <a:rPr lang="en-US" i="0">
                  <a:latin typeface="Cambria Math" panose="02040503050406030204" pitchFamily="18" charset="0"/>
                </a:rPr>
                <a:t>𝑒𝑓𝑓</a:t>
              </a:r>
              <a:r>
                <a:rPr lang="en-US" dirty="0" smtClean="0"/>
                <a:t> </a:t>
              </a:r>
              <a:r>
                <a:rPr lang="en-US" dirty="0" smtClean="0"/>
                <a:t>for USARCENT</a:t>
              </a:r>
              <a:endParaRPr lang="en-US" dirty="0"/>
            </a:p>
          </dgm:t>
        </dgm:pt>
      </mc:Fallback>
    </mc:AlternateContent>
    <dgm:pt modelId="{68DA8C67-5930-485C-B9FC-0B6806514E8C}" type="parTrans" cxnId="{85DEF68D-0906-42B9-9AEB-DC1C81DE6856}">
      <dgm:prSet/>
      <dgm:spPr/>
      <dgm:t>
        <a:bodyPr/>
        <a:lstStyle/>
        <a:p>
          <a:endParaRPr lang="en-US"/>
        </a:p>
      </dgm:t>
    </dgm:pt>
    <dgm:pt modelId="{D1750D8A-D644-4065-A12B-06EF73A49295}" type="sibTrans" cxnId="{85DEF68D-0906-42B9-9AEB-DC1C81DE6856}">
      <dgm:prSet/>
      <dgm:spPr/>
      <dgm:t>
        <a:bodyPr/>
        <a:lstStyle/>
        <a:p>
          <a:endParaRPr lang="en-US" dirty="0"/>
        </a:p>
      </dgm:t>
    </dgm:pt>
    <mc:AlternateContent xmlns:mc="http://schemas.openxmlformats.org/markup-compatibility/2006" xmlns:a14="http://schemas.microsoft.com/office/drawing/2010/main">
      <mc:Choice Requires="a14">
        <dgm:pt modelId="{36103B99-EB73-4298-B154-4DEB684E6DDB}">
          <dgm:prSet phldrT="[Text]"/>
          <dgm:spPr/>
          <dgm:t>
            <a:bodyPr/>
            <a:lstStyle/>
            <a:p>
              <a:r>
                <a:rPr lang="en-US" dirty="0"/>
                <a:t>1000 SEIR iterations with randomly selected historic </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𝑒𝑓𝑓</m:t>
                      </m:r>
                    </m:sub>
                  </m:sSub>
                </m:oMath>
              </a14:m>
              <a:r>
                <a:rPr lang="en-US" dirty="0"/>
                <a:t> values</a:t>
              </a:r>
            </a:p>
          </dgm:t>
        </dgm:pt>
      </mc:Choice>
      <mc:Fallback xmlns="">
        <dgm:pt modelId="{36103B99-EB73-4298-B154-4DEB684E6DDB}">
          <dgm:prSet phldrT="[Text]"/>
          <dgm:spPr/>
          <dgm:t>
            <a:bodyPr/>
            <a:lstStyle/>
            <a:p>
              <a:r>
                <a:rPr lang="en-US" dirty="0" smtClean="0"/>
                <a:t>1000 SEIR iterations with randomly selected historic </a:t>
              </a:r>
              <a:r>
                <a:rPr lang="en-US" i="0">
                  <a:latin typeface="Cambria Math" panose="02040503050406030204" pitchFamily="18" charset="0"/>
                </a:rPr>
                <a:t>𝑅</a:t>
              </a:r>
              <a:r>
                <a:rPr lang="en-US" i="0" smtClean="0">
                  <a:latin typeface="Cambria Math" panose="02040503050406030204" pitchFamily="18" charset="0"/>
                </a:rPr>
                <a:t>_</a:t>
              </a:r>
              <a:r>
                <a:rPr lang="en-US" i="0">
                  <a:latin typeface="Cambria Math" panose="02040503050406030204" pitchFamily="18" charset="0"/>
                </a:rPr>
                <a:t>𝑒𝑓𝑓</a:t>
              </a:r>
              <a:r>
                <a:rPr lang="en-US" dirty="0" smtClean="0"/>
                <a:t> values</a:t>
              </a:r>
              <a:endParaRPr lang="en-US" dirty="0"/>
            </a:p>
          </dgm:t>
        </dgm:pt>
      </mc:Fallback>
    </mc:AlternateContent>
    <dgm:pt modelId="{1157E4C2-4CA1-4FE8-B2B5-90072927E9D1}" type="parTrans" cxnId="{AFD1268D-CA92-4251-A7F4-3006151A962B}">
      <dgm:prSet/>
      <dgm:spPr/>
      <dgm:t>
        <a:bodyPr/>
        <a:lstStyle/>
        <a:p>
          <a:endParaRPr lang="en-US"/>
        </a:p>
      </dgm:t>
    </dgm:pt>
    <dgm:pt modelId="{8EA64076-80EA-47EF-B975-D59FBFFEBE94}" type="sibTrans" cxnId="{AFD1268D-CA92-4251-A7F4-3006151A962B}">
      <dgm:prSet/>
      <dgm:spPr/>
      <dgm:t>
        <a:bodyPr/>
        <a:lstStyle/>
        <a:p>
          <a:endParaRPr lang="en-US"/>
        </a:p>
      </dgm:t>
    </dgm:pt>
    <dgm:pt modelId="{627CF396-C6D8-46E5-A555-5CE6004EC879}">
      <dgm:prSet phldrT="[Text]"/>
      <dgm:spPr/>
      <dgm:t>
        <a:bodyPr/>
        <a:lstStyle/>
        <a:p>
          <a:r>
            <a:rPr lang="en-US" dirty="0"/>
            <a:t>Select 95</a:t>
          </a:r>
          <a:r>
            <a:rPr lang="en-US" baseline="30000" dirty="0"/>
            <a:t>th</a:t>
          </a:r>
          <a:r>
            <a:rPr lang="en-US" dirty="0"/>
            <a:t> percentile outcome as worst-case planning scenario</a:t>
          </a:r>
        </a:p>
      </dgm:t>
    </dgm:pt>
    <dgm:pt modelId="{6C296D77-A12D-4680-B52D-D277984B613A}" type="parTrans" cxnId="{4F56D441-150B-47B7-AC02-3EEB21E6B11E}">
      <dgm:prSet/>
      <dgm:spPr/>
      <dgm:t>
        <a:bodyPr/>
        <a:lstStyle/>
        <a:p>
          <a:endParaRPr lang="en-US"/>
        </a:p>
      </dgm:t>
    </dgm:pt>
    <dgm:pt modelId="{0A2B8526-FDE0-4F62-9412-5A4A1B1B67C8}" type="sibTrans" cxnId="{4F56D441-150B-47B7-AC02-3EEB21E6B11E}">
      <dgm:prSet/>
      <dgm:spPr/>
      <dgm:t>
        <a:bodyPr/>
        <a:lstStyle/>
        <a:p>
          <a:endParaRPr lang="en-US"/>
        </a:p>
      </dgm:t>
    </dgm:pt>
    <dgm:pt modelId="{003B8808-911F-4BD7-A859-31D1B4683F74}">
      <dgm:prSet phldrT="[Text]"/>
      <dgm:spPr/>
      <dgm:t>
        <a:bodyPr/>
        <a:lstStyle/>
        <a:p>
          <a:r>
            <a:rPr lang="en-US" dirty="0"/>
            <a:t>Project medical system demands for worst-cast scenario</a:t>
          </a:r>
        </a:p>
      </dgm:t>
    </dgm:pt>
    <dgm:pt modelId="{95433D32-D81D-47CF-A0F5-2688F3074ED1}" type="parTrans" cxnId="{2247B987-3E27-4EA4-A350-063A9AFC30DF}">
      <dgm:prSet/>
      <dgm:spPr/>
      <dgm:t>
        <a:bodyPr/>
        <a:lstStyle/>
        <a:p>
          <a:endParaRPr lang="en-US"/>
        </a:p>
      </dgm:t>
    </dgm:pt>
    <dgm:pt modelId="{0BF685E6-928B-46F2-BB1A-596A090777DD}" type="sibTrans" cxnId="{2247B987-3E27-4EA4-A350-063A9AFC30DF}">
      <dgm:prSet/>
      <dgm:spPr/>
      <dgm:t>
        <a:bodyPr/>
        <a:lstStyle/>
        <a:p>
          <a:endParaRPr lang="en-US"/>
        </a:p>
      </dgm:t>
    </dgm:pt>
    <dgm:pt modelId="{991D6C84-20B7-4DB2-BE48-E3B6E4189C9F}" type="pres">
      <dgm:prSet presAssocID="{0968C338-3FA3-4423-B47C-05C9ADA771CB}" presName="Name0" presStyleCnt="0">
        <dgm:presLayoutVars>
          <dgm:dir/>
          <dgm:resizeHandles val="exact"/>
        </dgm:presLayoutVars>
      </dgm:prSet>
      <dgm:spPr/>
    </dgm:pt>
    <dgm:pt modelId="{F1E156BF-D1E0-4702-937E-1F4F6D801BF6}" type="pres">
      <dgm:prSet presAssocID="{CCC7A826-B51D-4834-9C38-40F4B4602458}" presName="node" presStyleLbl="node1" presStyleIdx="0" presStyleCnt="4">
        <dgm:presLayoutVars>
          <dgm:bulletEnabled val="1"/>
        </dgm:presLayoutVars>
      </dgm:prSet>
      <dgm:spPr/>
      <dgm:t>
        <a:bodyPr/>
        <a:lstStyle/>
        <a:p>
          <a:endParaRPr lang="en-US"/>
        </a:p>
      </dgm:t>
    </dgm:pt>
    <dgm:pt modelId="{88D0C240-ED85-4A32-AF94-6D4F9102118D}" type="pres">
      <dgm:prSet presAssocID="{D1750D8A-D644-4065-A12B-06EF73A49295}" presName="sibTrans" presStyleLbl="sibTrans2D1" presStyleIdx="0" presStyleCnt="3"/>
      <dgm:spPr/>
      <dgm:t>
        <a:bodyPr/>
        <a:lstStyle/>
        <a:p>
          <a:endParaRPr lang="en-US"/>
        </a:p>
      </dgm:t>
    </dgm:pt>
    <dgm:pt modelId="{96F17BD3-9067-4EED-8691-2A4EDFBAA464}" type="pres">
      <dgm:prSet presAssocID="{D1750D8A-D644-4065-A12B-06EF73A49295}" presName="connectorText" presStyleLbl="sibTrans2D1" presStyleIdx="0" presStyleCnt="3"/>
      <dgm:spPr/>
      <dgm:t>
        <a:bodyPr/>
        <a:lstStyle/>
        <a:p>
          <a:endParaRPr lang="en-US"/>
        </a:p>
      </dgm:t>
    </dgm:pt>
    <dgm:pt modelId="{82033A8C-504C-4AA3-9088-D69BFBBF7D41}" type="pres">
      <dgm:prSet presAssocID="{36103B99-EB73-4298-B154-4DEB684E6DDB}" presName="node" presStyleLbl="node1" presStyleIdx="1" presStyleCnt="4">
        <dgm:presLayoutVars>
          <dgm:bulletEnabled val="1"/>
        </dgm:presLayoutVars>
      </dgm:prSet>
      <dgm:spPr/>
      <dgm:t>
        <a:bodyPr/>
        <a:lstStyle/>
        <a:p>
          <a:endParaRPr lang="en-US"/>
        </a:p>
      </dgm:t>
    </dgm:pt>
    <dgm:pt modelId="{99D5EDF7-BF01-47B7-8101-90AC6D156AC3}" type="pres">
      <dgm:prSet presAssocID="{8EA64076-80EA-47EF-B975-D59FBFFEBE94}" presName="sibTrans" presStyleLbl="sibTrans2D1" presStyleIdx="1" presStyleCnt="3"/>
      <dgm:spPr/>
      <dgm:t>
        <a:bodyPr/>
        <a:lstStyle/>
        <a:p>
          <a:endParaRPr lang="en-US"/>
        </a:p>
      </dgm:t>
    </dgm:pt>
    <dgm:pt modelId="{A231AB0D-4205-426A-B4C7-8163DAA7F35A}" type="pres">
      <dgm:prSet presAssocID="{8EA64076-80EA-47EF-B975-D59FBFFEBE94}" presName="connectorText" presStyleLbl="sibTrans2D1" presStyleIdx="1" presStyleCnt="3"/>
      <dgm:spPr/>
      <dgm:t>
        <a:bodyPr/>
        <a:lstStyle/>
        <a:p>
          <a:endParaRPr lang="en-US"/>
        </a:p>
      </dgm:t>
    </dgm:pt>
    <dgm:pt modelId="{A6DB1287-7A01-4C37-81AB-3AC45CD7661A}" type="pres">
      <dgm:prSet presAssocID="{627CF396-C6D8-46E5-A555-5CE6004EC879}" presName="node" presStyleLbl="node1" presStyleIdx="2" presStyleCnt="4">
        <dgm:presLayoutVars>
          <dgm:bulletEnabled val="1"/>
        </dgm:presLayoutVars>
      </dgm:prSet>
      <dgm:spPr/>
      <dgm:t>
        <a:bodyPr/>
        <a:lstStyle/>
        <a:p>
          <a:endParaRPr lang="en-US"/>
        </a:p>
      </dgm:t>
    </dgm:pt>
    <dgm:pt modelId="{2E97615A-B197-4FEC-88A9-DC07AC20329C}" type="pres">
      <dgm:prSet presAssocID="{0A2B8526-FDE0-4F62-9412-5A4A1B1B67C8}" presName="sibTrans" presStyleLbl="sibTrans2D1" presStyleIdx="2" presStyleCnt="3"/>
      <dgm:spPr/>
      <dgm:t>
        <a:bodyPr/>
        <a:lstStyle/>
        <a:p>
          <a:endParaRPr lang="en-US"/>
        </a:p>
      </dgm:t>
    </dgm:pt>
    <dgm:pt modelId="{BA6A25C4-5C43-4C9A-A6AE-29272018A33B}" type="pres">
      <dgm:prSet presAssocID="{0A2B8526-FDE0-4F62-9412-5A4A1B1B67C8}" presName="connectorText" presStyleLbl="sibTrans2D1" presStyleIdx="2" presStyleCnt="3"/>
      <dgm:spPr/>
      <dgm:t>
        <a:bodyPr/>
        <a:lstStyle/>
        <a:p>
          <a:endParaRPr lang="en-US"/>
        </a:p>
      </dgm:t>
    </dgm:pt>
    <dgm:pt modelId="{C8738347-B347-4D08-9D06-40E6685E4A7A}" type="pres">
      <dgm:prSet presAssocID="{003B8808-911F-4BD7-A859-31D1B4683F74}" presName="node" presStyleLbl="node1" presStyleIdx="3" presStyleCnt="4">
        <dgm:presLayoutVars>
          <dgm:bulletEnabled val="1"/>
        </dgm:presLayoutVars>
      </dgm:prSet>
      <dgm:spPr/>
      <dgm:t>
        <a:bodyPr/>
        <a:lstStyle/>
        <a:p>
          <a:endParaRPr lang="en-US"/>
        </a:p>
      </dgm:t>
    </dgm:pt>
  </dgm:ptLst>
  <dgm:cxnLst>
    <dgm:cxn modelId="{4F56D441-150B-47B7-AC02-3EEB21E6B11E}" srcId="{0968C338-3FA3-4423-B47C-05C9ADA771CB}" destId="{627CF396-C6D8-46E5-A555-5CE6004EC879}" srcOrd="2" destOrd="0" parTransId="{6C296D77-A12D-4680-B52D-D277984B613A}" sibTransId="{0A2B8526-FDE0-4F62-9412-5A4A1B1B67C8}"/>
    <dgm:cxn modelId="{F53DF862-0BB5-4D99-9239-01893774705D}" type="presOf" srcId="{36103B99-EB73-4298-B154-4DEB684E6DDB}" destId="{82033A8C-504C-4AA3-9088-D69BFBBF7D41}" srcOrd="0" destOrd="0" presId="urn:microsoft.com/office/officeart/2005/8/layout/process1"/>
    <dgm:cxn modelId="{036F63BD-0FE6-4998-A63B-FEF112E5DBDB}" type="presOf" srcId="{CCC7A826-B51D-4834-9C38-40F4B4602458}" destId="{F1E156BF-D1E0-4702-937E-1F4F6D801BF6}" srcOrd="0" destOrd="0" presId="urn:microsoft.com/office/officeart/2005/8/layout/process1"/>
    <dgm:cxn modelId="{4E846799-C5F4-4B8A-B714-73D17B5AF856}" type="presOf" srcId="{8EA64076-80EA-47EF-B975-D59FBFFEBE94}" destId="{A231AB0D-4205-426A-B4C7-8163DAA7F35A}" srcOrd="1" destOrd="0" presId="urn:microsoft.com/office/officeart/2005/8/layout/process1"/>
    <dgm:cxn modelId="{5779A113-1479-413C-935D-9B62B3EE77BC}" type="presOf" srcId="{627CF396-C6D8-46E5-A555-5CE6004EC879}" destId="{A6DB1287-7A01-4C37-81AB-3AC45CD7661A}" srcOrd="0" destOrd="0" presId="urn:microsoft.com/office/officeart/2005/8/layout/process1"/>
    <dgm:cxn modelId="{2AB9B463-B6FD-46F7-8B98-46C3CD655127}" type="presOf" srcId="{003B8808-911F-4BD7-A859-31D1B4683F74}" destId="{C8738347-B347-4D08-9D06-40E6685E4A7A}" srcOrd="0" destOrd="0" presId="urn:microsoft.com/office/officeart/2005/8/layout/process1"/>
    <dgm:cxn modelId="{AFD1268D-CA92-4251-A7F4-3006151A962B}" srcId="{0968C338-3FA3-4423-B47C-05C9ADA771CB}" destId="{36103B99-EB73-4298-B154-4DEB684E6DDB}" srcOrd="1" destOrd="0" parTransId="{1157E4C2-4CA1-4FE8-B2B5-90072927E9D1}" sibTransId="{8EA64076-80EA-47EF-B975-D59FBFFEBE94}"/>
    <dgm:cxn modelId="{F0D1DC59-2341-48CC-A090-85C2003B3CC9}" type="presOf" srcId="{0A2B8526-FDE0-4F62-9412-5A4A1B1B67C8}" destId="{2E97615A-B197-4FEC-88A9-DC07AC20329C}" srcOrd="0" destOrd="0" presId="urn:microsoft.com/office/officeart/2005/8/layout/process1"/>
    <dgm:cxn modelId="{E18B3E54-E8FE-474E-BF4E-A1F00F0F0AEC}" type="presOf" srcId="{D1750D8A-D644-4065-A12B-06EF73A49295}" destId="{96F17BD3-9067-4EED-8691-2A4EDFBAA464}" srcOrd="1" destOrd="0" presId="urn:microsoft.com/office/officeart/2005/8/layout/process1"/>
    <dgm:cxn modelId="{B281E5FD-7FAD-4F89-9826-76A4704C52B5}" type="presOf" srcId="{0A2B8526-FDE0-4F62-9412-5A4A1B1B67C8}" destId="{BA6A25C4-5C43-4C9A-A6AE-29272018A33B}" srcOrd="1" destOrd="0" presId="urn:microsoft.com/office/officeart/2005/8/layout/process1"/>
    <dgm:cxn modelId="{9AFB18B5-69F9-499E-9B60-676F08D1B8A3}" type="presOf" srcId="{D1750D8A-D644-4065-A12B-06EF73A49295}" destId="{88D0C240-ED85-4A32-AF94-6D4F9102118D}" srcOrd="0" destOrd="0" presId="urn:microsoft.com/office/officeart/2005/8/layout/process1"/>
    <dgm:cxn modelId="{85DEF68D-0906-42B9-9AEB-DC1C81DE6856}" srcId="{0968C338-3FA3-4423-B47C-05C9ADA771CB}" destId="{CCC7A826-B51D-4834-9C38-40F4B4602458}" srcOrd="0" destOrd="0" parTransId="{68DA8C67-5930-485C-B9FC-0B6806514E8C}" sibTransId="{D1750D8A-D644-4065-A12B-06EF73A49295}"/>
    <dgm:cxn modelId="{992ECDC9-C63A-4621-9F67-B79BFB2F4AF4}" type="presOf" srcId="{8EA64076-80EA-47EF-B975-D59FBFFEBE94}" destId="{99D5EDF7-BF01-47B7-8101-90AC6D156AC3}" srcOrd="0" destOrd="0" presId="urn:microsoft.com/office/officeart/2005/8/layout/process1"/>
    <dgm:cxn modelId="{DE27FBEB-A2C9-45B1-8B56-ABB2AA281BF9}" type="presOf" srcId="{0968C338-3FA3-4423-B47C-05C9ADA771CB}" destId="{991D6C84-20B7-4DB2-BE48-E3B6E4189C9F}" srcOrd="0" destOrd="0" presId="urn:microsoft.com/office/officeart/2005/8/layout/process1"/>
    <dgm:cxn modelId="{2247B987-3E27-4EA4-A350-063A9AFC30DF}" srcId="{0968C338-3FA3-4423-B47C-05C9ADA771CB}" destId="{003B8808-911F-4BD7-A859-31D1B4683F74}" srcOrd="3" destOrd="0" parTransId="{95433D32-D81D-47CF-A0F5-2688F3074ED1}" sibTransId="{0BF685E6-928B-46F2-BB1A-596A090777DD}"/>
    <dgm:cxn modelId="{19A1B702-8FA9-4DA3-A507-A8A06D5EFED1}" type="presParOf" srcId="{991D6C84-20B7-4DB2-BE48-E3B6E4189C9F}" destId="{F1E156BF-D1E0-4702-937E-1F4F6D801BF6}" srcOrd="0" destOrd="0" presId="urn:microsoft.com/office/officeart/2005/8/layout/process1"/>
    <dgm:cxn modelId="{FCA113AD-0417-49F9-9BA6-828B08AFA8CB}" type="presParOf" srcId="{991D6C84-20B7-4DB2-BE48-E3B6E4189C9F}" destId="{88D0C240-ED85-4A32-AF94-6D4F9102118D}" srcOrd="1" destOrd="0" presId="urn:microsoft.com/office/officeart/2005/8/layout/process1"/>
    <dgm:cxn modelId="{EB66825E-CC6B-471F-83A0-1187C67B7DB2}" type="presParOf" srcId="{88D0C240-ED85-4A32-AF94-6D4F9102118D}" destId="{96F17BD3-9067-4EED-8691-2A4EDFBAA464}" srcOrd="0" destOrd="0" presId="urn:microsoft.com/office/officeart/2005/8/layout/process1"/>
    <dgm:cxn modelId="{139F25DC-A056-413A-A4C1-7F6EEE2F1B93}" type="presParOf" srcId="{991D6C84-20B7-4DB2-BE48-E3B6E4189C9F}" destId="{82033A8C-504C-4AA3-9088-D69BFBBF7D41}" srcOrd="2" destOrd="0" presId="urn:microsoft.com/office/officeart/2005/8/layout/process1"/>
    <dgm:cxn modelId="{B599C806-53CF-40F4-954F-6FF6FFC4B032}" type="presParOf" srcId="{991D6C84-20B7-4DB2-BE48-E3B6E4189C9F}" destId="{99D5EDF7-BF01-47B7-8101-90AC6D156AC3}" srcOrd="3" destOrd="0" presId="urn:microsoft.com/office/officeart/2005/8/layout/process1"/>
    <dgm:cxn modelId="{EAAB05D1-1C0E-4E01-9927-2D8741E6D509}" type="presParOf" srcId="{99D5EDF7-BF01-47B7-8101-90AC6D156AC3}" destId="{A231AB0D-4205-426A-B4C7-8163DAA7F35A}" srcOrd="0" destOrd="0" presId="urn:microsoft.com/office/officeart/2005/8/layout/process1"/>
    <dgm:cxn modelId="{17420CBC-4A54-4152-AEF2-779FFFFFED29}" type="presParOf" srcId="{991D6C84-20B7-4DB2-BE48-E3B6E4189C9F}" destId="{A6DB1287-7A01-4C37-81AB-3AC45CD7661A}" srcOrd="4" destOrd="0" presId="urn:microsoft.com/office/officeart/2005/8/layout/process1"/>
    <dgm:cxn modelId="{D11C66C6-DCF4-412A-8AB7-F927E9092A4B}" type="presParOf" srcId="{991D6C84-20B7-4DB2-BE48-E3B6E4189C9F}" destId="{2E97615A-B197-4FEC-88A9-DC07AC20329C}" srcOrd="5" destOrd="0" presId="urn:microsoft.com/office/officeart/2005/8/layout/process1"/>
    <dgm:cxn modelId="{DBFC9B6B-0BEB-4F9B-A7FC-228CF57BEA63}" type="presParOf" srcId="{2E97615A-B197-4FEC-88A9-DC07AC20329C}" destId="{BA6A25C4-5C43-4C9A-A6AE-29272018A33B}" srcOrd="0" destOrd="0" presId="urn:microsoft.com/office/officeart/2005/8/layout/process1"/>
    <dgm:cxn modelId="{78DB9EF3-0B89-4D6B-8EF5-3716BFE9819A}" type="presParOf" srcId="{991D6C84-20B7-4DB2-BE48-E3B6E4189C9F}" destId="{C8738347-B347-4D08-9D06-40E6685E4A7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338-3FA3-4423-B47C-05C9ADA771CB}" type="doc">
      <dgm:prSet loTypeId="urn:microsoft.com/office/officeart/2005/8/layout/process1" loCatId="process" qsTypeId="urn:microsoft.com/office/officeart/2005/8/quickstyle/simple1" qsCatId="simple" csTypeId="urn:microsoft.com/office/officeart/2005/8/colors/accent5_2" csCatId="accent5" phldr="1"/>
      <dgm:spPr/>
    </dgm:pt>
    <dgm:pt modelId="{CCC7A826-B51D-4834-9C38-40F4B4602458}">
      <dgm:prSet phldrT="[Text]"/>
      <dgm:spPr>
        <a:blipFill>
          <a:blip xmlns:r="http://schemas.openxmlformats.org/officeDocument/2006/relationships" r:embed="rId1"/>
          <a:stretch>
            <a:fillRect l="-656" r="-2295"/>
          </a:stretch>
        </a:blipFill>
      </dgm:spPr>
      <dgm:t>
        <a:bodyPr/>
        <a:lstStyle/>
        <a:p>
          <a:r>
            <a:rPr lang="en-US">
              <a:noFill/>
            </a:rPr>
            <a:t> </a:t>
          </a:r>
        </a:p>
      </dgm:t>
    </dgm:pt>
    <dgm:pt modelId="{68DA8C67-5930-485C-B9FC-0B6806514E8C}" type="parTrans" cxnId="{85DEF68D-0906-42B9-9AEB-DC1C81DE6856}">
      <dgm:prSet/>
      <dgm:spPr/>
      <dgm:t>
        <a:bodyPr/>
        <a:lstStyle/>
        <a:p>
          <a:endParaRPr lang="en-US"/>
        </a:p>
      </dgm:t>
    </dgm:pt>
    <dgm:pt modelId="{D1750D8A-D644-4065-A12B-06EF73A49295}" type="sibTrans" cxnId="{85DEF68D-0906-42B9-9AEB-DC1C81DE6856}">
      <dgm:prSet/>
      <dgm:spPr/>
      <dgm:t>
        <a:bodyPr/>
        <a:lstStyle/>
        <a:p>
          <a:endParaRPr lang="en-US" dirty="0"/>
        </a:p>
      </dgm:t>
    </dgm:pt>
    <dgm:pt modelId="{36103B99-EB73-4298-B154-4DEB684E6DDB}">
      <dgm:prSet phldrT="[Text]"/>
      <dgm:spPr>
        <a:blipFill>
          <a:blip xmlns:r="http://schemas.openxmlformats.org/officeDocument/2006/relationships" r:embed="rId2"/>
          <a:stretch>
            <a:fillRect r="-656"/>
          </a:stretch>
        </a:blipFill>
      </dgm:spPr>
      <dgm:t>
        <a:bodyPr/>
        <a:lstStyle/>
        <a:p>
          <a:r>
            <a:rPr lang="en-US">
              <a:noFill/>
            </a:rPr>
            <a:t> </a:t>
          </a:r>
        </a:p>
      </dgm:t>
    </dgm:pt>
    <dgm:pt modelId="{1157E4C2-4CA1-4FE8-B2B5-90072927E9D1}" type="parTrans" cxnId="{AFD1268D-CA92-4251-A7F4-3006151A962B}">
      <dgm:prSet/>
      <dgm:spPr/>
      <dgm:t>
        <a:bodyPr/>
        <a:lstStyle/>
        <a:p>
          <a:endParaRPr lang="en-US"/>
        </a:p>
      </dgm:t>
    </dgm:pt>
    <dgm:pt modelId="{8EA64076-80EA-47EF-B975-D59FBFFEBE94}" type="sibTrans" cxnId="{AFD1268D-CA92-4251-A7F4-3006151A962B}">
      <dgm:prSet/>
      <dgm:spPr/>
      <dgm:t>
        <a:bodyPr/>
        <a:lstStyle/>
        <a:p>
          <a:endParaRPr lang="en-US"/>
        </a:p>
      </dgm:t>
    </dgm:pt>
    <dgm:pt modelId="{627CF396-C6D8-46E5-A555-5CE6004EC879}">
      <dgm:prSet phldrT="[Text]"/>
      <dgm:spPr/>
      <dgm:t>
        <a:bodyPr/>
        <a:lstStyle/>
        <a:p>
          <a:r>
            <a:rPr lang="en-US" dirty="0"/>
            <a:t>Select 95</a:t>
          </a:r>
          <a:r>
            <a:rPr lang="en-US" baseline="30000" dirty="0"/>
            <a:t>th</a:t>
          </a:r>
          <a:r>
            <a:rPr lang="en-US" dirty="0"/>
            <a:t> percentile outcome as worst-case planning scenario</a:t>
          </a:r>
        </a:p>
      </dgm:t>
    </dgm:pt>
    <dgm:pt modelId="{6C296D77-A12D-4680-B52D-D277984B613A}" type="parTrans" cxnId="{4F56D441-150B-47B7-AC02-3EEB21E6B11E}">
      <dgm:prSet/>
      <dgm:spPr/>
      <dgm:t>
        <a:bodyPr/>
        <a:lstStyle/>
        <a:p>
          <a:endParaRPr lang="en-US"/>
        </a:p>
      </dgm:t>
    </dgm:pt>
    <dgm:pt modelId="{0A2B8526-FDE0-4F62-9412-5A4A1B1B67C8}" type="sibTrans" cxnId="{4F56D441-150B-47B7-AC02-3EEB21E6B11E}">
      <dgm:prSet/>
      <dgm:spPr/>
      <dgm:t>
        <a:bodyPr/>
        <a:lstStyle/>
        <a:p>
          <a:endParaRPr lang="en-US"/>
        </a:p>
      </dgm:t>
    </dgm:pt>
    <dgm:pt modelId="{003B8808-911F-4BD7-A859-31D1B4683F74}">
      <dgm:prSet phldrT="[Text]"/>
      <dgm:spPr/>
      <dgm:t>
        <a:bodyPr/>
        <a:lstStyle/>
        <a:p>
          <a:r>
            <a:rPr lang="en-US" dirty="0"/>
            <a:t>Project medical system demands for worst-cast scenario</a:t>
          </a:r>
        </a:p>
      </dgm:t>
    </dgm:pt>
    <dgm:pt modelId="{95433D32-D81D-47CF-A0F5-2688F3074ED1}" type="parTrans" cxnId="{2247B987-3E27-4EA4-A350-063A9AFC30DF}">
      <dgm:prSet/>
      <dgm:spPr/>
      <dgm:t>
        <a:bodyPr/>
        <a:lstStyle/>
        <a:p>
          <a:endParaRPr lang="en-US"/>
        </a:p>
      </dgm:t>
    </dgm:pt>
    <dgm:pt modelId="{0BF685E6-928B-46F2-BB1A-596A090777DD}" type="sibTrans" cxnId="{2247B987-3E27-4EA4-A350-063A9AFC30DF}">
      <dgm:prSet/>
      <dgm:spPr/>
      <dgm:t>
        <a:bodyPr/>
        <a:lstStyle/>
        <a:p>
          <a:endParaRPr lang="en-US"/>
        </a:p>
      </dgm:t>
    </dgm:pt>
    <dgm:pt modelId="{991D6C84-20B7-4DB2-BE48-E3B6E4189C9F}" type="pres">
      <dgm:prSet presAssocID="{0968C338-3FA3-4423-B47C-05C9ADA771CB}" presName="Name0" presStyleCnt="0">
        <dgm:presLayoutVars>
          <dgm:dir/>
          <dgm:resizeHandles val="exact"/>
        </dgm:presLayoutVars>
      </dgm:prSet>
      <dgm:spPr/>
    </dgm:pt>
    <dgm:pt modelId="{F1E156BF-D1E0-4702-937E-1F4F6D801BF6}" type="pres">
      <dgm:prSet presAssocID="{CCC7A826-B51D-4834-9C38-40F4B4602458}" presName="node" presStyleLbl="node1" presStyleIdx="0" presStyleCnt="4">
        <dgm:presLayoutVars>
          <dgm:bulletEnabled val="1"/>
        </dgm:presLayoutVars>
      </dgm:prSet>
      <dgm:spPr/>
      <dgm:t>
        <a:bodyPr/>
        <a:lstStyle/>
        <a:p>
          <a:endParaRPr lang="en-US"/>
        </a:p>
      </dgm:t>
    </dgm:pt>
    <dgm:pt modelId="{88D0C240-ED85-4A32-AF94-6D4F9102118D}" type="pres">
      <dgm:prSet presAssocID="{D1750D8A-D644-4065-A12B-06EF73A49295}" presName="sibTrans" presStyleLbl="sibTrans2D1" presStyleIdx="0" presStyleCnt="3"/>
      <dgm:spPr/>
      <dgm:t>
        <a:bodyPr/>
        <a:lstStyle/>
        <a:p>
          <a:endParaRPr lang="en-US"/>
        </a:p>
      </dgm:t>
    </dgm:pt>
    <dgm:pt modelId="{96F17BD3-9067-4EED-8691-2A4EDFBAA464}" type="pres">
      <dgm:prSet presAssocID="{D1750D8A-D644-4065-A12B-06EF73A49295}" presName="connectorText" presStyleLbl="sibTrans2D1" presStyleIdx="0" presStyleCnt="3"/>
      <dgm:spPr/>
      <dgm:t>
        <a:bodyPr/>
        <a:lstStyle/>
        <a:p>
          <a:endParaRPr lang="en-US"/>
        </a:p>
      </dgm:t>
    </dgm:pt>
    <dgm:pt modelId="{82033A8C-504C-4AA3-9088-D69BFBBF7D41}" type="pres">
      <dgm:prSet presAssocID="{36103B99-EB73-4298-B154-4DEB684E6DDB}" presName="node" presStyleLbl="node1" presStyleIdx="1" presStyleCnt="4">
        <dgm:presLayoutVars>
          <dgm:bulletEnabled val="1"/>
        </dgm:presLayoutVars>
      </dgm:prSet>
      <dgm:spPr/>
      <dgm:t>
        <a:bodyPr/>
        <a:lstStyle/>
        <a:p>
          <a:endParaRPr lang="en-US"/>
        </a:p>
      </dgm:t>
    </dgm:pt>
    <dgm:pt modelId="{99D5EDF7-BF01-47B7-8101-90AC6D156AC3}" type="pres">
      <dgm:prSet presAssocID="{8EA64076-80EA-47EF-B975-D59FBFFEBE94}" presName="sibTrans" presStyleLbl="sibTrans2D1" presStyleIdx="1" presStyleCnt="3"/>
      <dgm:spPr/>
      <dgm:t>
        <a:bodyPr/>
        <a:lstStyle/>
        <a:p>
          <a:endParaRPr lang="en-US"/>
        </a:p>
      </dgm:t>
    </dgm:pt>
    <dgm:pt modelId="{A231AB0D-4205-426A-B4C7-8163DAA7F35A}" type="pres">
      <dgm:prSet presAssocID="{8EA64076-80EA-47EF-B975-D59FBFFEBE94}" presName="connectorText" presStyleLbl="sibTrans2D1" presStyleIdx="1" presStyleCnt="3"/>
      <dgm:spPr/>
      <dgm:t>
        <a:bodyPr/>
        <a:lstStyle/>
        <a:p>
          <a:endParaRPr lang="en-US"/>
        </a:p>
      </dgm:t>
    </dgm:pt>
    <dgm:pt modelId="{A6DB1287-7A01-4C37-81AB-3AC45CD7661A}" type="pres">
      <dgm:prSet presAssocID="{627CF396-C6D8-46E5-A555-5CE6004EC879}" presName="node" presStyleLbl="node1" presStyleIdx="2" presStyleCnt="4">
        <dgm:presLayoutVars>
          <dgm:bulletEnabled val="1"/>
        </dgm:presLayoutVars>
      </dgm:prSet>
      <dgm:spPr/>
      <dgm:t>
        <a:bodyPr/>
        <a:lstStyle/>
        <a:p>
          <a:endParaRPr lang="en-US"/>
        </a:p>
      </dgm:t>
    </dgm:pt>
    <dgm:pt modelId="{2E97615A-B197-4FEC-88A9-DC07AC20329C}" type="pres">
      <dgm:prSet presAssocID="{0A2B8526-FDE0-4F62-9412-5A4A1B1B67C8}" presName="sibTrans" presStyleLbl="sibTrans2D1" presStyleIdx="2" presStyleCnt="3"/>
      <dgm:spPr/>
      <dgm:t>
        <a:bodyPr/>
        <a:lstStyle/>
        <a:p>
          <a:endParaRPr lang="en-US"/>
        </a:p>
      </dgm:t>
    </dgm:pt>
    <dgm:pt modelId="{BA6A25C4-5C43-4C9A-A6AE-29272018A33B}" type="pres">
      <dgm:prSet presAssocID="{0A2B8526-FDE0-4F62-9412-5A4A1B1B67C8}" presName="connectorText" presStyleLbl="sibTrans2D1" presStyleIdx="2" presStyleCnt="3"/>
      <dgm:spPr/>
      <dgm:t>
        <a:bodyPr/>
        <a:lstStyle/>
        <a:p>
          <a:endParaRPr lang="en-US"/>
        </a:p>
      </dgm:t>
    </dgm:pt>
    <dgm:pt modelId="{C8738347-B347-4D08-9D06-40E6685E4A7A}" type="pres">
      <dgm:prSet presAssocID="{003B8808-911F-4BD7-A859-31D1B4683F74}" presName="node" presStyleLbl="node1" presStyleIdx="3" presStyleCnt="4">
        <dgm:presLayoutVars>
          <dgm:bulletEnabled val="1"/>
        </dgm:presLayoutVars>
      </dgm:prSet>
      <dgm:spPr/>
      <dgm:t>
        <a:bodyPr/>
        <a:lstStyle/>
        <a:p>
          <a:endParaRPr lang="en-US"/>
        </a:p>
      </dgm:t>
    </dgm:pt>
  </dgm:ptLst>
  <dgm:cxnLst>
    <dgm:cxn modelId="{4F56D441-150B-47B7-AC02-3EEB21E6B11E}" srcId="{0968C338-3FA3-4423-B47C-05C9ADA771CB}" destId="{627CF396-C6D8-46E5-A555-5CE6004EC879}" srcOrd="2" destOrd="0" parTransId="{6C296D77-A12D-4680-B52D-D277984B613A}" sibTransId="{0A2B8526-FDE0-4F62-9412-5A4A1B1B67C8}"/>
    <dgm:cxn modelId="{F53DF862-0BB5-4D99-9239-01893774705D}" type="presOf" srcId="{36103B99-EB73-4298-B154-4DEB684E6DDB}" destId="{82033A8C-504C-4AA3-9088-D69BFBBF7D41}" srcOrd="0" destOrd="0" presId="urn:microsoft.com/office/officeart/2005/8/layout/process1"/>
    <dgm:cxn modelId="{036F63BD-0FE6-4998-A63B-FEF112E5DBDB}" type="presOf" srcId="{CCC7A826-B51D-4834-9C38-40F4B4602458}" destId="{F1E156BF-D1E0-4702-937E-1F4F6D801BF6}" srcOrd="0" destOrd="0" presId="urn:microsoft.com/office/officeart/2005/8/layout/process1"/>
    <dgm:cxn modelId="{4E846799-C5F4-4B8A-B714-73D17B5AF856}" type="presOf" srcId="{8EA64076-80EA-47EF-B975-D59FBFFEBE94}" destId="{A231AB0D-4205-426A-B4C7-8163DAA7F35A}" srcOrd="1" destOrd="0" presId="urn:microsoft.com/office/officeart/2005/8/layout/process1"/>
    <dgm:cxn modelId="{5779A113-1479-413C-935D-9B62B3EE77BC}" type="presOf" srcId="{627CF396-C6D8-46E5-A555-5CE6004EC879}" destId="{A6DB1287-7A01-4C37-81AB-3AC45CD7661A}" srcOrd="0" destOrd="0" presId="urn:microsoft.com/office/officeart/2005/8/layout/process1"/>
    <dgm:cxn modelId="{2AB9B463-B6FD-46F7-8B98-46C3CD655127}" type="presOf" srcId="{003B8808-911F-4BD7-A859-31D1B4683F74}" destId="{C8738347-B347-4D08-9D06-40E6685E4A7A}" srcOrd="0" destOrd="0" presId="urn:microsoft.com/office/officeart/2005/8/layout/process1"/>
    <dgm:cxn modelId="{AFD1268D-CA92-4251-A7F4-3006151A962B}" srcId="{0968C338-3FA3-4423-B47C-05C9ADA771CB}" destId="{36103B99-EB73-4298-B154-4DEB684E6DDB}" srcOrd="1" destOrd="0" parTransId="{1157E4C2-4CA1-4FE8-B2B5-90072927E9D1}" sibTransId="{8EA64076-80EA-47EF-B975-D59FBFFEBE94}"/>
    <dgm:cxn modelId="{F0D1DC59-2341-48CC-A090-85C2003B3CC9}" type="presOf" srcId="{0A2B8526-FDE0-4F62-9412-5A4A1B1B67C8}" destId="{2E97615A-B197-4FEC-88A9-DC07AC20329C}" srcOrd="0" destOrd="0" presId="urn:microsoft.com/office/officeart/2005/8/layout/process1"/>
    <dgm:cxn modelId="{E18B3E54-E8FE-474E-BF4E-A1F00F0F0AEC}" type="presOf" srcId="{D1750D8A-D644-4065-A12B-06EF73A49295}" destId="{96F17BD3-9067-4EED-8691-2A4EDFBAA464}" srcOrd="1" destOrd="0" presId="urn:microsoft.com/office/officeart/2005/8/layout/process1"/>
    <dgm:cxn modelId="{B281E5FD-7FAD-4F89-9826-76A4704C52B5}" type="presOf" srcId="{0A2B8526-FDE0-4F62-9412-5A4A1B1B67C8}" destId="{BA6A25C4-5C43-4C9A-A6AE-29272018A33B}" srcOrd="1" destOrd="0" presId="urn:microsoft.com/office/officeart/2005/8/layout/process1"/>
    <dgm:cxn modelId="{9AFB18B5-69F9-499E-9B60-676F08D1B8A3}" type="presOf" srcId="{D1750D8A-D644-4065-A12B-06EF73A49295}" destId="{88D0C240-ED85-4A32-AF94-6D4F9102118D}" srcOrd="0" destOrd="0" presId="urn:microsoft.com/office/officeart/2005/8/layout/process1"/>
    <dgm:cxn modelId="{85DEF68D-0906-42B9-9AEB-DC1C81DE6856}" srcId="{0968C338-3FA3-4423-B47C-05C9ADA771CB}" destId="{CCC7A826-B51D-4834-9C38-40F4B4602458}" srcOrd="0" destOrd="0" parTransId="{68DA8C67-5930-485C-B9FC-0B6806514E8C}" sibTransId="{D1750D8A-D644-4065-A12B-06EF73A49295}"/>
    <dgm:cxn modelId="{992ECDC9-C63A-4621-9F67-B79BFB2F4AF4}" type="presOf" srcId="{8EA64076-80EA-47EF-B975-D59FBFFEBE94}" destId="{99D5EDF7-BF01-47B7-8101-90AC6D156AC3}" srcOrd="0" destOrd="0" presId="urn:microsoft.com/office/officeart/2005/8/layout/process1"/>
    <dgm:cxn modelId="{DE27FBEB-A2C9-45B1-8B56-ABB2AA281BF9}" type="presOf" srcId="{0968C338-3FA3-4423-B47C-05C9ADA771CB}" destId="{991D6C84-20B7-4DB2-BE48-E3B6E4189C9F}" srcOrd="0" destOrd="0" presId="urn:microsoft.com/office/officeart/2005/8/layout/process1"/>
    <dgm:cxn modelId="{2247B987-3E27-4EA4-A350-063A9AFC30DF}" srcId="{0968C338-3FA3-4423-B47C-05C9ADA771CB}" destId="{003B8808-911F-4BD7-A859-31D1B4683F74}" srcOrd="3" destOrd="0" parTransId="{95433D32-D81D-47CF-A0F5-2688F3074ED1}" sibTransId="{0BF685E6-928B-46F2-BB1A-596A090777DD}"/>
    <dgm:cxn modelId="{19A1B702-8FA9-4DA3-A507-A8A06D5EFED1}" type="presParOf" srcId="{991D6C84-20B7-4DB2-BE48-E3B6E4189C9F}" destId="{F1E156BF-D1E0-4702-937E-1F4F6D801BF6}" srcOrd="0" destOrd="0" presId="urn:microsoft.com/office/officeart/2005/8/layout/process1"/>
    <dgm:cxn modelId="{FCA113AD-0417-49F9-9BA6-828B08AFA8CB}" type="presParOf" srcId="{991D6C84-20B7-4DB2-BE48-E3B6E4189C9F}" destId="{88D0C240-ED85-4A32-AF94-6D4F9102118D}" srcOrd="1" destOrd="0" presId="urn:microsoft.com/office/officeart/2005/8/layout/process1"/>
    <dgm:cxn modelId="{EB66825E-CC6B-471F-83A0-1187C67B7DB2}" type="presParOf" srcId="{88D0C240-ED85-4A32-AF94-6D4F9102118D}" destId="{96F17BD3-9067-4EED-8691-2A4EDFBAA464}" srcOrd="0" destOrd="0" presId="urn:microsoft.com/office/officeart/2005/8/layout/process1"/>
    <dgm:cxn modelId="{139F25DC-A056-413A-A4C1-7F6EEE2F1B93}" type="presParOf" srcId="{991D6C84-20B7-4DB2-BE48-E3B6E4189C9F}" destId="{82033A8C-504C-4AA3-9088-D69BFBBF7D41}" srcOrd="2" destOrd="0" presId="urn:microsoft.com/office/officeart/2005/8/layout/process1"/>
    <dgm:cxn modelId="{B599C806-53CF-40F4-954F-6FF6FFC4B032}" type="presParOf" srcId="{991D6C84-20B7-4DB2-BE48-E3B6E4189C9F}" destId="{99D5EDF7-BF01-47B7-8101-90AC6D156AC3}" srcOrd="3" destOrd="0" presId="urn:microsoft.com/office/officeart/2005/8/layout/process1"/>
    <dgm:cxn modelId="{EAAB05D1-1C0E-4E01-9927-2D8741E6D509}" type="presParOf" srcId="{99D5EDF7-BF01-47B7-8101-90AC6D156AC3}" destId="{A231AB0D-4205-426A-B4C7-8163DAA7F35A}" srcOrd="0" destOrd="0" presId="urn:microsoft.com/office/officeart/2005/8/layout/process1"/>
    <dgm:cxn modelId="{17420CBC-4A54-4152-AEF2-779FFFFFED29}" type="presParOf" srcId="{991D6C84-20B7-4DB2-BE48-E3B6E4189C9F}" destId="{A6DB1287-7A01-4C37-81AB-3AC45CD7661A}" srcOrd="4" destOrd="0" presId="urn:microsoft.com/office/officeart/2005/8/layout/process1"/>
    <dgm:cxn modelId="{D11C66C6-DCF4-412A-8AB7-F927E9092A4B}" type="presParOf" srcId="{991D6C84-20B7-4DB2-BE48-E3B6E4189C9F}" destId="{2E97615A-B197-4FEC-88A9-DC07AC20329C}" srcOrd="5" destOrd="0" presId="urn:microsoft.com/office/officeart/2005/8/layout/process1"/>
    <dgm:cxn modelId="{DBFC9B6B-0BEB-4F9B-A7FC-228CF57BEA63}" type="presParOf" srcId="{2E97615A-B197-4FEC-88A9-DC07AC20329C}" destId="{BA6A25C4-5C43-4C9A-A6AE-29272018A33B}" srcOrd="0" destOrd="0" presId="urn:microsoft.com/office/officeart/2005/8/layout/process1"/>
    <dgm:cxn modelId="{78DB9EF3-0B89-4D6B-8EF5-3716BFE9819A}" type="presParOf" srcId="{991D6C84-20B7-4DB2-BE48-E3B6E4189C9F}" destId="{C8738347-B347-4D08-9D06-40E6685E4A7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156BF-D1E0-4702-937E-1F4F6D801BF6}">
      <dsp:nvSpPr>
        <dsp:cNvPr id="0" name=""/>
        <dsp:cNvSpPr/>
      </dsp:nvSpPr>
      <dsp:spPr>
        <a:xfrm>
          <a:off x="4204" y="391159"/>
          <a:ext cx="1838254" cy="1749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Calculate historic </a:t>
          </a:r>
          <a14:m xmlns:a14="http://schemas.microsoft.com/office/drawing/2010/main">
            <m:oMath xmlns:m="http://schemas.openxmlformats.org/officeDocument/2006/math">
              <m:sSub>
                <m:sSubPr>
                  <m:ctrlPr>
                    <a:rPr lang="en-US" sz="1800" i="1" kern="1200" smtClean="0">
                      <a:latin typeface="Cambria Math" panose="02040503050406030204" pitchFamily="18" charset="0"/>
                    </a:rPr>
                  </m:ctrlPr>
                </m:sSubPr>
                <m:e>
                  <m:r>
                    <a:rPr lang="en-US" sz="1800" kern="1200">
                      <a:latin typeface="Cambria Math" panose="02040503050406030204" pitchFamily="18" charset="0"/>
                    </a:rPr>
                    <m:t>𝑅</m:t>
                  </m:r>
                </m:e>
                <m:sub>
                  <m:r>
                    <a:rPr lang="en-US" sz="1800" kern="1200">
                      <a:latin typeface="Cambria Math" panose="02040503050406030204" pitchFamily="18" charset="0"/>
                    </a:rPr>
                    <m:t>𝑒𝑓𝑓</m:t>
                  </m:r>
                </m:sub>
              </m:sSub>
            </m:oMath>
          </a14:m>
          <a:r>
            <a:rPr lang="en-US" sz="1800" kern="1200" dirty="0"/>
            <a:t> for USARCENT</a:t>
          </a:r>
        </a:p>
      </dsp:txBody>
      <dsp:txXfrm>
        <a:off x="55437" y="442392"/>
        <a:ext cx="1735788" cy="1646748"/>
      </dsp:txXfrm>
    </dsp:sp>
    <dsp:sp modelId="{88D0C240-ED85-4A32-AF94-6D4F9102118D}">
      <dsp:nvSpPr>
        <dsp:cNvPr id="0" name=""/>
        <dsp:cNvSpPr/>
      </dsp:nvSpPr>
      <dsp:spPr>
        <a:xfrm>
          <a:off x="2026284" y="1037823"/>
          <a:ext cx="389709" cy="45588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026284" y="1129000"/>
        <a:ext cx="272796" cy="273533"/>
      </dsp:txXfrm>
    </dsp:sp>
    <dsp:sp modelId="{82033A8C-504C-4AA3-9088-D69BFBBF7D41}">
      <dsp:nvSpPr>
        <dsp:cNvPr id="0" name=""/>
        <dsp:cNvSpPr/>
      </dsp:nvSpPr>
      <dsp:spPr>
        <a:xfrm>
          <a:off x="2577760" y="391159"/>
          <a:ext cx="1838254" cy="1749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1000 SEIR iterations with randomly selected historic </a:t>
          </a:r>
          <a14:m xmlns:a14="http://schemas.microsoft.com/office/drawing/2010/main">
            <m:oMath xmlns:m="http://schemas.openxmlformats.org/officeDocument/2006/math">
              <m:sSub>
                <m:sSubPr>
                  <m:ctrlPr>
                    <a:rPr lang="en-US" sz="1800" i="1" kern="1200" smtClean="0">
                      <a:latin typeface="Cambria Math" panose="02040503050406030204" pitchFamily="18" charset="0"/>
                    </a:rPr>
                  </m:ctrlPr>
                </m:sSubPr>
                <m:e>
                  <m:r>
                    <a:rPr lang="en-US" sz="1800" kern="1200">
                      <a:latin typeface="Cambria Math" panose="02040503050406030204" pitchFamily="18" charset="0"/>
                    </a:rPr>
                    <m:t>𝑅</m:t>
                  </m:r>
                </m:e>
                <m:sub>
                  <m:r>
                    <a:rPr lang="en-US" sz="1800" kern="1200">
                      <a:latin typeface="Cambria Math" panose="02040503050406030204" pitchFamily="18" charset="0"/>
                    </a:rPr>
                    <m:t>𝑒𝑓𝑓</m:t>
                  </m:r>
                </m:sub>
              </m:sSub>
            </m:oMath>
          </a14:m>
          <a:r>
            <a:rPr lang="en-US" sz="1800" kern="1200" dirty="0"/>
            <a:t> values</a:t>
          </a:r>
        </a:p>
      </dsp:txBody>
      <dsp:txXfrm>
        <a:off x="2628993" y="442392"/>
        <a:ext cx="1735788" cy="1646748"/>
      </dsp:txXfrm>
    </dsp:sp>
    <dsp:sp modelId="{99D5EDF7-BF01-47B7-8101-90AC6D156AC3}">
      <dsp:nvSpPr>
        <dsp:cNvPr id="0" name=""/>
        <dsp:cNvSpPr/>
      </dsp:nvSpPr>
      <dsp:spPr>
        <a:xfrm>
          <a:off x="4599840" y="1037823"/>
          <a:ext cx="389709" cy="45588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599840" y="1129000"/>
        <a:ext cx="272796" cy="273533"/>
      </dsp:txXfrm>
    </dsp:sp>
    <dsp:sp modelId="{A6DB1287-7A01-4C37-81AB-3AC45CD7661A}">
      <dsp:nvSpPr>
        <dsp:cNvPr id="0" name=""/>
        <dsp:cNvSpPr/>
      </dsp:nvSpPr>
      <dsp:spPr>
        <a:xfrm>
          <a:off x="5151316" y="391159"/>
          <a:ext cx="1838254" cy="1749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Select 95</a:t>
          </a:r>
          <a:r>
            <a:rPr lang="en-US" sz="1800" kern="1200" baseline="30000" dirty="0"/>
            <a:t>th</a:t>
          </a:r>
          <a:r>
            <a:rPr lang="en-US" sz="1800" kern="1200" dirty="0"/>
            <a:t> percentile outcome as worst-case planning scenario</a:t>
          </a:r>
        </a:p>
      </dsp:txBody>
      <dsp:txXfrm>
        <a:off x="5202549" y="442392"/>
        <a:ext cx="1735788" cy="1646748"/>
      </dsp:txXfrm>
    </dsp:sp>
    <dsp:sp modelId="{2E97615A-B197-4FEC-88A9-DC07AC20329C}">
      <dsp:nvSpPr>
        <dsp:cNvPr id="0" name=""/>
        <dsp:cNvSpPr/>
      </dsp:nvSpPr>
      <dsp:spPr>
        <a:xfrm>
          <a:off x="7173396" y="1037823"/>
          <a:ext cx="389709" cy="45588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7173396" y="1129000"/>
        <a:ext cx="272796" cy="273533"/>
      </dsp:txXfrm>
    </dsp:sp>
    <dsp:sp modelId="{C8738347-B347-4D08-9D06-40E6685E4A7A}">
      <dsp:nvSpPr>
        <dsp:cNvPr id="0" name=""/>
        <dsp:cNvSpPr/>
      </dsp:nvSpPr>
      <dsp:spPr>
        <a:xfrm>
          <a:off x="7724873" y="391159"/>
          <a:ext cx="1838254" cy="174921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Project medical system demands for worst-cast scenario</a:t>
          </a:r>
        </a:p>
      </dsp:txBody>
      <dsp:txXfrm>
        <a:off x="7776106" y="442392"/>
        <a:ext cx="1735788" cy="16467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0"/>
            <a:ext cx="3039219" cy="461637"/>
          </a:xfrm>
          <a:prstGeom prst="rect">
            <a:avLst/>
          </a:prstGeom>
          <a:noFill/>
          <a:ln w="9525">
            <a:noFill/>
            <a:miter lim="800000"/>
            <a:headEnd/>
            <a:tailEnd/>
          </a:ln>
          <a:effectLst/>
        </p:spPr>
        <p:txBody>
          <a:bodyPr vert="horz" wrap="square" lIns="19367" tIns="0" rIns="19367" bIns="0" numCol="1" anchor="t" anchorCtr="0" compatLnSpc="1">
            <a:prstTxWarp prst="textNoShape">
              <a:avLst/>
            </a:prstTxWarp>
          </a:bodyPr>
          <a:lstStyle>
            <a:lvl1pPr defTabSz="953100">
              <a:defRPr sz="1000" b="0" i="1"/>
            </a:lvl1pPr>
          </a:lstStyle>
          <a:p>
            <a:endParaRPr lang="en-US"/>
          </a:p>
        </p:txBody>
      </p:sp>
      <p:sp>
        <p:nvSpPr>
          <p:cNvPr id="3075" name="Rectangle 3"/>
          <p:cNvSpPr>
            <a:spLocks noGrp="1" noChangeArrowheads="1"/>
          </p:cNvSpPr>
          <p:nvPr>
            <p:ph type="dt" sz="quarter" idx="1"/>
          </p:nvPr>
        </p:nvSpPr>
        <p:spPr bwMode="auto">
          <a:xfrm>
            <a:off x="3971183" y="0"/>
            <a:ext cx="3039218" cy="461637"/>
          </a:xfrm>
          <a:prstGeom prst="rect">
            <a:avLst/>
          </a:prstGeom>
          <a:noFill/>
          <a:ln w="9525">
            <a:noFill/>
            <a:miter lim="800000"/>
            <a:headEnd/>
            <a:tailEnd/>
          </a:ln>
          <a:effectLst/>
        </p:spPr>
        <p:txBody>
          <a:bodyPr vert="horz" wrap="square" lIns="19367" tIns="0" rIns="19367" bIns="0" numCol="1" anchor="t" anchorCtr="0" compatLnSpc="1">
            <a:prstTxWarp prst="textNoShape">
              <a:avLst/>
            </a:prstTxWarp>
          </a:bodyPr>
          <a:lstStyle>
            <a:lvl1pPr algn="r" defTabSz="953100">
              <a:defRPr sz="1000" b="0" i="1"/>
            </a:lvl1pPr>
          </a:lstStyle>
          <a:p>
            <a:endParaRPr lang="en-US"/>
          </a:p>
        </p:txBody>
      </p:sp>
      <p:sp>
        <p:nvSpPr>
          <p:cNvPr id="3076" name="Rectangle 4"/>
          <p:cNvSpPr>
            <a:spLocks noGrp="1" noChangeArrowheads="1"/>
          </p:cNvSpPr>
          <p:nvPr>
            <p:ph type="ftr" sz="quarter" idx="2"/>
          </p:nvPr>
        </p:nvSpPr>
        <p:spPr bwMode="auto">
          <a:xfrm>
            <a:off x="2" y="8834765"/>
            <a:ext cx="3039219" cy="461637"/>
          </a:xfrm>
          <a:prstGeom prst="rect">
            <a:avLst/>
          </a:prstGeom>
          <a:noFill/>
          <a:ln w="9525">
            <a:noFill/>
            <a:miter lim="800000"/>
            <a:headEnd/>
            <a:tailEnd/>
          </a:ln>
          <a:effectLst/>
        </p:spPr>
        <p:txBody>
          <a:bodyPr vert="horz" wrap="square" lIns="19367" tIns="0" rIns="19367" bIns="0" numCol="1" anchor="b" anchorCtr="0" compatLnSpc="1">
            <a:prstTxWarp prst="textNoShape">
              <a:avLst/>
            </a:prstTxWarp>
          </a:bodyPr>
          <a:lstStyle>
            <a:lvl1pPr defTabSz="953100">
              <a:defRPr sz="1000" b="0" i="1"/>
            </a:lvl1pPr>
          </a:lstStyle>
          <a:p>
            <a:r>
              <a:rPr lang="en-US"/>
              <a:t>CAA</a:t>
            </a:r>
          </a:p>
        </p:txBody>
      </p:sp>
      <p:sp>
        <p:nvSpPr>
          <p:cNvPr id="3077" name="Rectangle 5"/>
          <p:cNvSpPr>
            <a:spLocks noGrp="1" noChangeArrowheads="1"/>
          </p:cNvSpPr>
          <p:nvPr>
            <p:ph type="sldNum" sz="quarter" idx="3"/>
          </p:nvPr>
        </p:nvSpPr>
        <p:spPr bwMode="auto">
          <a:xfrm>
            <a:off x="3971183" y="8834765"/>
            <a:ext cx="3039218" cy="461637"/>
          </a:xfrm>
          <a:prstGeom prst="rect">
            <a:avLst/>
          </a:prstGeom>
          <a:noFill/>
          <a:ln w="9525">
            <a:noFill/>
            <a:miter lim="800000"/>
            <a:headEnd/>
            <a:tailEnd/>
          </a:ln>
          <a:effectLst/>
        </p:spPr>
        <p:txBody>
          <a:bodyPr vert="horz" wrap="square" lIns="19367" tIns="0" rIns="19367" bIns="0" numCol="1" anchor="b" anchorCtr="0" compatLnSpc="1">
            <a:prstTxWarp prst="textNoShape">
              <a:avLst/>
            </a:prstTxWarp>
          </a:bodyPr>
          <a:lstStyle>
            <a:lvl1pPr algn="r" defTabSz="953100">
              <a:defRPr sz="1000" b="0" i="1"/>
            </a:lvl1pPr>
          </a:lstStyle>
          <a:p>
            <a:fld id="{17757CCF-4DC8-4B3A-83F5-93C4451253B7}" type="slidenum">
              <a:rPr lang="en-US"/>
              <a:pPr/>
              <a:t>‹#›</a:t>
            </a:fld>
            <a:endParaRPr lang="en-US"/>
          </a:p>
        </p:txBody>
      </p:sp>
    </p:spTree>
    <p:extLst>
      <p:ext uri="{BB962C8B-B14F-4D97-AF65-F5344CB8AC3E}">
        <p14:creationId xmlns:p14="http://schemas.microsoft.com/office/powerpoint/2010/main" val="244900102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6"/>
          <p:cNvSpPr>
            <a:spLocks noGrp="1" noChangeArrowheads="1"/>
          </p:cNvSpPr>
          <p:nvPr>
            <p:ph type="body" sz="quarter" idx="3"/>
          </p:nvPr>
        </p:nvSpPr>
        <p:spPr bwMode="auto">
          <a:xfrm>
            <a:off x="462801" y="4960203"/>
            <a:ext cx="6018002" cy="4057624"/>
          </a:xfrm>
          <a:prstGeom prst="rect">
            <a:avLst/>
          </a:prstGeom>
          <a:noFill/>
          <a:ln w="9525">
            <a:noFill/>
            <a:miter lim="800000"/>
            <a:headEnd/>
            <a:tailEnd/>
          </a:ln>
          <a:effectLst/>
        </p:spPr>
        <p:txBody>
          <a:bodyPr vert="horz" wrap="square" lIns="95232" tIns="137695" rIns="95232" bIns="46809" numCol="1" anchor="t" anchorCtr="0" compatLnSpc="1">
            <a:prstTxWarp prst="textNoShape">
              <a:avLst/>
            </a:prstTxWarp>
          </a:bodyPr>
          <a:lstStyle/>
          <a:p>
            <a:pPr lvl="0"/>
            <a:r>
              <a:rPr lang="en-US"/>
              <a:t>Click to edit Master notes styles</a:t>
            </a:r>
          </a:p>
          <a:p>
            <a:pPr lvl="1"/>
            <a:r>
              <a:rPr lang="en-US"/>
              <a:t>Second Level</a:t>
            </a:r>
          </a:p>
        </p:txBody>
      </p:sp>
      <p:sp>
        <p:nvSpPr>
          <p:cNvPr id="2056" name="Rectangle 8"/>
          <p:cNvSpPr>
            <a:spLocks noGrp="1" noRot="1" noChangeAspect="1" noChangeArrowheads="1" noTextEdit="1"/>
          </p:cNvSpPr>
          <p:nvPr>
            <p:ph type="sldImg" idx="2"/>
          </p:nvPr>
        </p:nvSpPr>
        <p:spPr bwMode="auto">
          <a:xfrm>
            <a:off x="-436563" y="449263"/>
            <a:ext cx="7815263" cy="4397375"/>
          </a:xfrm>
          <a:prstGeom prst="rect">
            <a:avLst/>
          </a:prstGeom>
          <a:noFill/>
          <a:ln w="9525">
            <a:solidFill>
              <a:srgbClr val="000000"/>
            </a:solidFill>
            <a:miter lim="800000"/>
            <a:headEnd/>
            <a:tailEnd/>
          </a:ln>
          <a:effectLst/>
        </p:spPr>
      </p:sp>
    </p:spTree>
    <p:extLst>
      <p:ext uri="{BB962C8B-B14F-4D97-AF65-F5344CB8AC3E}">
        <p14:creationId xmlns:p14="http://schemas.microsoft.com/office/powerpoint/2010/main" val="3907594861"/>
      </p:ext>
    </p:extLst>
  </p:cSld>
  <p:clrMap bg1="lt1" tx1="dk1" bg2="lt2" tx2="dk2" accent1="accent1" accent2="accent2" accent3="accent3" accent4="accent4" accent5="accent5" accent6="accent6" hlink="hlink" folHlink="folHlink"/>
  <p:hf/>
  <p:notesStyle>
    <a:lvl1pPr indent="227013" algn="l" defTabSz="938213"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692150" indent="-230188" algn="l" defTabSz="938213"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1139825" indent="-230188" algn="l" defTabSz="938213"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601788" indent="-212725" algn="l" defTabSz="938213"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2063750" indent="-230188" algn="l" defTabSz="938213"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670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Army Vantage is a data management platform designed to integrate data from hundreds of DoD systems in any form at any scale. It provides leaders at all echelons across the Army a tool to consolidate, analyze, and visualize data. The COVID-19 dashboard is one feature of the entire system that provides leaders with near-real-time and local information on COVID-19.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Vice Chief of Staff of the Army and other leaders felt that the CAA model results were so valuable that they should be shared instantly down to the lowest level of command. They used Army Vantage to do this. This meant that a battalion commander at Fort Bragg, for instance, had access to CAA’s model projections for Fort Bragg and the surrounding area to help him/her make decisions about training, prevention, and mitigation measures that he/she could control.</a:t>
            </a:r>
          </a:p>
          <a:p>
            <a:r>
              <a:rPr lang="en-US" sz="1200" kern="1200" dirty="0">
                <a:solidFill>
                  <a:schemeClr val="tx1"/>
                </a:solidFill>
                <a:effectLst/>
                <a:latin typeface="Times New Roman" pitchFamily="18" charset="0"/>
                <a:ea typeface="+mn-ea"/>
                <a:cs typeface="+mn-cs"/>
              </a:rPr>
              <a:t> </a:t>
            </a:r>
          </a:p>
        </p:txBody>
      </p:sp>
    </p:spTree>
    <p:extLst>
      <p:ext uri="{BB962C8B-B14F-4D97-AF65-F5344CB8AC3E}">
        <p14:creationId xmlns:p14="http://schemas.microsoft.com/office/powerpoint/2010/main" val="345041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Modeling capabilities were shared with USINDOPACOM who requested the project team create models for all 53 countries and U.S. territories in its area of responsibility. To model these countries, CAA assumed that these countries (including very large countries) exhibit similar viral spread patterns to U.S. counties. The project team undertook extensive data collection efforts and model-development efforts to incorporate these countries. In addition to detailed model tables, the project team produced an automated weekly report including tables and figures that communicated recent historical trends and CAA’s future projections.</a:t>
            </a:r>
          </a:p>
        </p:txBody>
      </p:sp>
    </p:spTree>
    <p:extLst>
      <p:ext uri="{BB962C8B-B14F-4D97-AF65-F5344CB8AC3E}">
        <p14:creationId xmlns:p14="http://schemas.microsoft.com/office/powerpoint/2010/main" val="395099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In the summer of 2020, there were regional surges of COVID-19, but already feelings were beginning to surface that “the worst of this is over.” Senior leaders were still very interested in COVID-19, but were beginning to think beyond how they could support the national response. Instead, they were focusing on what the Army needed to do to accomplish its mission in a COVID-19 environment.</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connections the project team had made through its initial COVID-19 work in combination with informal networking actions by other CAA personnel led to new types of questions from organizations such as USARCENT, USINDOPACOM, and Operation GALLANT PHOENIX.</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project team used the SEIR model in a projection capacity to answer policy and research questions such as:</a:t>
            </a:r>
          </a:p>
          <a:p>
            <a:pPr marL="920750" lvl="1" indent="-228600">
              <a:buFont typeface="+mj-lt"/>
              <a:buAutoNum type="arabicPeriod"/>
            </a:pPr>
            <a:r>
              <a:rPr lang="en-US" sz="1200" kern="1200" dirty="0">
                <a:solidFill>
                  <a:schemeClr val="tx1"/>
                </a:solidFill>
                <a:effectLst/>
                <a:latin typeface="Times New Roman" pitchFamily="18" charset="0"/>
                <a:ea typeface="+mn-ea"/>
                <a:cs typeface="+mn-cs"/>
              </a:rPr>
              <a:t>What non-pharmaceutical interventions should be implemented to slow the spread of COVID-19 at Army bases? </a:t>
            </a:r>
          </a:p>
          <a:p>
            <a:pPr marL="920750" lvl="1" indent="-228600">
              <a:buFont typeface="+mj-lt"/>
              <a:buAutoNum type="arabicPeriod"/>
            </a:pPr>
            <a:r>
              <a:rPr lang="en-US" sz="1200" kern="1200" dirty="0">
                <a:solidFill>
                  <a:schemeClr val="tx1"/>
                </a:solidFill>
                <a:effectLst/>
                <a:latin typeface="Times New Roman" pitchFamily="18" charset="0"/>
                <a:ea typeface="+mn-ea"/>
                <a:cs typeface="+mn-cs"/>
              </a:rPr>
              <a:t>What is the risk of importing a COVID-19 case under various individual deployment scenarios? </a:t>
            </a:r>
          </a:p>
          <a:p>
            <a:pPr marL="920750" lvl="1" indent="-228600">
              <a:buFont typeface="+mj-lt"/>
              <a:buAutoNum type="arabicPeriod"/>
            </a:pPr>
            <a:r>
              <a:rPr lang="en-US" sz="1200" kern="1200" dirty="0">
                <a:solidFill>
                  <a:schemeClr val="tx1"/>
                </a:solidFill>
                <a:effectLst/>
                <a:latin typeface="Times New Roman" pitchFamily="18" charset="0"/>
                <a:ea typeface="+mn-ea"/>
                <a:cs typeface="+mn-cs"/>
              </a:rPr>
              <a:t>How should the arrival quarantine procedures change for individual vaccinated deplorers? </a:t>
            </a:r>
          </a:p>
          <a:p>
            <a:pPr marL="920750" lvl="1" indent="-228600">
              <a:buFont typeface="+mj-lt"/>
              <a:buAutoNum type="arabicPeriod"/>
            </a:pPr>
            <a:r>
              <a:rPr lang="en-US" sz="1200" b="1" kern="1200" dirty="0">
                <a:solidFill>
                  <a:schemeClr val="tx1"/>
                </a:solidFill>
                <a:effectLst/>
                <a:latin typeface="Times New Roman" pitchFamily="18" charset="0"/>
                <a:ea typeface="+mn-ea"/>
                <a:cs typeface="+mn-cs"/>
              </a:rPr>
              <a:t>How many cases and hospitalizations should USARCENT expect at military treatment facilities in the future? How does that impact the quantity of medical supplies ordered? </a:t>
            </a:r>
            <a:endParaRPr lang="en-US" sz="1200" kern="1200" dirty="0">
              <a:solidFill>
                <a:schemeClr val="tx1"/>
              </a:solidFill>
              <a:effectLst/>
              <a:latin typeface="Times New Roman" pitchFamily="18" charset="0"/>
              <a:ea typeface="+mn-ea"/>
              <a:cs typeface="+mn-cs"/>
            </a:endParaRPr>
          </a:p>
          <a:p>
            <a:pPr marL="920750" lvl="1" indent="-228600">
              <a:buFont typeface="+mj-lt"/>
              <a:buAutoNum type="arabicPeriod"/>
            </a:pPr>
            <a:r>
              <a:rPr lang="en-US" sz="1200" kern="1200" dirty="0">
                <a:solidFill>
                  <a:schemeClr val="tx1"/>
                </a:solidFill>
                <a:effectLst/>
                <a:latin typeface="Times New Roman" pitchFamily="18" charset="0"/>
                <a:ea typeface="+mn-ea"/>
                <a:cs typeface="+mn-cs"/>
              </a:rPr>
              <a:t>How do different strains of COVID-19 impact the long-term future of COVID-19 in various regions?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This presentation dives deeply into the fourth of these analytical questions and the project team’s methods to answer it: how the project team made recommendations to USARCENT regarding how many medical supplies to order for their hospitals.</a:t>
            </a:r>
          </a:p>
          <a:p>
            <a:r>
              <a:rPr lang="en-US" sz="1200" kern="1200" dirty="0">
                <a:solidFill>
                  <a:schemeClr val="tx1"/>
                </a:solidFill>
                <a:effectLst/>
                <a:latin typeface="Times New Roman" pitchFamily="18" charset="0"/>
                <a:ea typeface="+mn-ea"/>
                <a:cs typeface="+mn-cs"/>
              </a:rPr>
              <a:t> </a:t>
            </a:r>
          </a:p>
          <a:p>
            <a:r>
              <a:rPr lang="en-US" sz="1200" b="1" kern="1200" dirty="0">
                <a:solidFill>
                  <a:schemeClr val="tx1"/>
                </a:solidFill>
                <a:effectLst/>
                <a:latin typeface="Times New Roman" pitchFamily="18" charset="0"/>
                <a:ea typeface="+mn-ea"/>
                <a:cs typeface="+mn-cs"/>
              </a:rPr>
              <a:t>Methodology</a:t>
            </a:r>
            <a:r>
              <a:rPr lang="en-US" sz="1200" kern="1200" dirty="0">
                <a:solidFill>
                  <a:schemeClr val="tx1"/>
                </a:solidFill>
                <a:effectLst/>
                <a:latin typeface="Times New Roman" pitchFamily="18" charset="0"/>
                <a:ea typeface="+mn-ea"/>
                <a:cs typeface="+mn-cs"/>
              </a:rPr>
              <a:t>: Use population-tailored SEIR projection models to conduct A vs. B experiments under different assumptions and parameters to answer policy and resource-management questions.</a:t>
            </a:r>
          </a:p>
          <a:p>
            <a:r>
              <a:rPr lang="en-US" sz="1200" kern="1200" dirty="0">
                <a:solidFill>
                  <a:schemeClr val="tx1"/>
                </a:solidFill>
                <a:effectLst/>
                <a:latin typeface="Times New Roman" pitchFamily="18" charset="0"/>
                <a:ea typeface="+mn-ea"/>
                <a:cs typeface="+mn-cs"/>
              </a:rPr>
              <a:t> </a:t>
            </a:r>
          </a:p>
        </p:txBody>
      </p:sp>
      <p:sp>
        <p:nvSpPr>
          <p:cNvPr id="4" name="Slide Number Placeholder 3"/>
          <p:cNvSpPr>
            <a:spLocks noGrp="1"/>
          </p:cNvSpPr>
          <p:nvPr>
            <p:ph type="sldNum" sz="quarter" idx="5"/>
          </p:nvPr>
        </p:nvSpPr>
        <p:spPr/>
        <p:txBody>
          <a:bodyPr/>
          <a:lstStyle/>
          <a:p>
            <a:fld id="{DEB93274-B795-453C-9BBF-B56E169D851C}" type="slidenum">
              <a:rPr lang="en-US" smtClean="0"/>
              <a:t>15</a:t>
            </a:fld>
            <a:endParaRPr lang="en-US"/>
          </a:p>
        </p:txBody>
      </p:sp>
    </p:spTree>
    <p:extLst>
      <p:ext uri="{BB962C8B-B14F-4D97-AF65-F5344CB8AC3E}">
        <p14:creationId xmlns:p14="http://schemas.microsoft.com/office/powerpoint/2010/main" val="373969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USARCENT approached the project team with a number of problems, but the most pressing for them was their medical supply issues. They had warehouses full of masks, gloves, and gowns. They were using a scheme based loosely on COVID-19 models and CDC ordering guidance, but done in such a way that caused massive over-orders.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One of the first challenges in this problem was accounting for the difference in demographic profiles between USARCENT and the general U.S. population. So, the project team researched model parameters tailored to this population instead of relying on CDC parameter estimates for the general U.S. Population.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addition to modeling a different population, the project team had to address the small size of the modeling locations. Most of these locations had lengthy stretches with no cases followed by small outbreaks that would die out in the span of a few weeks. This made predicting future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R</m:t>
                        </m:r>
                      </m:e>
                      <m:sub>
                        <m:r>
                          <m:rPr>
                            <m:sty m:val="p"/>
                          </m:rPr>
                          <a:rPr lang="en-US" sz="1200" kern="1200">
                            <a:solidFill>
                              <a:schemeClr val="tx1"/>
                            </a:solidFill>
                            <a:effectLst/>
                            <a:latin typeface="Cambria Math" panose="02040503050406030204" pitchFamily="18" charset="0"/>
                            <a:ea typeface="+mn-ea"/>
                            <a:cs typeface="+mn-cs"/>
                          </a:rPr>
                          <m:t>eff</m:t>
                        </m:r>
                      </m:sub>
                    </m:sSub>
                  </m:oMath>
                </a14:m>
                <a:r>
                  <a:rPr lang="en-US" sz="1200" kern="1200" dirty="0">
                    <a:solidFill>
                      <a:schemeClr val="tx1"/>
                    </a:solidFill>
                    <a:effectLst/>
                    <a:latin typeface="Times New Roman" pitchFamily="18" charset="0"/>
                    <a:ea typeface="+mn-ea"/>
                    <a:cs typeface="+mn-cs"/>
                  </a:rPr>
                  <a:t> very challenging.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To solve this problem the project team decided to not predict but sample future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R</m:t>
                        </m:r>
                      </m:e>
                      <m:sub>
                        <m:r>
                          <m:rPr>
                            <m:sty m:val="p"/>
                          </m:rPr>
                          <a:rPr lang="en-US" sz="1200" kern="1200">
                            <a:solidFill>
                              <a:schemeClr val="tx1"/>
                            </a:solidFill>
                            <a:effectLst/>
                            <a:latin typeface="Cambria Math" panose="02040503050406030204" pitchFamily="18" charset="0"/>
                            <a:ea typeface="+mn-ea"/>
                            <a:cs typeface="+mn-cs"/>
                          </a:rPr>
                          <m:t>eff</m:t>
                        </m:r>
                      </m:sub>
                    </m:sSub>
                  </m:oMath>
                </a14:m>
                <a:r>
                  <a:rPr lang="en-US" sz="1200" kern="1200" dirty="0">
                    <a:solidFill>
                      <a:schemeClr val="tx1"/>
                    </a:solidFill>
                    <a:effectLst/>
                    <a:latin typeface="Times New Roman" pitchFamily="18" charset="0"/>
                    <a:ea typeface="+mn-ea"/>
                    <a:cs typeface="+mn-cs"/>
                  </a:rPr>
                  <a:t> from past values. The project team simulated the SEIR model 1,000 times, each time choosing a random historical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R</m:t>
                        </m:r>
                      </m:e>
                      <m:sub>
                        <m:r>
                          <m:rPr>
                            <m:sty m:val="p"/>
                          </m:rPr>
                          <a:rPr lang="en-US" sz="1200" kern="1200">
                            <a:solidFill>
                              <a:schemeClr val="tx1"/>
                            </a:solidFill>
                            <a:effectLst/>
                            <a:latin typeface="Cambria Math" panose="02040503050406030204" pitchFamily="18" charset="0"/>
                            <a:ea typeface="+mn-ea"/>
                            <a:cs typeface="+mn-cs"/>
                          </a:rPr>
                          <m:t>eff</m:t>
                        </m:r>
                      </m:sub>
                    </m:sSub>
                  </m:oMath>
                </a14:m>
                <a:r>
                  <a:rPr lang="en-US" sz="1200" kern="1200" dirty="0">
                    <a:solidFill>
                      <a:schemeClr val="tx1"/>
                    </a:solidFill>
                    <a:effectLst/>
                    <a:latin typeface="Times New Roman" pitchFamily="18" charset="0"/>
                    <a:ea typeface="+mn-ea"/>
                    <a:cs typeface="+mn-cs"/>
                  </a:rPr>
                  <a:t> value for each forecasted day within the model run. This resulted in a distribution of possible COVID-19 outcomes for the USARCENT population from which the project team chose the outcome from the 95</a:t>
                </a:r>
                <a:r>
                  <a:rPr lang="en-US" sz="1200" kern="1200" baseline="30000" dirty="0">
                    <a:solidFill>
                      <a:schemeClr val="tx1"/>
                    </a:solidFill>
                    <a:effectLst/>
                    <a:latin typeface="Times New Roman" pitchFamily="18" charset="0"/>
                    <a:ea typeface="+mn-ea"/>
                    <a:cs typeface="+mn-cs"/>
                  </a:rPr>
                  <a:t>th</a:t>
                </a:r>
                <a:r>
                  <a:rPr lang="en-US" sz="1200" kern="1200" dirty="0">
                    <a:solidFill>
                      <a:schemeClr val="tx1"/>
                    </a:solidFill>
                    <a:effectLst/>
                    <a:latin typeface="Times New Roman" pitchFamily="18" charset="0"/>
                    <a:ea typeface="+mn-ea"/>
                    <a:cs typeface="+mn-cs"/>
                  </a:rPr>
                  <a:t> percentile. Since having too few medical supplies is much worse than having too many, the outcome from the 95</a:t>
                </a:r>
                <a:r>
                  <a:rPr lang="en-US" sz="1200" kern="1200" baseline="30000" dirty="0">
                    <a:solidFill>
                      <a:schemeClr val="tx1"/>
                    </a:solidFill>
                    <a:effectLst/>
                    <a:latin typeface="Times New Roman" pitchFamily="18" charset="0"/>
                    <a:ea typeface="+mn-ea"/>
                    <a:cs typeface="+mn-cs"/>
                  </a:rPr>
                  <a:t>th</a:t>
                </a:r>
                <a:r>
                  <a:rPr lang="en-US" sz="1200" kern="1200" dirty="0">
                    <a:solidFill>
                      <a:schemeClr val="tx1"/>
                    </a:solidFill>
                    <a:effectLst/>
                    <a:latin typeface="Times New Roman" pitchFamily="18" charset="0"/>
                    <a:ea typeface="+mn-ea"/>
                    <a:cs typeface="+mn-cs"/>
                  </a:rPr>
                  <a:t> percentile simulation based on total cases were designated as a conservative planning scenario. </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USARCENT approached the project team with a number of problems, but the most pressing for them was their medical supply issues. They had warehouses full of masks, gloves, and gowns. They were using a scheme based loosely on COVID-19 models and CDC ordering guidance, but done in such a way that caused massive </a:t>
                </a:r>
                <a:r>
                  <a:rPr lang="en-US" sz="1200" kern="1200" dirty="0" smtClean="0">
                    <a:solidFill>
                      <a:schemeClr val="tx1"/>
                    </a:solidFill>
                    <a:effectLst/>
                    <a:latin typeface="Times New Roman" pitchFamily="18" charset="0"/>
                    <a:ea typeface="+mn-ea"/>
                    <a:cs typeface="+mn-cs"/>
                  </a:rPr>
                  <a:t>over-orders. </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One of the first challenges in this problem was accounting for the difference in demographic profiles between USARCENT and the general U.S. population. So, the project team researched model parameters tailored to this population instead of relying on CDC parameter estimates for the general U.S. Population.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addition to modeling a different population, the project team had to address the small size of the modeling locations. Most of these locations had lengthy stretches with no cases followed by small outbreaks that would die out in the span of a few weeks. This made predicting future values of </a:t>
                </a:r>
                <a:r>
                  <a:rPr lang="en-US" sz="1200" i="0" kern="1200">
                    <a:solidFill>
                      <a:schemeClr val="tx1"/>
                    </a:solidFill>
                    <a:effectLst/>
                    <a:latin typeface="Cambria Math" panose="02040503050406030204" pitchFamily="18" charset="0"/>
                    <a:ea typeface="+mn-ea"/>
                    <a:cs typeface="+mn-cs"/>
                  </a:rPr>
                  <a:t>R_eff</a:t>
                </a:r>
                <a:r>
                  <a:rPr lang="en-US" sz="1200" kern="1200" dirty="0">
                    <a:solidFill>
                      <a:schemeClr val="tx1"/>
                    </a:solidFill>
                    <a:effectLst/>
                    <a:latin typeface="Times New Roman" pitchFamily="18" charset="0"/>
                    <a:ea typeface="+mn-ea"/>
                    <a:cs typeface="+mn-cs"/>
                  </a:rPr>
                  <a:t> very </a:t>
                </a:r>
                <a:r>
                  <a:rPr lang="en-US" sz="1200" kern="1200" dirty="0" smtClean="0">
                    <a:solidFill>
                      <a:schemeClr val="tx1"/>
                    </a:solidFill>
                    <a:effectLst/>
                    <a:latin typeface="Times New Roman" pitchFamily="18" charset="0"/>
                    <a:ea typeface="+mn-ea"/>
                    <a:cs typeface="+mn-cs"/>
                  </a:rPr>
                  <a:t>challenging. </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To solve this problem the project team decided to not predict but sample future values of </a:t>
                </a:r>
                <a:r>
                  <a:rPr lang="en-US" sz="1200" i="0" kern="1200">
                    <a:solidFill>
                      <a:schemeClr val="tx1"/>
                    </a:solidFill>
                    <a:effectLst/>
                    <a:latin typeface="Cambria Math" panose="02040503050406030204" pitchFamily="18" charset="0"/>
                    <a:ea typeface="+mn-ea"/>
                    <a:cs typeface="+mn-cs"/>
                  </a:rPr>
                  <a:t>R_eff</a:t>
                </a:r>
                <a:r>
                  <a:rPr lang="en-US" sz="1200" kern="1200" dirty="0">
                    <a:solidFill>
                      <a:schemeClr val="tx1"/>
                    </a:solidFill>
                    <a:effectLst/>
                    <a:latin typeface="Times New Roman" pitchFamily="18" charset="0"/>
                    <a:ea typeface="+mn-ea"/>
                    <a:cs typeface="+mn-cs"/>
                  </a:rPr>
                  <a:t> from past values. The project team simulated the SEIR model 1,000 times, each time choosing a random historical </a:t>
                </a:r>
                <a:r>
                  <a:rPr lang="en-US" sz="1200" i="0" kern="1200">
                    <a:solidFill>
                      <a:schemeClr val="tx1"/>
                    </a:solidFill>
                    <a:effectLst/>
                    <a:latin typeface="Cambria Math" panose="02040503050406030204" pitchFamily="18" charset="0"/>
                    <a:ea typeface="+mn-ea"/>
                    <a:cs typeface="+mn-cs"/>
                  </a:rPr>
                  <a:t>R_eff</a:t>
                </a:r>
                <a:r>
                  <a:rPr lang="en-US" sz="1200" kern="1200" dirty="0">
                    <a:solidFill>
                      <a:schemeClr val="tx1"/>
                    </a:solidFill>
                    <a:effectLst/>
                    <a:latin typeface="Times New Roman" pitchFamily="18" charset="0"/>
                    <a:ea typeface="+mn-ea"/>
                    <a:cs typeface="+mn-cs"/>
                  </a:rPr>
                  <a:t> value for each forecasted day within the model run. This resulted in a distribution of possible COVID-19 outcomes for the USARCENT population from which the project team chose the outcome from the 95</a:t>
                </a:r>
                <a:r>
                  <a:rPr lang="en-US" sz="1200" kern="1200" baseline="30000" dirty="0">
                    <a:solidFill>
                      <a:schemeClr val="tx1"/>
                    </a:solidFill>
                    <a:effectLst/>
                    <a:latin typeface="Times New Roman" pitchFamily="18" charset="0"/>
                    <a:ea typeface="+mn-ea"/>
                    <a:cs typeface="+mn-cs"/>
                  </a:rPr>
                  <a:t>th</a:t>
                </a:r>
                <a:r>
                  <a:rPr lang="en-US" sz="1200" kern="1200" dirty="0">
                    <a:solidFill>
                      <a:schemeClr val="tx1"/>
                    </a:solidFill>
                    <a:effectLst/>
                    <a:latin typeface="Times New Roman" pitchFamily="18" charset="0"/>
                    <a:ea typeface="+mn-ea"/>
                    <a:cs typeface="+mn-cs"/>
                  </a:rPr>
                  <a:t> percentile. Since having too few medical supplies is much worse than having too many, the outcome from the 95</a:t>
                </a:r>
                <a:r>
                  <a:rPr lang="en-US" sz="1200" kern="1200" baseline="30000" dirty="0">
                    <a:solidFill>
                      <a:schemeClr val="tx1"/>
                    </a:solidFill>
                    <a:effectLst/>
                    <a:latin typeface="Times New Roman" pitchFamily="18" charset="0"/>
                    <a:ea typeface="+mn-ea"/>
                    <a:cs typeface="+mn-cs"/>
                  </a:rPr>
                  <a:t>th</a:t>
                </a:r>
                <a:r>
                  <a:rPr lang="en-US" sz="1200" kern="1200" dirty="0">
                    <a:solidFill>
                      <a:schemeClr val="tx1"/>
                    </a:solidFill>
                    <a:effectLst/>
                    <a:latin typeface="Times New Roman" pitchFamily="18" charset="0"/>
                    <a:ea typeface="+mn-ea"/>
                    <a:cs typeface="+mn-cs"/>
                  </a:rPr>
                  <a:t> percentile simulation based on total cases were designated as a conservative planning </a:t>
                </a:r>
                <a:r>
                  <a:rPr lang="en-US" sz="1200" kern="1200" dirty="0" smtClean="0">
                    <a:solidFill>
                      <a:schemeClr val="tx1"/>
                    </a:solidFill>
                    <a:effectLst/>
                    <a:latin typeface="Times New Roman" pitchFamily="18" charset="0"/>
                    <a:ea typeface="+mn-ea"/>
                    <a:cs typeface="+mn-cs"/>
                  </a:rPr>
                  <a:t>scenario. </a:t>
                </a:r>
                <a:endParaRPr lang="en-US" sz="1200" kern="1200" dirty="0">
                  <a:solidFill>
                    <a:schemeClr val="tx1"/>
                  </a:solidFill>
                  <a:effectLst/>
                  <a:latin typeface="Times New Roman" pitchFamily="18" charset="0"/>
                  <a:ea typeface="+mn-ea"/>
                  <a:cs typeface="+mn-cs"/>
                </a:endParaRPr>
              </a:p>
            </p:txBody>
          </p:sp>
        </mc:Fallback>
      </mc:AlternateContent>
    </p:spTree>
    <p:extLst>
      <p:ext uri="{BB962C8B-B14F-4D97-AF65-F5344CB8AC3E}">
        <p14:creationId xmlns:p14="http://schemas.microsoft.com/office/powerpoint/2010/main" val="2144656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addressed the challenge of modeling a different population by altering hospitalization rates. Information from an Army Public Health Center (APHC) dataset had information about every COVID-19 case treated at a military treatment facility. The tailored parameters for hospitalization rates and lengths of stay were derived from this dataset.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From the results of the SEIR model and the refined hospitalization rates, the project team estimated the subsets of cases that were symptomatic, required hospitalization, and required intensive-care treatment. The project team further calculated the number of cumulative days COVID-19 patients were expected to stay in hospitals and how much they would consume in medical supplies. This gave USARCENT a more accurate expectation of how many medical supplies to order for a 4-month period. </a:t>
            </a:r>
          </a:p>
        </p:txBody>
      </p:sp>
    </p:spTree>
    <p:extLst>
      <p:ext uri="{BB962C8B-B14F-4D97-AF65-F5344CB8AC3E}">
        <p14:creationId xmlns:p14="http://schemas.microsoft.com/office/powerpoint/2010/main" val="371392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provided its conclusions to the USARCENT G4 section, who presented it as part of a decision brief to the USARCENT Deputy Commander regarding the size of the medical supply orders. The tables on this slide show the project team’s recommended amount (labeled “Updated”), the initial amount the USARCENT was ordering, and the percent reduction in which our recommendation resulted. The reduction is generally &gt;95% and resulted in significant savings of cost to the unit and space in warehouses. </a:t>
            </a:r>
          </a:p>
        </p:txBody>
      </p:sp>
    </p:spTree>
    <p:extLst>
      <p:ext uri="{BB962C8B-B14F-4D97-AF65-F5344CB8AC3E}">
        <p14:creationId xmlns:p14="http://schemas.microsoft.com/office/powerpoint/2010/main" val="2306969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In late summer of 2020, as the project team began answering more policy and resource questions, they anticipated new questions from senior leaders. The project team understood that commanders wanted to get back to training and deploying as normal just like most Americans wanted life to get back to normal. However, to accurately model COVID-19 spread in an Army unit, the traditional SEIR model they were using in Chapters 1 and 2 would not be appropriate. The traditional SEIR model cannot account for inter-person variability, has difficulty modeling with small population sizes, and struggles to provide meaningful probabilistic forecasts. Therefore, the project team, in collaboration with APHC and Lawrence Livermore National Labs (LLNL), embarked on building an agent-based model to simulate COVID-19 spread in small, close-knit organizations.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After some initial work, the project team, on behalf of the greater collaborative effort, approached U.S. Army Forces Command (FORSCOM) and received positive interest, specifically as it related to how this work applied to units deploying and training at the combat training centers.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Over time, the CAA project team, LLNL, and APHC refined the model to be able to accurately reflect units in training or deployed. CAA used it to help inform FORSCOM regarding improvements in their testing policies at Combat Training Centers (CTCs).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Separately, a CAA-forward deployed analyst with Operation GALLANT PHOENIX relayed COVID-19-related questions from their base commander related to quantifying outbreak risk at their base.</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This presentation will focus only on how this model was used to help FORSCOM shape CTC testing policies.  </a:t>
            </a:r>
          </a:p>
          <a:p>
            <a:r>
              <a:rPr lang="en-US" sz="1200" kern="1200" dirty="0">
                <a:solidFill>
                  <a:schemeClr val="tx1"/>
                </a:solidFill>
                <a:effectLst/>
                <a:latin typeface="Times New Roman" pitchFamily="18" charset="0"/>
                <a:ea typeface="+mn-ea"/>
                <a:cs typeface="+mn-cs"/>
              </a:rPr>
              <a:t> </a:t>
            </a:r>
          </a:p>
          <a:p>
            <a:r>
              <a:rPr lang="en-US" sz="1200" b="1" kern="1200" dirty="0">
                <a:solidFill>
                  <a:schemeClr val="tx1"/>
                </a:solidFill>
                <a:effectLst/>
                <a:latin typeface="Times New Roman" pitchFamily="18" charset="0"/>
                <a:ea typeface="+mn-ea"/>
                <a:cs typeface="+mn-cs"/>
              </a:rPr>
              <a:t>Methodology:</a:t>
            </a:r>
            <a:r>
              <a:rPr lang="en-US" sz="1200" kern="1200" dirty="0">
                <a:solidFill>
                  <a:schemeClr val="tx1"/>
                </a:solidFill>
                <a:effectLst/>
                <a:latin typeface="Times New Roman" pitchFamily="18" charset="0"/>
                <a:ea typeface="+mn-ea"/>
                <a:cs typeface="+mn-cs"/>
              </a:rPr>
              <a:t> Provide operational, COVID-19, and mathematical expertise in LLNL’s development of an agent-based, stochastic, individual-contact model used to simulate the spread of COVID-19 in a military unit during training and/or deployment.</a:t>
            </a:r>
            <a:endParaRPr lang="en-US" dirty="0"/>
          </a:p>
        </p:txBody>
      </p:sp>
      <p:sp>
        <p:nvSpPr>
          <p:cNvPr id="4" name="Slide Number Placeholder 3"/>
          <p:cNvSpPr>
            <a:spLocks noGrp="1"/>
          </p:cNvSpPr>
          <p:nvPr>
            <p:ph type="sldNum" sz="quarter" idx="5"/>
          </p:nvPr>
        </p:nvSpPr>
        <p:spPr/>
        <p:txBody>
          <a:bodyPr/>
          <a:lstStyle/>
          <a:p>
            <a:fld id="{DEB93274-B795-453C-9BBF-B56E169D851C}" type="slidenum">
              <a:rPr lang="en-US" smtClean="0"/>
              <a:t>20</a:t>
            </a:fld>
            <a:endParaRPr lang="en-US"/>
          </a:p>
        </p:txBody>
      </p:sp>
    </p:spTree>
    <p:extLst>
      <p:ext uri="{BB962C8B-B14F-4D97-AF65-F5344CB8AC3E}">
        <p14:creationId xmlns:p14="http://schemas.microsoft.com/office/powerpoint/2010/main" val="424185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Because even COVID-19 polymerase chain reaction (PCR) tests—considered the gold standard for tests—cannot detect immature infections, even conducting a 100% test just prior to training will not prevent all cases. This causes two problems: 1) Soldiers get sick with COVID-19 and 2) when a Soldier presents with symptoms and subsequently tests positive during the training event, all of his/her first tier contacts must quarantine. This results in lost training time.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CAA, LLNL, and APHC simulated various testing protocols looking for different outcomes that minimized both lost training time due to quarantined Soldiers and the total number of Soldiers that contracted COVID-19.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order to construct this model, the multi-agency team had to address the challenges of non-uniform spread. If a Soldier in an infantry platoon contracts COVID-19, it is highly likely that it spreads within the platoon, because they all interact with each other daily or hourly. However, it is unlikely that the infection spreads to, say, the brigade headquarters because there is little interaction between Soldiers of an infantry platoon and brigade headquarters. Only the network structure inherent in an agent-based model can reflect this reality. CAA built an interaction matrix based on a 4,100-soldier brigade combat team’s table of organization and equipment.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Additionally, because these scenarios start with only 1-20 infected Soldiers, it is important to reflect the random variations in disease course. An infected person could become contagious in just a few days, or it might take over a week. Similarly, a person might remain contagious for only a few days, or might be contagious for 10-14 days. Modeling this reality is important when using probabilistic forecasting to make planning decisions.</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After completing the model, the multi-agency team could run simulations with different testing protocols and examine the results.</a:t>
            </a:r>
            <a:endParaRPr lang="en-US" dirty="0"/>
          </a:p>
        </p:txBody>
      </p:sp>
    </p:spTree>
    <p:extLst>
      <p:ext uri="{BB962C8B-B14F-4D97-AF65-F5344CB8AC3E}">
        <p14:creationId xmlns:p14="http://schemas.microsoft.com/office/powerpoint/2010/main" val="1308049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Compared to the differential-equation SEIR models in Chapter 1 and 2, an agent-based SIR model. An agent-based model is capable of capturing individual disease profiles, producing a more accurate COVID-19 forecast in small, closed populations that interact in a non-uniform ways.</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The SEIR model from Chapters 1 and 2 looks at population groups, not individuals.</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Every person who contracts COVID-19 incubates the disease for 6 days before becoming contagious; then, he/she is contagious for 14 days.</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Every person is equally likely to contact every other person in the closed population.</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SEIR model does not for whether a case is symptomatic or asymptomatic.</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SEIR model does not account for intervention, such as contact tracing or quarantines.</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The agent-based SIR model in Chapter 3 reflects individual actions and disease profiles as closely as possible.</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Some individuals who get COVID-19 are contagious for short periods, others much longer.</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Interactions are based on the organizational chart of a Brigade Combat Team.</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A user-defined percent of cases present with symptoms; a random variable governs the time lag between exposure and symptoms. </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agent-based SIR is capable of simulating interventions or changes in interaction patterns, such as contact tracing and quarantines.</a:t>
            </a:r>
            <a:endParaRPr lang="en-US" sz="11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285963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As a preliminary exploration, the multi-agency team examined four testing protocols, in the graphic the X-axis represents how many new COVID-19 infections occurred, and the Y-axis represents the number of Soldiers that had to quarantine. Of note, a large number of the infections are asymptomatic and occur during the training event, so they are not detected.</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blue dots represent a less restrictive testing policy, where no surveillance testing is conducted. This results in ~10% of Soldiers contracting COVID-19 during the training event, but very few quarantines, because so few cases are detected.</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orange dots represent current results, where a single 100% PCR test is administered 5 days before traveling to the CTC. This results in ~6% of Soldiers contracting COVID-19, but ~3% having to quarantine.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multi-agency team then examined adding a second 100% surveillance test. The red dots represent adding an additional PCR test, while the green dots represent adding an additional rapid antigen test, which is less sensitive but returns results faster.</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Adding a second rapid antigen test after arrival at the CTC yielded simulation results with ~33% reduction in total cases when compared to the current policy without increasing quarantines. This is due to the more focused nature of the rapid antigen test, which typically returns a positive result only for people who are currently contagious. The PCR test can return positive results for people that were, but are no longer contagious, as well as those who have COVID-19, but are not yet contagious. </a:t>
            </a:r>
          </a:p>
        </p:txBody>
      </p:sp>
    </p:spTree>
    <p:extLst>
      <p:ext uri="{BB962C8B-B14F-4D97-AF65-F5344CB8AC3E}">
        <p14:creationId xmlns:p14="http://schemas.microsoft.com/office/powerpoint/2010/main" val="1863030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severe acute respiratory syndrome associated coronavirus-2 (SARS-CoV-2), which causes novel coronavirus disease 2019 (COVID-19), emerged toward the end of 2019 in Wuhan, China. The severity of COVID-19 and the apparent high transmissibility caused international concern for the potential of a global pandemic. </a:t>
            </a:r>
          </a:p>
          <a:p>
            <a:r>
              <a:rPr lang="en-US" sz="1200" b="1" kern="1200" dirty="0">
                <a:solidFill>
                  <a:schemeClr val="tx1"/>
                </a:solidFill>
                <a:effectLst/>
                <a:latin typeface="Times New Roman" pitchFamily="18" charset="0"/>
                <a:ea typeface="+mn-ea"/>
                <a:cs typeface="+mn-cs"/>
              </a:rPr>
              <a:t> </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During February 2020, increasing numbers of confirmed novel COVID-19 cases in the United States accelerated national- and state-level concerns regarding risk mitigation. The Director of the Center for Army Analysis (CAA) anticipated Army senior leader interest in understanding disease evolution dynamics in the U.S. population and commissioned analytic efforts to contextualize COVID-19 among analogous viral respiratory illnesses through an organizational competition. For this competition, CAA analysts created a Susceptible, Exposed, Infected, Removed (SEIR) model to forecast COVID-19 cases. These analysts would form the core of the project team.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As national- and state-level leadership began implementing COVID-19 risk mitigation strategies to slow the spread of disease within the United States, Army senior leaders issued guidance to reduce risk to force and mission while preparing for responsive assistance to civil authorities. During this time, Army senior leaders requested direct analytic support from CAA.</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By the end of March 2020, CAA’s SEIR model gained traction because of the project team's responsiveness to senior leader questions. The Vice Chief of Staff of the Army declared CAA’s model the standard for the Army enterprise and CAA’s project team leader the head of COVID-19 modeling across the Army.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April 2020, CAA began presenting SEIR model insights and results to Army senior leaders, increasing appetite for the model results in various commands. Chapter 1 will address the SEIR forecast model and these relationships.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the summer of 2020, the project team began to create projection models in order to respond to specific policy questions from various commands across the Army. Chapter 2 will address various SEIR projection models and their associated customer relationships, while Chapter 3 will address an agent-based projection model and its associated customer relationships. </a:t>
            </a:r>
          </a:p>
        </p:txBody>
      </p:sp>
    </p:spTree>
    <p:extLst>
      <p:ext uri="{BB962C8B-B14F-4D97-AF65-F5344CB8AC3E}">
        <p14:creationId xmlns:p14="http://schemas.microsoft.com/office/powerpoint/2010/main" val="1389656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used modern data science and software development methods and techniques to overcome several challenges. </a:t>
                </a:r>
                <a:endParaRPr lang="en-US" sz="11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Running the model. As the project team developed and expanded the model functions, it took hours to run all of it at once on a single analyst’s laptop. The team needed a way to free up their laptop time to allow them time to spend on valuable development and analysis efforts. They addressed this through the following means:</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Highly flexible but resource-intensive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machine learning model performed well for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predictions; the system automatically trained, tuned, and validated using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with processing units operating on the cloud and in parallel.</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fully automated all data downloads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model runs using Application Programming Interfaces (APIs) called from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moved the entire modeling process to a cloud (</a:t>
                </a:r>
                <a:r>
                  <a:rPr lang="en-US" sz="1200" kern="1200" dirty="0" err="1">
                    <a:solidFill>
                      <a:schemeClr val="tx1"/>
                    </a:solidFill>
                    <a:effectLst/>
                    <a:latin typeface="Times New Roman" pitchFamily="18" charset="0"/>
                    <a:ea typeface="+mn-ea"/>
                    <a:cs typeface="+mn-cs"/>
                  </a:rPr>
                  <a:t>cPROBE</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RStudio</a:t>
                </a:r>
                <a:r>
                  <a:rPr lang="en-US" sz="1200" kern="1200" dirty="0">
                    <a:solidFill>
                      <a:schemeClr val="tx1"/>
                    </a:solidFill>
                    <a:effectLst/>
                    <a:latin typeface="Times New Roman" pitchFamily="18" charset="0"/>
                    <a:ea typeface="+mn-ea"/>
                    <a:cs typeface="+mn-cs"/>
                  </a:rPr>
                  <a:t> Server) and fully automated them with </a:t>
                </a:r>
                <a:r>
                  <a:rPr lang="en-US" sz="1200" kern="1200" dirty="0" err="1">
                    <a:solidFill>
                      <a:schemeClr val="tx1"/>
                    </a:solidFill>
                    <a:effectLst/>
                    <a:latin typeface="Times New Roman" pitchFamily="18" charset="0"/>
                    <a:ea typeface="+mn-ea"/>
                    <a:cs typeface="+mn-cs"/>
                  </a:rPr>
                  <a:t>cron</a:t>
                </a:r>
                <a:r>
                  <a:rPr lang="en-US" sz="1200" kern="1200" dirty="0">
                    <a:solidFill>
                      <a:schemeClr val="tx1"/>
                    </a:solidFill>
                    <a:effectLst/>
                    <a:latin typeface="Times New Roman" pitchFamily="18" charset="0"/>
                    <a:ea typeface="+mn-ea"/>
                    <a:cs typeface="+mn-cs"/>
                  </a:rPr>
                  <a:t>, a utility program for repeating tasks at a later time. The entire modeling process included downloading data; cleaning the data; running the SEIR model on over 3,000 counties and countries; building a quality control report; building products, charts, maps, reports, and tables; and sharing or uploading products to various destinations.</a:t>
                </a:r>
                <a:endParaRPr lang="en-US" sz="11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 soon as this project began, the project team moved to exclusively telework, which posed new project management and technical challenges. To address these challenges, the team used new tools and began following a then-unfamiliar project management methodology called Agile. </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used </a:t>
                </a:r>
                <a:r>
                  <a:rPr lang="en-US" sz="1200" kern="1200" dirty="0" err="1">
                    <a:solidFill>
                      <a:schemeClr val="tx1"/>
                    </a:solidFill>
                    <a:effectLst/>
                    <a:latin typeface="Times New Roman" pitchFamily="18" charset="0"/>
                    <a:ea typeface="+mn-ea"/>
                    <a:cs typeface="+mn-cs"/>
                  </a:rPr>
                  <a:t>GitLab</a:t>
                </a:r>
                <a:r>
                  <a:rPr lang="en-US" sz="1200" kern="1200" dirty="0">
                    <a:solidFill>
                      <a:schemeClr val="tx1"/>
                    </a:solidFill>
                    <a:effectLst/>
                    <a:latin typeface="Times New Roman" pitchFamily="18" charset="0"/>
                    <a:ea typeface="+mn-ea"/>
                    <a:cs typeface="+mn-cs"/>
                  </a:rPr>
                  <a:t>, which is a DoD-provided, CUI-approved platform for code hosting and version control.</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was the first at CAA to follow an Agile project management methodology, which helped ensure better communication among a distributed project team, increased visibility of work and progress, and faster adjustment to changing sponsor needs and pandemic situation.</a:t>
                </a:r>
                <a:endParaRPr lang="en-US" sz="11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Sharing conclusions in the format most useful for customers on a daily basis was time consuming, so the project team found ways to save precious analytical time. </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developed code to automatically upload daily model results to the Army Vantage COVID-19 Dashboard.</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project team shared one product in a particularly unique and automated way. The project team developed the model to deploy a hospital capacity warning report to </a:t>
                </a:r>
                <a:r>
                  <a:rPr lang="en-US" sz="1200" kern="1200" dirty="0" err="1">
                    <a:solidFill>
                      <a:schemeClr val="tx1"/>
                    </a:solidFill>
                    <a:effectLst/>
                    <a:latin typeface="Times New Roman" pitchFamily="18" charset="0"/>
                    <a:ea typeface="+mn-ea"/>
                    <a:cs typeface="+mn-cs"/>
                  </a:rPr>
                  <a:t>RStudio</a:t>
                </a:r>
                <a:r>
                  <a:rPr lang="en-US" sz="1200" kern="1200" dirty="0">
                    <a:solidFill>
                      <a:schemeClr val="tx1"/>
                    </a:solidFill>
                    <a:effectLst/>
                    <a:latin typeface="Times New Roman" pitchFamily="18" charset="0"/>
                    <a:ea typeface="+mn-ea"/>
                    <a:cs typeface="+mn-cs"/>
                  </a:rPr>
                  <a:t> Connect with automatic email notifications directly to the customer, USINDOPACOM. USINDOPACOM staff received a weekly email providing the quantified real-time risk level for certain countries based on recent COVID-19 trends and model results. </a:t>
                </a:r>
                <a:endParaRPr lang="en-US" sz="11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These efficiencies combined with an Agile project management framework allowed the project team to continuously adapt to a changing environment, and changing senior leader priorities and ultimately enabled this wide breadth of influence. </a:t>
                </a:r>
                <a:endParaRPr lang="en-US" sz="1100" kern="1200" dirty="0">
                  <a:solidFill>
                    <a:schemeClr val="tx1"/>
                  </a:solidFill>
                  <a:effectLst/>
                  <a:latin typeface="Times New Roman" pitchFamily="18" charset="0"/>
                  <a:ea typeface="+mn-ea"/>
                  <a:cs typeface="+mn-cs"/>
                </a:endParaRPr>
              </a:p>
            </p:txBody>
          </p:sp>
        </mc:Choice>
        <mc:Fallback xmlns="">
          <p:sp>
            <p:nvSpPr>
              <p:cNvPr id="3" name="Notes Placeholder 2"/>
              <p:cNvSpPr>
                <a:spLocks noGrp="1"/>
              </p:cNvSpPr>
              <p:nvPr>
                <p:ph type="body" idx="1"/>
              </p:nvPr>
            </p:nvSpPr>
            <p:spPr/>
            <p:txBody>
              <a:bodyPr/>
              <a:lstStyle/>
              <a:p>
                <a:r>
                  <a:rPr lang="en-US" sz="1800" b="0" kern="1200" dirty="0" smtClean="0">
                    <a:solidFill>
                      <a:schemeClr val="tx1"/>
                    </a:solidFill>
                    <a:latin typeface="Times New Roman" pitchFamily="18" charset="0"/>
                    <a:ea typeface="+mn-ea"/>
                    <a:cs typeface="+mn-cs"/>
                  </a:rPr>
                  <a:t>The project team </a:t>
                </a:r>
                <a:r>
                  <a:rPr lang="en-US" sz="1800" b="0" kern="1200" dirty="0">
                    <a:solidFill>
                      <a:schemeClr val="tx1"/>
                    </a:solidFill>
                    <a:latin typeface="Times New Roman" pitchFamily="18" charset="0"/>
                    <a:ea typeface="+mn-ea"/>
                    <a:cs typeface="+mn-cs"/>
                  </a:rPr>
                  <a:t>used modern data science and software development methods and techniques to overcome </a:t>
                </a:r>
                <a:r>
                  <a:rPr lang="en-US" sz="1800" b="0" kern="1200" dirty="0" smtClean="0">
                    <a:solidFill>
                      <a:schemeClr val="tx1"/>
                    </a:solidFill>
                    <a:latin typeface="Times New Roman" pitchFamily="18" charset="0"/>
                    <a:ea typeface="+mn-ea"/>
                    <a:cs typeface="+mn-cs"/>
                  </a:rPr>
                  <a:t>several  challenges.</a:t>
                </a:r>
                <a:r>
                  <a:rPr lang="en-US" sz="1800" b="0" kern="1200" baseline="0" dirty="0" smtClean="0">
                    <a:solidFill>
                      <a:schemeClr val="tx1"/>
                    </a:solidFill>
                    <a:latin typeface="Times New Roman" pitchFamily="18" charset="0"/>
                    <a:ea typeface="+mn-ea"/>
                    <a:cs typeface="+mn-cs"/>
                  </a:rPr>
                  <a:t> </a:t>
                </a:r>
              </a:p>
              <a:p>
                <a:endParaRPr lang="en-US" sz="1800" b="0" kern="1200" baseline="0" dirty="0" smtClean="0">
                  <a:solidFill>
                    <a:schemeClr val="tx1"/>
                  </a:solidFill>
                  <a:latin typeface="Times New Roman" pitchFamily="18" charset="0"/>
                  <a:ea typeface="+mn-ea"/>
                  <a:cs typeface="+mn-cs"/>
                </a:endParaRPr>
              </a:p>
              <a:p>
                <a:r>
                  <a:rPr lang="en-US" sz="1800" b="0" kern="1200" dirty="0" smtClean="0">
                    <a:solidFill>
                      <a:schemeClr val="tx1"/>
                    </a:solidFill>
                    <a:latin typeface="Times New Roman" pitchFamily="18" charset="0"/>
                    <a:ea typeface="+mn-ea"/>
                    <a:cs typeface="+mn-cs"/>
                  </a:rPr>
                  <a:t>Running </a:t>
                </a:r>
                <a:r>
                  <a:rPr lang="en-US" sz="1800" b="0" kern="1200" dirty="0">
                    <a:solidFill>
                      <a:schemeClr val="tx1"/>
                    </a:solidFill>
                    <a:latin typeface="Times New Roman" pitchFamily="18" charset="0"/>
                    <a:ea typeface="+mn-ea"/>
                    <a:cs typeface="+mn-cs"/>
                  </a:rPr>
                  <a:t>the </a:t>
                </a:r>
                <a:r>
                  <a:rPr lang="en-US" sz="1800" b="0" kern="1200" dirty="0" smtClean="0">
                    <a:solidFill>
                      <a:schemeClr val="tx1"/>
                    </a:solidFill>
                    <a:latin typeface="Times New Roman" pitchFamily="18" charset="0"/>
                    <a:ea typeface="+mn-ea"/>
                    <a:cs typeface="+mn-cs"/>
                  </a:rPr>
                  <a:t>model. As</a:t>
                </a:r>
                <a:r>
                  <a:rPr lang="en-US" sz="1800" b="0" kern="1200" baseline="0" dirty="0" smtClean="0">
                    <a:solidFill>
                      <a:schemeClr val="tx1"/>
                    </a:solidFill>
                    <a:latin typeface="Times New Roman" pitchFamily="18" charset="0"/>
                    <a:ea typeface="+mn-ea"/>
                    <a:cs typeface="+mn-cs"/>
                  </a:rPr>
                  <a:t> the project team developed and expanded the model functions, it took hours to run all of it at once on an analyst’s laptop. The team needed a way to free up their laptop time to allow them time to spend on valuable development and analysis efforts. To address this through the following means.</a:t>
                </a:r>
                <a:endParaRPr lang="en-US" sz="1800" b="0" kern="1200" dirty="0">
                  <a:solidFill>
                    <a:schemeClr val="tx1"/>
                  </a:solidFill>
                  <a:latin typeface="Times New Roman" pitchFamily="18" charset="0"/>
                  <a:ea typeface="+mn-ea"/>
                  <a:cs typeface="Calibri"/>
                </a:endParaRPr>
              </a:p>
              <a:p>
                <a:pPr marL="800100" lvl="1" indent="-342900">
                  <a:buFont typeface="Arial"/>
                  <a:buChar char="•"/>
                </a:pPr>
                <a:r>
                  <a:rPr lang="en-US" sz="1800" b="0" kern="1200" dirty="0">
                    <a:solidFill>
                      <a:schemeClr val="tx1"/>
                    </a:solidFill>
                    <a:latin typeface="Times New Roman" pitchFamily="18" charset="0"/>
                    <a:ea typeface="+mn-ea"/>
                    <a:cs typeface="Calibri"/>
                  </a:rPr>
                  <a:t>Highly flexible but resource-intensive </a:t>
                </a:r>
                <a:r>
                  <a:rPr lang="en-US" sz="1800" b="0" kern="1200" dirty="0" err="1">
                    <a:solidFill>
                      <a:schemeClr val="tx1"/>
                    </a:solidFill>
                    <a:latin typeface="Times New Roman" pitchFamily="18" charset="0"/>
                    <a:ea typeface="+mn-ea"/>
                    <a:cs typeface="Calibri"/>
                  </a:rPr>
                  <a:t>XGBoost</a:t>
                </a:r>
                <a:r>
                  <a:rPr lang="en-US" sz="1800" b="0" kern="1200" dirty="0">
                    <a:solidFill>
                      <a:schemeClr val="tx1"/>
                    </a:solidFill>
                    <a:latin typeface="Times New Roman" pitchFamily="18" charset="0"/>
                    <a:ea typeface="+mn-ea"/>
                    <a:cs typeface="Calibri"/>
                  </a:rPr>
                  <a:t> machine learning model performed well for </a:t>
                </a:r>
                <a:r>
                  <a:rPr lang="en-US" sz="1800" b="0" i="0" smtClean="0">
                    <a:latin typeface="Cambria Math" panose="02040503050406030204" pitchFamily="18" charset="0"/>
                    <a:cs typeface="Calibri"/>
                  </a:rPr>
                  <a:t>𝑅_𝑒𝑓𝑓</a:t>
                </a:r>
                <a:r>
                  <a:rPr lang="en-US" sz="1800" b="0" kern="1200" dirty="0" smtClean="0">
                    <a:solidFill>
                      <a:schemeClr val="tx1"/>
                    </a:solidFill>
                    <a:latin typeface="Times New Roman" pitchFamily="18" charset="0"/>
                    <a:ea typeface="+mn-ea"/>
                    <a:cs typeface="Calibri"/>
                  </a:rPr>
                  <a:t> predictions</a:t>
                </a:r>
                <a:r>
                  <a:rPr lang="en-US" sz="1800" b="0" kern="1200" dirty="0">
                    <a:solidFill>
                      <a:schemeClr val="tx1"/>
                    </a:solidFill>
                    <a:latin typeface="Times New Roman" pitchFamily="18" charset="0"/>
                    <a:ea typeface="+mn-ea"/>
                    <a:cs typeface="Calibri"/>
                  </a:rPr>
                  <a:t>; </a:t>
                </a:r>
                <a:r>
                  <a:rPr lang="en-US" sz="1800" b="0" kern="1200" dirty="0" smtClean="0">
                    <a:solidFill>
                      <a:schemeClr val="tx1"/>
                    </a:solidFill>
                    <a:latin typeface="Times New Roman" pitchFamily="18" charset="0"/>
                    <a:ea typeface="+mn-ea"/>
                    <a:cs typeface="Calibri"/>
                  </a:rPr>
                  <a:t>the system</a:t>
                </a:r>
                <a:r>
                  <a:rPr lang="en-US" sz="1800" b="0" kern="1200" baseline="0" dirty="0" smtClean="0">
                    <a:solidFill>
                      <a:schemeClr val="tx1"/>
                    </a:solidFill>
                    <a:latin typeface="Times New Roman" pitchFamily="18" charset="0"/>
                    <a:ea typeface="+mn-ea"/>
                    <a:cs typeface="Calibri"/>
                  </a:rPr>
                  <a:t> </a:t>
                </a:r>
                <a:r>
                  <a:rPr lang="en-US" sz="1800" b="0" kern="1200" dirty="0" smtClean="0">
                    <a:solidFill>
                      <a:schemeClr val="tx1"/>
                    </a:solidFill>
                    <a:latin typeface="Times New Roman" pitchFamily="18" charset="0"/>
                    <a:ea typeface="+mn-ea"/>
                    <a:cs typeface="Calibri"/>
                  </a:rPr>
                  <a:t>automatically </a:t>
                </a:r>
                <a:r>
                  <a:rPr lang="en-US" sz="1800" b="0" kern="1200" dirty="0">
                    <a:solidFill>
                      <a:schemeClr val="tx1"/>
                    </a:solidFill>
                    <a:latin typeface="Times New Roman" pitchFamily="18" charset="0"/>
                    <a:ea typeface="+mn-ea"/>
                    <a:cs typeface="Calibri"/>
                  </a:rPr>
                  <a:t>trained, tuned, and validated using </a:t>
                </a:r>
                <a:r>
                  <a:rPr lang="en-US" sz="1800" b="0" kern="1200" dirty="0" err="1">
                    <a:solidFill>
                      <a:schemeClr val="tx1"/>
                    </a:solidFill>
                    <a:latin typeface="Times New Roman" pitchFamily="18" charset="0"/>
                    <a:ea typeface="+mn-ea"/>
                    <a:cs typeface="Calibri"/>
                  </a:rPr>
                  <a:t>DataRobot</a:t>
                </a:r>
                <a:r>
                  <a:rPr lang="en-US" sz="1800" b="0" kern="1200" dirty="0">
                    <a:solidFill>
                      <a:schemeClr val="tx1"/>
                    </a:solidFill>
                    <a:latin typeface="Times New Roman" pitchFamily="18" charset="0"/>
                    <a:ea typeface="+mn-ea"/>
                    <a:cs typeface="Calibri"/>
                  </a:rPr>
                  <a:t> with </a:t>
                </a:r>
                <a:r>
                  <a:rPr lang="en-US" sz="1800" b="0" kern="1200" dirty="0" smtClean="0">
                    <a:solidFill>
                      <a:schemeClr val="tx1"/>
                    </a:solidFill>
                    <a:latin typeface="Times New Roman" pitchFamily="18" charset="0"/>
                    <a:ea typeface="+mn-ea"/>
                    <a:cs typeface="Calibri"/>
                  </a:rPr>
                  <a:t>cloud-compute </a:t>
                </a:r>
                <a:r>
                  <a:rPr lang="en-US" sz="1800" b="0" kern="1200" dirty="0">
                    <a:solidFill>
                      <a:schemeClr val="tx1"/>
                    </a:solidFill>
                    <a:latin typeface="Times New Roman" pitchFamily="18" charset="0"/>
                    <a:ea typeface="+mn-ea"/>
                    <a:cs typeface="Calibri"/>
                  </a:rPr>
                  <a:t>workers.</a:t>
                </a:r>
              </a:p>
              <a:p>
                <a:pPr marL="800100" lvl="1" indent="-342900">
                  <a:buFont typeface="Arial"/>
                  <a:buChar char="•"/>
                </a:pPr>
                <a:r>
                  <a:rPr lang="en-US" sz="1800" b="0" kern="1200" dirty="0" smtClean="0">
                    <a:solidFill>
                      <a:schemeClr val="tx1"/>
                    </a:solidFill>
                    <a:latin typeface="Times New Roman" pitchFamily="18" charset="0"/>
                    <a:ea typeface="+mn-ea"/>
                    <a:cs typeface="Calibri"/>
                  </a:rPr>
                  <a:t>The project team fully </a:t>
                </a:r>
                <a:r>
                  <a:rPr lang="en-US" sz="1800" b="0" kern="1200" dirty="0">
                    <a:solidFill>
                      <a:schemeClr val="tx1"/>
                    </a:solidFill>
                    <a:latin typeface="Times New Roman" pitchFamily="18" charset="0"/>
                    <a:ea typeface="+mn-ea"/>
                    <a:cs typeface="Calibri"/>
                  </a:rPr>
                  <a:t>automated all data downloads </a:t>
                </a:r>
                <a:r>
                  <a:rPr lang="en-US" sz="1800" b="0" kern="1200" dirty="0" smtClean="0">
                    <a:solidFill>
                      <a:schemeClr val="tx1"/>
                    </a:solidFill>
                    <a:latin typeface="Times New Roman" pitchFamily="18" charset="0"/>
                    <a:ea typeface="+mn-ea"/>
                    <a:cs typeface="Calibri"/>
                  </a:rPr>
                  <a:t>and</a:t>
                </a:r>
                <a:r>
                  <a:rPr lang="en-US" sz="1800" b="0" dirty="0" smtClean="0">
                    <a:cs typeface="Calibri"/>
                  </a:rPr>
                  <a:t> </a:t>
                </a:r>
                <a:r>
                  <a:rPr lang="en-US" sz="1800" b="0" i="0">
                    <a:latin typeface="Cambria Math" panose="02040503050406030204" pitchFamily="18" charset="0"/>
                    <a:cs typeface="Calibri"/>
                  </a:rPr>
                  <a:t>𝑅_𝑒𝑓𝑓</a:t>
                </a:r>
                <a:r>
                  <a:rPr lang="en-US" sz="1800" b="0" kern="1200" dirty="0" smtClean="0">
                    <a:solidFill>
                      <a:schemeClr val="tx1"/>
                    </a:solidFill>
                    <a:latin typeface="Times New Roman" pitchFamily="18" charset="0"/>
                    <a:ea typeface="+mn-ea"/>
                    <a:cs typeface="Calibri"/>
                  </a:rPr>
                  <a:t> DataRobot </a:t>
                </a:r>
                <a:r>
                  <a:rPr lang="en-US" sz="1800" b="0" kern="1200" dirty="0">
                    <a:solidFill>
                      <a:schemeClr val="tx1"/>
                    </a:solidFill>
                    <a:latin typeface="Times New Roman" pitchFamily="18" charset="0"/>
                    <a:ea typeface="+mn-ea"/>
                    <a:cs typeface="Calibri"/>
                  </a:rPr>
                  <a:t>model runs, using Application Programming Interfaces </a:t>
                </a:r>
                <a:r>
                  <a:rPr lang="en-US" sz="1800" b="0" kern="1200" dirty="0" smtClean="0">
                    <a:solidFill>
                      <a:schemeClr val="tx1"/>
                    </a:solidFill>
                    <a:latin typeface="Times New Roman" pitchFamily="18" charset="0"/>
                    <a:ea typeface="+mn-ea"/>
                    <a:cs typeface="Calibri"/>
                  </a:rPr>
                  <a:t>(APIs) called from</a:t>
                </a:r>
                <a:r>
                  <a:rPr lang="en-US" sz="1800" b="0" dirty="0" smtClean="0">
                    <a:cs typeface="Calibri"/>
                  </a:rPr>
                  <a:t> </a:t>
                </a:r>
                <a:r>
                  <a:rPr lang="en-US" sz="1800" b="0" i="0">
                    <a:latin typeface="Cambria Math" panose="02040503050406030204" pitchFamily="18" charset="0"/>
                    <a:cs typeface="Calibri"/>
                  </a:rPr>
                  <a:t>𝑅_𝑒𝑓𝑓</a:t>
                </a:r>
                <a:r>
                  <a:rPr lang="en-US" sz="1800" b="0" kern="1200" dirty="0">
                    <a:solidFill>
                      <a:schemeClr val="tx1"/>
                    </a:solidFill>
                    <a:latin typeface="Times New Roman" pitchFamily="18" charset="0"/>
                    <a:ea typeface="+mn-ea"/>
                    <a:cs typeface="Calibri"/>
                  </a:rPr>
                  <a:t>.</a:t>
                </a:r>
                <a:endParaRPr lang="en-US" sz="1800" dirty="0">
                  <a:cs typeface="Arial" charset="0"/>
                </a:endParaRPr>
              </a:p>
              <a:p>
                <a:pPr marL="800100" lvl="1" indent="-342900">
                  <a:buFont typeface="Arial"/>
                  <a:buChar char="•"/>
                </a:pPr>
                <a:r>
                  <a:rPr lang="en-US" sz="1800" b="0" kern="1200" dirty="0" smtClean="0">
                    <a:solidFill>
                      <a:schemeClr val="tx1"/>
                    </a:solidFill>
                    <a:latin typeface="Times New Roman" pitchFamily="18" charset="0"/>
                    <a:ea typeface="+mn-ea"/>
                    <a:cs typeface="Calibri"/>
                  </a:rPr>
                  <a:t>The project team moved the entire</a:t>
                </a:r>
                <a:r>
                  <a:rPr lang="en-US" sz="1800" b="0" kern="1200" baseline="0" dirty="0" smtClean="0">
                    <a:solidFill>
                      <a:schemeClr val="tx1"/>
                    </a:solidFill>
                    <a:latin typeface="Times New Roman" pitchFamily="18" charset="0"/>
                    <a:ea typeface="+mn-ea"/>
                    <a:cs typeface="Calibri"/>
                  </a:rPr>
                  <a:t> modeling process </a:t>
                </a:r>
                <a:r>
                  <a:rPr lang="en-US" sz="1800" b="0" kern="1200" dirty="0" smtClean="0">
                    <a:solidFill>
                      <a:schemeClr val="tx1"/>
                    </a:solidFill>
                    <a:latin typeface="Times New Roman" pitchFamily="18" charset="0"/>
                    <a:ea typeface="+mn-ea"/>
                    <a:cs typeface="Calibri"/>
                  </a:rPr>
                  <a:t>to a cloud (</a:t>
                </a:r>
                <a:r>
                  <a:rPr lang="en-US" sz="1800" b="0" kern="1200" dirty="0" err="1" smtClean="0">
                    <a:solidFill>
                      <a:schemeClr val="tx1"/>
                    </a:solidFill>
                    <a:latin typeface="Times New Roman" pitchFamily="18" charset="0"/>
                    <a:ea typeface="+mn-ea"/>
                    <a:cs typeface="Calibri"/>
                  </a:rPr>
                  <a:t>cPROBE</a:t>
                </a:r>
                <a:r>
                  <a:rPr lang="en-US" sz="1800" b="0" kern="1200" dirty="0" smtClean="0">
                    <a:solidFill>
                      <a:schemeClr val="tx1"/>
                    </a:solidFill>
                    <a:latin typeface="Times New Roman" pitchFamily="18" charset="0"/>
                    <a:ea typeface="+mn-ea"/>
                    <a:cs typeface="Calibri"/>
                  </a:rPr>
                  <a:t> </a:t>
                </a:r>
                <a:r>
                  <a:rPr lang="en-US" sz="1800" b="0" kern="1200" dirty="0" err="1" smtClean="0">
                    <a:solidFill>
                      <a:schemeClr val="tx1"/>
                    </a:solidFill>
                    <a:latin typeface="Times New Roman" pitchFamily="18" charset="0"/>
                    <a:ea typeface="+mn-ea"/>
                    <a:cs typeface="Calibri"/>
                  </a:rPr>
                  <a:t>RStudio</a:t>
                </a:r>
                <a:r>
                  <a:rPr lang="en-US" sz="1800" b="0" kern="1200" dirty="0" smtClean="0">
                    <a:solidFill>
                      <a:schemeClr val="tx1"/>
                    </a:solidFill>
                    <a:latin typeface="Times New Roman" pitchFamily="18" charset="0"/>
                    <a:ea typeface="+mn-ea"/>
                    <a:cs typeface="Calibri"/>
                  </a:rPr>
                  <a:t> Server) and fully automated them with </a:t>
                </a:r>
                <a:r>
                  <a:rPr lang="en-US" sz="1800" b="0" kern="1200" dirty="0" err="1" smtClean="0">
                    <a:solidFill>
                      <a:schemeClr val="tx1"/>
                    </a:solidFill>
                    <a:latin typeface="Times New Roman" pitchFamily="18" charset="0"/>
                    <a:ea typeface="+mn-ea"/>
                    <a:cs typeface="Calibri"/>
                  </a:rPr>
                  <a:t>cron</a:t>
                </a:r>
                <a:r>
                  <a:rPr lang="en-US" sz="1800" b="0" kern="1200" dirty="0" smtClean="0">
                    <a:solidFill>
                      <a:schemeClr val="tx1"/>
                    </a:solidFill>
                    <a:latin typeface="Times New Roman" pitchFamily="18" charset="0"/>
                    <a:ea typeface="+mn-ea"/>
                    <a:cs typeface="Calibri"/>
                  </a:rPr>
                  <a:t> jobs. The entire</a:t>
                </a:r>
                <a:r>
                  <a:rPr lang="en-US" sz="1800" b="0" kern="1200" baseline="0" dirty="0" smtClean="0">
                    <a:solidFill>
                      <a:schemeClr val="tx1"/>
                    </a:solidFill>
                    <a:latin typeface="Times New Roman" pitchFamily="18" charset="0"/>
                    <a:ea typeface="+mn-ea"/>
                    <a:cs typeface="Calibri"/>
                  </a:rPr>
                  <a:t> modeling process included downloading data; cleaning the data; running the SEIR model on over 3,000 counties and countries; building a quality control report; building products, charts, maps, reports, and tables; and sharing or uploading products to various destinations.</a:t>
                </a:r>
                <a:endParaRPr lang="en-US" sz="1800" b="0" kern="1200" dirty="0">
                  <a:solidFill>
                    <a:schemeClr val="tx1"/>
                  </a:solidFill>
                  <a:latin typeface="Times New Roman" pitchFamily="18" charset="0"/>
                  <a:ea typeface="+mn-ea"/>
                  <a:cs typeface="Calibri"/>
                </a:endParaRPr>
              </a:p>
              <a:p>
                <a:pPr marL="0" indent="227013" algn="l" defTabSz="938213" rtl="0" eaLnBrk="0" fontAlgn="base" hangingPunct="0">
                  <a:spcBef>
                    <a:spcPct val="30000"/>
                  </a:spcBef>
                  <a:spcAft>
                    <a:spcPct val="0"/>
                  </a:spcAft>
                  <a:buFont typeface="Arial"/>
                  <a:buNone/>
                </a:pPr>
                <a:endParaRPr lang="en-US" sz="1800" b="0" kern="1200" dirty="0" smtClean="0">
                  <a:solidFill>
                    <a:schemeClr val="tx1"/>
                  </a:solidFill>
                  <a:latin typeface="Times New Roman" pitchFamily="18" charset="0"/>
                  <a:ea typeface="+mn-ea"/>
                  <a:cs typeface="+mn-cs"/>
                </a:endParaRPr>
              </a:p>
              <a:p>
                <a:pPr marL="0" indent="227013" algn="l" defTabSz="938213" rtl="0" eaLnBrk="0" fontAlgn="base" hangingPunct="0">
                  <a:spcBef>
                    <a:spcPct val="30000"/>
                  </a:spcBef>
                  <a:spcAft>
                    <a:spcPct val="0"/>
                  </a:spcAft>
                  <a:buFont typeface="Arial"/>
                  <a:buNone/>
                </a:pPr>
                <a:r>
                  <a:rPr lang="en-US" sz="1800" b="0" kern="1200" dirty="0" smtClean="0">
                    <a:solidFill>
                      <a:schemeClr val="tx1"/>
                    </a:solidFill>
                    <a:latin typeface="Times New Roman" pitchFamily="18" charset="0"/>
                    <a:ea typeface="+mn-ea"/>
                    <a:cs typeface="+mn-cs"/>
                  </a:rPr>
                  <a:t>As soon as</a:t>
                </a:r>
                <a:r>
                  <a:rPr lang="en-US" sz="1800" b="0" kern="1200" baseline="0" dirty="0" smtClean="0">
                    <a:solidFill>
                      <a:schemeClr val="tx1"/>
                    </a:solidFill>
                    <a:latin typeface="Times New Roman" pitchFamily="18" charset="0"/>
                    <a:ea typeface="+mn-ea"/>
                    <a:cs typeface="+mn-cs"/>
                  </a:rPr>
                  <a:t> this project began, the project team moved to exclusively telework, which posed new project management and technical challenges</a:t>
                </a:r>
                <a:r>
                  <a:rPr lang="en-US" sz="1800" b="0" kern="1200" dirty="0" smtClean="0">
                    <a:solidFill>
                      <a:schemeClr val="tx1"/>
                    </a:solidFill>
                    <a:latin typeface="Times New Roman" pitchFamily="18" charset="0"/>
                    <a:ea typeface="+mn-ea"/>
                    <a:cs typeface="+mn-cs"/>
                  </a:rPr>
                  <a:t>. To address these challenges,</a:t>
                </a:r>
                <a:r>
                  <a:rPr lang="en-US" sz="1800" b="0" kern="1200" baseline="0" dirty="0" smtClean="0">
                    <a:solidFill>
                      <a:schemeClr val="tx1"/>
                    </a:solidFill>
                    <a:latin typeface="Times New Roman" pitchFamily="18" charset="0"/>
                    <a:ea typeface="+mn-ea"/>
                    <a:cs typeface="+mn-cs"/>
                  </a:rPr>
                  <a:t> the team used new tools and began following a then-unfamiliar project management methodology called Agile. </a:t>
                </a:r>
                <a:endParaRPr lang="en-US" sz="1800" b="0" kern="1200" dirty="0">
                  <a:solidFill>
                    <a:schemeClr val="tx1"/>
                  </a:solidFill>
                  <a:latin typeface="Times New Roman" pitchFamily="18" charset="0"/>
                  <a:ea typeface="+mn-ea"/>
                  <a:cs typeface="+mn-cs"/>
                </a:endParaRPr>
              </a:p>
              <a:p>
                <a:pPr marL="800100" lvl="1" indent="-342900">
                  <a:buFont typeface="Arial"/>
                  <a:buChar char="•"/>
                </a:pPr>
                <a:r>
                  <a:rPr lang="en-US" sz="1800" b="0" kern="1200" dirty="0" smtClean="0">
                    <a:solidFill>
                      <a:schemeClr val="tx1"/>
                    </a:solidFill>
                    <a:latin typeface="Times New Roman" pitchFamily="18" charset="0"/>
                    <a:ea typeface="+mn-ea"/>
                    <a:cs typeface="Calibri"/>
                  </a:rPr>
                  <a:t>The project team used </a:t>
                </a:r>
                <a:r>
                  <a:rPr lang="en-US" sz="1800" b="0" kern="1200" dirty="0" err="1" smtClean="0">
                    <a:solidFill>
                      <a:schemeClr val="tx1"/>
                    </a:solidFill>
                    <a:latin typeface="Times New Roman" pitchFamily="18" charset="0"/>
                    <a:ea typeface="+mn-ea"/>
                    <a:cs typeface="Calibri"/>
                  </a:rPr>
                  <a:t>GitLab</a:t>
                </a:r>
                <a:r>
                  <a:rPr lang="en-US" sz="1800" b="0" kern="1200" dirty="0" smtClean="0">
                    <a:solidFill>
                      <a:schemeClr val="tx1"/>
                    </a:solidFill>
                    <a:latin typeface="Times New Roman" pitchFamily="18" charset="0"/>
                    <a:ea typeface="+mn-ea"/>
                    <a:cs typeface="Calibri"/>
                  </a:rPr>
                  <a:t>, which is a DoD-provided</a:t>
                </a:r>
                <a:r>
                  <a:rPr lang="en-US" sz="1800" b="0" kern="1200" dirty="0">
                    <a:solidFill>
                      <a:schemeClr val="tx1"/>
                    </a:solidFill>
                    <a:latin typeface="Times New Roman" pitchFamily="18" charset="0"/>
                    <a:ea typeface="+mn-ea"/>
                    <a:cs typeface="Calibri"/>
                  </a:rPr>
                  <a:t>, </a:t>
                </a:r>
                <a:r>
                  <a:rPr lang="en-US" sz="1800" b="0" kern="1200" dirty="0" smtClean="0">
                    <a:solidFill>
                      <a:schemeClr val="tx1"/>
                    </a:solidFill>
                    <a:latin typeface="Times New Roman" pitchFamily="18" charset="0"/>
                    <a:ea typeface="+mn-ea"/>
                    <a:cs typeface="Calibri"/>
                  </a:rPr>
                  <a:t>CUI-approved</a:t>
                </a:r>
                <a:r>
                  <a:rPr lang="en-US" sz="1800" b="0" kern="1200" baseline="0" dirty="0" smtClean="0">
                    <a:solidFill>
                      <a:schemeClr val="tx1"/>
                    </a:solidFill>
                    <a:latin typeface="Times New Roman" pitchFamily="18" charset="0"/>
                    <a:ea typeface="+mn-ea"/>
                    <a:cs typeface="Calibri"/>
                  </a:rPr>
                  <a:t> platform </a:t>
                </a:r>
                <a:r>
                  <a:rPr lang="en-US" sz="1800" b="0" kern="1200" dirty="0" smtClean="0">
                    <a:solidFill>
                      <a:schemeClr val="tx1"/>
                    </a:solidFill>
                    <a:latin typeface="Times New Roman" pitchFamily="18" charset="0"/>
                    <a:ea typeface="+mn-ea"/>
                    <a:cs typeface="Calibri"/>
                  </a:rPr>
                  <a:t>for </a:t>
                </a:r>
                <a:r>
                  <a:rPr lang="en-US" sz="1800" b="0" kern="1200" dirty="0">
                    <a:solidFill>
                      <a:schemeClr val="tx1"/>
                    </a:solidFill>
                    <a:latin typeface="Times New Roman" pitchFamily="18" charset="0"/>
                    <a:ea typeface="+mn-ea"/>
                    <a:cs typeface="Calibri"/>
                  </a:rPr>
                  <a:t>code hosting and version control.</a:t>
                </a:r>
              </a:p>
              <a:p>
                <a:pPr marL="800100" lvl="1" indent="-342900">
                  <a:buFont typeface="Arial"/>
                  <a:buChar char="•"/>
                </a:pPr>
                <a:r>
                  <a:rPr lang="en-US" sz="1800" b="0" kern="1200" dirty="0" smtClean="0">
                    <a:solidFill>
                      <a:schemeClr val="tx1"/>
                    </a:solidFill>
                    <a:latin typeface="Times New Roman" pitchFamily="18" charset="0"/>
                    <a:ea typeface="+mn-ea"/>
                    <a:cs typeface="Calibri"/>
                  </a:rPr>
                  <a:t>The</a:t>
                </a:r>
                <a:r>
                  <a:rPr lang="en-US" sz="1800" b="0" kern="1200" baseline="0" dirty="0" smtClean="0">
                    <a:solidFill>
                      <a:schemeClr val="tx1"/>
                    </a:solidFill>
                    <a:latin typeface="Times New Roman" pitchFamily="18" charset="0"/>
                    <a:ea typeface="+mn-ea"/>
                    <a:cs typeface="Calibri"/>
                  </a:rPr>
                  <a:t> project team was the first at CAA to follow </a:t>
                </a:r>
                <a:r>
                  <a:rPr lang="en-US" sz="1800" b="0" kern="1200" dirty="0" smtClean="0">
                    <a:solidFill>
                      <a:schemeClr val="tx1"/>
                    </a:solidFill>
                    <a:latin typeface="Times New Roman" pitchFamily="18" charset="0"/>
                    <a:ea typeface="+mn-ea"/>
                    <a:cs typeface="Calibri"/>
                  </a:rPr>
                  <a:t>an Agile </a:t>
                </a:r>
                <a:r>
                  <a:rPr lang="en-US" sz="1800" b="0" kern="1200" dirty="0">
                    <a:solidFill>
                      <a:schemeClr val="tx1"/>
                    </a:solidFill>
                    <a:latin typeface="Times New Roman" pitchFamily="18" charset="0"/>
                    <a:ea typeface="+mn-ea"/>
                    <a:cs typeface="Calibri"/>
                  </a:rPr>
                  <a:t>project management </a:t>
                </a:r>
                <a:r>
                  <a:rPr lang="en-US" sz="1800" b="0" kern="1200" dirty="0" smtClean="0">
                    <a:solidFill>
                      <a:schemeClr val="tx1"/>
                    </a:solidFill>
                    <a:latin typeface="Times New Roman" pitchFamily="18" charset="0"/>
                    <a:ea typeface="+mn-ea"/>
                    <a:cs typeface="Calibri"/>
                  </a:rPr>
                  <a:t>methodology which</a:t>
                </a:r>
                <a:r>
                  <a:rPr lang="en-US" sz="1800" b="0" kern="1200" baseline="0" dirty="0" smtClean="0">
                    <a:solidFill>
                      <a:schemeClr val="tx1"/>
                    </a:solidFill>
                    <a:latin typeface="Times New Roman" pitchFamily="18" charset="0"/>
                    <a:ea typeface="+mn-ea"/>
                    <a:cs typeface="Calibri"/>
                  </a:rPr>
                  <a:t> helped </a:t>
                </a:r>
                <a:r>
                  <a:rPr lang="en-US" sz="1800" b="0" kern="1200" dirty="0" smtClean="0">
                    <a:solidFill>
                      <a:schemeClr val="tx1"/>
                    </a:solidFill>
                    <a:latin typeface="Times New Roman" pitchFamily="18" charset="0"/>
                    <a:ea typeface="+mn-ea"/>
                    <a:cs typeface="Calibri"/>
                  </a:rPr>
                  <a:t>ensure better</a:t>
                </a:r>
                <a:r>
                  <a:rPr lang="en-US" sz="1800" b="0" kern="1200" baseline="0" dirty="0" smtClean="0">
                    <a:solidFill>
                      <a:schemeClr val="tx1"/>
                    </a:solidFill>
                    <a:latin typeface="Times New Roman" pitchFamily="18" charset="0"/>
                    <a:ea typeface="+mn-ea"/>
                    <a:cs typeface="Calibri"/>
                  </a:rPr>
                  <a:t> </a:t>
                </a:r>
                <a:r>
                  <a:rPr lang="en-US" sz="1800" b="0" kern="1200" dirty="0" smtClean="0">
                    <a:solidFill>
                      <a:schemeClr val="tx1"/>
                    </a:solidFill>
                    <a:latin typeface="Times New Roman" pitchFamily="18" charset="0"/>
                    <a:ea typeface="+mn-ea"/>
                    <a:cs typeface="Calibri"/>
                  </a:rPr>
                  <a:t>communication </a:t>
                </a:r>
                <a:r>
                  <a:rPr lang="en-US" sz="1800" b="0" kern="1200" dirty="0">
                    <a:solidFill>
                      <a:schemeClr val="tx1"/>
                    </a:solidFill>
                    <a:latin typeface="Times New Roman" pitchFamily="18" charset="0"/>
                    <a:ea typeface="+mn-ea"/>
                    <a:cs typeface="Calibri"/>
                  </a:rPr>
                  <a:t>among </a:t>
                </a:r>
                <a:r>
                  <a:rPr lang="en-US" sz="1800" b="0" kern="1200" dirty="0" smtClean="0">
                    <a:solidFill>
                      <a:schemeClr val="tx1"/>
                    </a:solidFill>
                    <a:latin typeface="Times New Roman" pitchFamily="18" charset="0"/>
                    <a:ea typeface="+mn-ea"/>
                    <a:cs typeface="Calibri"/>
                  </a:rPr>
                  <a:t>a distributed </a:t>
                </a:r>
                <a:r>
                  <a:rPr lang="en-US" sz="1800" b="0" kern="1200" dirty="0">
                    <a:solidFill>
                      <a:schemeClr val="tx1"/>
                    </a:solidFill>
                    <a:latin typeface="Times New Roman" pitchFamily="18" charset="0"/>
                    <a:ea typeface="+mn-ea"/>
                    <a:cs typeface="Calibri"/>
                  </a:rPr>
                  <a:t>team, </a:t>
                </a:r>
                <a:r>
                  <a:rPr lang="en-US" sz="1800" b="0" kern="1200" dirty="0" smtClean="0">
                    <a:solidFill>
                      <a:schemeClr val="tx1"/>
                    </a:solidFill>
                    <a:latin typeface="Times New Roman" pitchFamily="18" charset="0"/>
                    <a:ea typeface="+mn-ea"/>
                    <a:cs typeface="Calibri"/>
                  </a:rPr>
                  <a:t>increased </a:t>
                </a:r>
                <a:r>
                  <a:rPr lang="en-US" sz="1800" b="0" kern="1200" dirty="0">
                    <a:solidFill>
                      <a:schemeClr val="tx1"/>
                    </a:solidFill>
                    <a:latin typeface="Times New Roman" pitchFamily="18" charset="0"/>
                    <a:ea typeface="+mn-ea"/>
                    <a:cs typeface="Calibri"/>
                  </a:rPr>
                  <a:t>visibility of work </a:t>
                </a:r>
                <a:r>
                  <a:rPr lang="en-US" sz="1800" b="0" kern="1200" dirty="0" smtClean="0">
                    <a:solidFill>
                      <a:schemeClr val="tx1"/>
                    </a:solidFill>
                    <a:latin typeface="Times New Roman" pitchFamily="18" charset="0"/>
                    <a:ea typeface="+mn-ea"/>
                    <a:cs typeface="Calibri"/>
                  </a:rPr>
                  <a:t>and </a:t>
                </a:r>
                <a:r>
                  <a:rPr lang="en-US" sz="1800" b="0" kern="1200" dirty="0">
                    <a:solidFill>
                      <a:schemeClr val="tx1"/>
                    </a:solidFill>
                    <a:latin typeface="Times New Roman" pitchFamily="18" charset="0"/>
                    <a:ea typeface="+mn-ea"/>
                    <a:cs typeface="Calibri"/>
                  </a:rPr>
                  <a:t>progress, and </a:t>
                </a:r>
                <a:r>
                  <a:rPr lang="en-US" sz="1800" b="0" kern="1200" dirty="0" smtClean="0">
                    <a:solidFill>
                      <a:schemeClr val="tx1"/>
                    </a:solidFill>
                    <a:latin typeface="Times New Roman" pitchFamily="18" charset="0"/>
                    <a:ea typeface="+mn-ea"/>
                    <a:cs typeface="Calibri"/>
                  </a:rPr>
                  <a:t>faster adjustment to changing </a:t>
                </a:r>
                <a:r>
                  <a:rPr lang="en-US" sz="1800" b="0" kern="1200" dirty="0">
                    <a:solidFill>
                      <a:schemeClr val="tx1"/>
                    </a:solidFill>
                    <a:latin typeface="Times New Roman" pitchFamily="18" charset="0"/>
                    <a:ea typeface="+mn-ea"/>
                    <a:cs typeface="Calibri"/>
                  </a:rPr>
                  <a:t>sponsor needs and pandemic situation.</a:t>
                </a:r>
              </a:p>
              <a:p>
                <a:pPr marL="0" indent="227013" algn="l" defTabSz="938213" rtl="0" eaLnBrk="0" fontAlgn="base" hangingPunct="0">
                  <a:spcBef>
                    <a:spcPct val="30000"/>
                  </a:spcBef>
                  <a:spcAft>
                    <a:spcPct val="0"/>
                  </a:spcAft>
                  <a:buFont typeface="Arial"/>
                  <a:buNone/>
                </a:pPr>
                <a:endParaRPr lang="en-US" sz="1800" b="0" kern="1200" dirty="0" smtClean="0">
                  <a:solidFill>
                    <a:schemeClr val="tx1"/>
                  </a:solidFill>
                  <a:latin typeface="Times New Roman" pitchFamily="18" charset="0"/>
                  <a:ea typeface="+mn-ea"/>
                  <a:cs typeface="+mn-cs"/>
                </a:endParaRPr>
              </a:p>
              <a:p>
                <a:pPr marL="0" indent="227013" algn="l" defTabSz="938213" rtl="0" eaLnBrk="0" fontAlgn="base" hangingPunct="0">
                  <a:spcBef>
                    <a:spcPct val="30000"/>
                  </a:spcBef>
                  <a:spcAft>
                    <a:spcPct val="0"/>
                  </a:spcAft>
                  <a:buFont typeface="Arial"/>
                  <a:buNone/>
                </a:pPr>
                <a:r>
                  <a:rPr lang="en-US" sz="1800" b="0" kern="1200" dirty="0" smtClean="0">
                    <a:solidFill>
                      <a:schemeClr val="tx1"/>
                    </a:solidFill>
                    <a:latin typeface="Times New Roman" pitchFamily="18" charset="0"/>
                    <a:ea typeface="+mn-ea"/>
                    <a:cs typeface="+mn-cs"/>
                  </a:rPr>
                  <a:t>Sharing conclusions</a:t>
                </a:r>
                <a:r>
                  <a:rPr lang="en-US" sz="1800" b="0" kern="1200" baseline="0" dirty="0" smtClean="0">
                    <a:solidFill>
                      <a:schemeClr val="tx1"/>
                    </a:solidFill>
                    <a:latin typeface="Times New Roman" pitchFamily="18" charset="0"/>
                    <a:ea typeface="+mn-ea"/>
                    <a:cs typeface="+mn-cs"/>
                  </a:rPr>
                  <a:t> in the format most useful for customers on a daily basis was time consuming, so the project team found ways to save precious analytical time. </a:t>
                </a:r>
                <a:endParaRPr lang="en-US" sz="1800" b="0" kern="1200" dirty="0" smtClean="0">
                  <a:solidFill>
                    <a:schemeClr val="tx1"/>
                  </a:solidFill>
                  <a:latin typeface="Times New Roman" pitchFamily="18" charset="0"/>
                  <a:ea typeface="+mn-ea"/>
                  <a:cs typeface="+mn-cs"/>
                </a:endParaRPr>
              </a:p>
              <a:p>
                <a:pPr marL="800100" lvl="1" indent="-342900" algn="l" defTabSz="938213" rtl="0" eaLnBrk="0" fontAlgn="base" hangingPunct="0">
                  <a:spcBef>
                    <a:spcPct val="30000"/>
                  </a:spcBef>
                  <a:spcAft>
                    <a:spcPct val="0"/>
                  </a:spcAft>
                  <a:buFont typeface="Arial"/>
                  <a:buChar char="•"/>
                </a:pPr>
                <a:r>
                  <a:rPr lang="en-US" sz="1800" b="0" kern="1200" dirty="0" smtClean="0">
                    <a:solidFill>
                      <a:schemeClr val="tx1"/>
                    </a:solidFill>
                    <a:latin typeface="Times New Roman" pitchFamily="18" charset="0"/>
                    <a:ea typeface="+mn-ea"/>
                    <a:cs typeface="Calibri"/>
                  </a:rPr>
                  <a:t>The</a:t>
                </a:r>
                <a:r>
                  <a:rPr lang="en-US" sz="1800" b="0" kern="1200" baseline="0" dirty="0" smtClean="0">
                    <a:solidFill>
                      <a:schemeClr val="tx1"/>
                    </a:solidFill>
                    <a:latin typeface="Times New Roman" pitchFamily="18" charset="0"/>
                    <a:ea typeface="+mn-ea"/>
                    <a:cs typeface="Calibri"/>
                  </a:rPr>
                  <a:t> project team developed code to a</a:t>
                </a:r>
                <a:r>
                  <a:rPr lang="en-US" sz="1800" b="0" kern="1200" dirty="0" smtClean="0">
                    <a:solidFill>
                      <a:schemeClr val="tx1"/>
                    </a:solidFill>
                    <a:latin typeface="Times New Roman" pitchFamily="18" charset="0"/>
                    <a:ea typeface="+mn-ea"/>
                    <a:cs typeface="Calibri"/>
                  </a:rPr>
                  <a:t>utomatically upload daily model results to the Army Vantage COVID-19 Dashboard.</a:t>
                </a:r>
              </a:p>
              <a:p>
                <a:pPr marL="800100" lvl="1" indent="-342900">
                  <a:buFont typeface="Arial"/>
                  <a:buChar char="•"/>
                </a:pPr>
                <a:r>
                  <a:rPr lang="en-US" sz="1800" b="0" kern="1200" dirty="0" smtClean="0">
                    <a:solidFill>
                      <a:schemeClr val="tx1"/>
                    </a:solidFill>
                    <a:latin typeface="Times New Roman" pitchFamily="18" charset="0"/>
                    <a:ea typeface="+mn-ea"/>
                    <a:cs typeface="Calibri"/>
                  </a:rPr>
                  <a:t>The project team shared one product in a particularly unique and automated way.</a:t>
                </a:r>
                <a:r>
                  <a:rPr lang="en-US" sz="1800" b="0" kern="1200" baseline="0" dirty="0" smtClean="0">
                    <a:solidFill>
                      <a:schemeClr val="tx1"/>
                    </a:solidFill>
                    <a:latin typeface="Times New Roman" pitchFamily="18" charset="0"/>
                    <a:ea typeface="+mn-ea"/>
                    <a:cs typeface="Calibri"/>
                  </a:rPr>
                  <a:t> The team developed the </a:t>
                </a:r>
                <a:r>
                  <a:rPr lang="en-US" sz="1800" b="0" kern="1200" dirty="0" smtClean="0">
                    <a:solidFill>
                      <a:schemeClr val="tx1"/>
                    </a:solidFill>
                    <a:latin typeface="Times New Roman" pitchFamily="18" charset="0"/>
                    <a:ea typeface="+mn-ea"/>
                    <a:cs typeface="Calibri"/>
                  </a:rPr>
                  <a:t>model to deploy a hospital capacity warning report </a:t>
                </a:r>
                <a:r>
                  <a:rPr lang="en-US" sz="1800" b="0" kern="1200" dirty="0">
                    <a:solidFill>
                      <a:schemeClr val="tx1"/>
                    </a:solidFill>
                    <a:latin typeface="Times New Roman" pitchFamily="18" charset="0"/>
                    <a:ea typeface="+mn-ea"/>
                    <a:cs typeface="Calibri"/>
                  </a:rPr>
                  <a:t>to </a:t>
                </a:r>
                <a:r>
                  <a:rPr lang="en-US" sz="1800" b="0" kern="1200" dirty="0" err="1">
                    <a:solidFill>
                      <a:schemeClr val="tx1"/>
                    </a:solidFill>
                    <a:latin typeface="Times New Roman" pitchFamily="18" charset="0"/>
                    <a:ea typeface="+mn-ea"/>
                    <a:cs typeface="Calibri"/>
                  </a:rPr>
                  <a:t>RStudio</a:t>
                </a:r>
                <a:r>
                  <a:rPr lang="en-US" sz="1800" b="0" kern="1200" dirty="0">
                    <a:solidFill>
                      <a:schemeClr val="tx1"/>
                    </a:solidFill>
                    <a:latin typeface="Times New Roman" pitchFamily="18" charset="0"/>
                    <a:ea typeface="+mn-ea"/>
                    <a:cs typeface="Calibri"/>
                  </a:rPr>
                  <a:t> Connect with automatic email </a:t>
                </a:r>
                <a:r>
                  <a:rPr lang="en-US" sz="1800" b="0" kern="1200" dirty="0" smtClean="0">
                    <a:solidFill>
                      <a:schemeClr val="tx1"/>
                    </a:solidFill>
                    <a:latin typeface="Times New Roman" pitchFamily="18" charset="0"/>
                    <a:ea typeface="+mn-ea"/>
                    <a:cs typeface="Calibri"/>
                  </a:rPr>
                  <a:t>notifications directly to the customer, </a:t>
                </a:r>
                <a:r>
                  <a:rPr lang="en-US" sz="1800" b="0" kern="1200" dirty="0" smtClean="0">
                    <a:solidFill>
                      <a:schemeClr val="tx1"/>
                    </a:solidFill>
                    <a:latin typeface="Times New Roman" pitchFamily="18" charset="0"/>
                    <a:ea typeface="+mn-ea"/>
                    <a:cs typeface="Calibri"/>
                  </a:rPr>
                  <a:t>USINDOPACOM. USINDOPACOM</a:t>
                </a:r>
                <a:r>
                  <a:rPr lang="en-US" sz="1800" b="0" kern="1200" baseline="0" dirty="0" smtClean="0">
                    <a:solidFill>
                      <a:schemeClr val="tx1"/>
                    </a:solidFill>
                    <a:latin typeface="Times New Roman" pitchFamily="18" charset="0"/>
                    <a:ea typeface="+mn-ea"/>
                    <a:cs typeface="Calibri"/>
                  </a:rPr>
                  <a:t> </a:t>
                </a:r>
                <a:r>
                  <a:rPr lang="en-US" sz="1800" b="0" kern="1200" baseline="0" dirty="0" smtClean="0">
                    <a:solidFill>
                      <a:schemeClr val="tx1"/>
                    </a:solidFill>
                    <a:latin typeface="Times New Roman" pitchFamily="18" charset="0"/>
                    <a:ea typeface="+mn-ea"/>
                    <a:cs typeface="Calibri"/>
                  </a:rPr>
                  <a:t>staff received a weekly email providing the quantified real-time risk level for certain countries based on recent COVID-19 trends and model results. </a:t>
                </a:r>
                <a:endParaRPr lang="en-US" sz="1200" b="0" kern="1200" baseline="0" dirty="0">
                  <a:solidFill>
                    <a:schemeClr val="tx1"/>
                  </a:solidFill>
                  <a:latin typeface="Times New Roman" pitchFamily="18" charset="0"/>
                  <a:ea typeface="+mn-ea"/>
                  <a:cs typeface="+mn-cs"/>
                </a:endParaRPr>
              </a:p>
              <a:p>
                <a:pPr marL="800100" lvl="1" indent="-342900">
                  <a:buFont typeface="Arial"/>
                  <a:buChar char="•"/>
                </a:pPr>
                <a:endParaRPr lang="en-US" sz="1800" b="0" kern="1200" dirty="0" smtClean="0">
                  <a:solidFill>
                    <a:schemeClr val="tx1"/>
                  </a:solidFill>
                  <a:latin typeface="Times New Roman" pitchFamily="18" charset="0"/>
                  <a:ea typeface="+mn-ea"/>
                  <a:cs typeface="+mn-cs"/>
                </a:endParaRPr>
              </a:p>
              <a:p>
                <a:pPr marL="0" indent="227013" algn="l" defTabSz="938213" rtl="0" eaLnBrk="0" fontAlgn="base" hangingPunct="0">
                  <a:spcBef>
                    <a:spcPct val="30000"/>
                  </a:spcBef>
                  <a:spcAft>
                    <a:spcPct val="0"/>
                  </a:spcAft>
                  <a:buFont typeface="Arial"/>
                  <a:buNone/>
                  <a:defRPr/>
                </a:pPr>
                <a:r>
                  <a:rPr lang="en-US" sz="1800" b="0" kern="1200" dirty="0" smtClean="0">
                    <a:solidFill>
                      <a:schemeClr val="tx1"/>
                    </a:solidFill>
                    <a:latin typeface="Times New Roman" pitchFamily="18" charset="0"/>
                    <a:ea typeface="+mn-ea"/>
                    <a:cs typeface="+mn-cs"/>
                  </a:rPr>
                  <a:t>These </a:t>
                </a:r>
                <a:r>
                  <a:rPr lang="en-US" sz="1800" b="0" kern="1200" dirty="0">
                    <a:solidFill>
                      <a:schemeClr val="tx1"/>
                    </a:solidFill>
                    <a:latin typeface="Times New Roman" pitchFamily="18" charset="0"/>
                    <a:ea typeface="+mn-ea"/>
                    <a:cs typeface="+mn-cs"/>
                  </a:rPr>
                  <a:t>efficiencies combined with an agile project management framework allowed the project team to continuously adapt to a changing environment, and changing senior leader priorities and ultimately enabled this wide breadth of influence. </a:t>
                </a:r>
              </a:p>
              <a:p>
                <a:pPr marL="0" indent="227013" algn="l" defTabSz="938213" rtl="0" eaLnBrk="0" fontAlgn="base" hangingPunct="0">
                  <a:spcBef>
                    <a:spcPct val="30000"/>
                  </a:spcBef>
                  <a:spcAft>
                    <a:spcPct val="0"/>
                  </a:spcAft>
                  <a:buFont typeface="Arial"/>
                  <a:buNone/>
                </a:pPr>
                <a:endParaRPr lang="en-US" sz="1800" b="0" kern="1200" dirty="0">
                  <a:solidFill>
                    <a:schemeClr val="tx1"/>
                  </a:solidFill>
                  <a:latin typeface="Times New Roman" pitchFamily="18" charset="0"/>
                  <a:ea typeface="+mn-ea"/>
                  <a:cs typeface="+mn-cs"/>
                </a:endParaRPr>
              </a:p>
            </p:txBody>
          </p:sp>
        </mc:Fallback>
      </mc:AlternateContent>
    </p:spTree>
    <p:extLst>
      <p:ext uri="{BB962C8B-B14F-4D97-AF65-F5344CB8AC3E}">
        <p14:creationId xmlns:p14="http://schemas.microsoft.com/office/powerpoint/2010/main" val="3356933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built three types of models, a SEIR forecasting model for all U.S. Counties and USINDOPACOM countries; multiple SEIR projection models to examine “what if” scenarios; and, through a multi-agency partnership, an agent-based model to examine COVID-19 spread in small military units.</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endParaRPr lang="en-US" sz="11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This suite of models had a massive breadth of impact, from shaping arrival protocols for small forward bases, to mobilization of National Guard units to conduct civil support operations, to decision about conducting multi-national training operations.</a:t>
            </a:r>
          </a:p>
          <a:p>
            <a:endParaRPr lang="en-US" sz="1200" kern="1200" dirty="0">
              <a:solidFill>
                <a:schemeClr val="tx1"/>
              </a:solidFill>
              <a:effectLst/>
              <a:latin typeface="Times New Roman" pitchFamily="18" charset="0"/>
              <a:ea typeface="+mn-ea"/>
              <a:cs typeface="+mn-cs"/>
            </a:endParaRPr>
          </a:p>
          <a:p>
            <a:pPr fontAlgn="base"/>
            <a:r>
              <a:rPr lang="en-US" sz="1200" kern="1200" dirty="0">
                <a:solidFill>
                  <a:schemeClr val="tx1"/>
                </a:solidFill>
                <a:effectLst/>
                <a:latin typeface="Times New Roman" pitchFamily="18" charset="0"/>
                <a:ea typeface="+mn-ea"/>
                <a:cs typeface="+mn-cs"/>
              </a:rPr>
              <a:t>A non-exhaustive list of decisions influenced is below.​</a:t>
            </a: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When and where to deploy field hospitals in CONUS and U.S. territories in the INDOPACIFIC region?​</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Approval multi-national training exercises and official travel?​</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How long should individual </a:t>
            </a:r>
            <a:r>
              <a:rPr lang="en-US" sz="1200" kern="1200" dirty="0" err="1">
                <a:solidFill>
                  <a:schemeClr val="tx1"/>
                </a:solidFill>
                <a:effectLst/>
                <a:latin typeface="Times New Roman" pitchFamily="18" charset="0"/>
                <a:ea typeface="+mn-ea"/>
                <a:cs typeface="+mn-cs"/>
              </a:rPr>
              <a:t>deployers</a:t>
            </a:r>
            <a:r>
              <a:rPr lang="en-US" sz="1200" kern="1200" dirty="0">
                <a:solidFill>
                  <a:schemeClr val="tx1"/>
                </a:solidFill>
                <a:effectLst/>
                <a:latin typeface="Times New Roman" pitchFamily="18" charset="0"/>
                <a:ea typeface="+mn-ea"/>
                <a:cs typeface="+mn-cs"/>
              </a:rPr>
              <a:t> have to quarantine upon arrival to theater?​</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How and when should FORSCOM units conduct surveillance testing prior to CTC rotations?​</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How many medical supplies should USARCENT order?​</a:t>
            </a:r>
            <a:endParaRPr lang="en-US" sz="1100" kern="1200" dirty="0">
              <a:solidFill>
                <a:schemeClr val="tx1"/>
              </a:solidFill>
              <a:effectLst/>
              <a:latin typeface="Times New Roman" pitchFamily="18" charset="0"/>
              <a:ea typeface="+mn-ea"/>
              <a:cs typeface="+mn-cs"/>
            </a:endParaRPr>
          </a:p>
          <a:p>
            <a:pPr lvl="1">
              <a:buFont typeface="Arial" panose="020B0604020202020204" pitchFamily="34" charset="0"/>
              <a:buChar char="•"/>
            </a:pPr>
            <a:r>
              <a:rPr lang="en-US" sz="1200" kern="1200" dirty="0">
                <a:solidFill>
                  <a:schemeClr val="tx1"/>
                </a:solidFill>
                <a:effectLst/>
                <a:latin typeface="Times New Roman" pitchFamily="18" charset="0"/>
                <a:ea typeface="+mn-ea"/>
                <a:cs typeface="+mn-cs"/>
              </a:rPr>
              <a:t>What base policies should USARCENT implement to slow the spread of COVID-19?​</a:t>
            </a:r>
          </a:p>
          <a:p>
            <a:pPr marL="0" marR="0" lvl="0" indent="227013" algn="l" defTabSz="938213"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227013" algn="l" defTabSz="938213"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There are countless other decisions that the study team partially or likely influenced, the above decisions are known to be influenced by the analysis of this team.</a:t>
            </a:r>
          </a:p>
        </p:txBody>
      </p:sp>
    </p:spTree>
    <p:extLst>
      <p:ext uri="{BB962C8B-B14F-4D97-AF65-F5344CB8AC3E}">
        <p14:creationId xmlns:p14="http://schemas.microsoft.com/office/powerpoint/2010/main" val="1077822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7013" algn="l" defTabSz="938213" rtl="0" eaLnBrk="0" fontAlgn="base" latinLnBrk="0" hangingPunct="0">
              <a:lnSpc>
                <a:spcPct val="100000"/>
              </a:lnSpc>
              <a:spcBef>
                <a:spcPct val="30000"/>
              </a:spcBef>
              <a:spcAft>
                <a:spcPct val="0"/>
              </a:spcAft>
              <a:buClrTx/>
              <a:buSzTx/>
              <a:buFontTx/>
              <a:buNone/>
              <a:tabLst/>
              <a:defRPr/>
            </a:pPr>
            <a:r>
              <a:rPr lang="en-US" sz="1200" dirty="0" smtClean="0"/>
              <a:t>While research-focused members of the team consulted </a:t>
            </a:r>
            <a:r>
              <a:rPr lang="en-US" sz="1200" i="1" dirty="0" smtClean="0"/>
              <a:t>many</a:t>
            </a:r>
            <a:r>
              <a:rPr lang="en-US" sz="1200" dirty="0" smtClean="0"/>
              <a:t> more academic resources than just those listed here, the above list is</a:t>
            </a:r>
            <a:r>
              <a:rPr lang="en-US" sz="1200" baseline="0" dirty="0" smtClean="0"/>
              <a:t> condensed to include only the </a:t>
            </a:r>
            <a:r>
              <a:rPr lang="en-US" sz="1200" dirty="0" smtClean="0"/>
              <a:t>key articles that shaped and justified the decisions regarding model design assumptions, parameter selection, and model improvement.  In total, our research team consumed more than 300 articles and pre-print publications from peer-reviewed academic journals while remaining responsive to requests from the Army staff to explain and frame the early stage of models, forecasts and estimates being provided by various governmental, academic, and media sources.  As the pandemic progressed, the study team continued to stay on top of developments from other Army and DoD modeling and analysis efforts, breakthroughs and resources from the medical community, and the state of medical best practices for treatment as related to constrained medical supplies.  </a:t>
            </a:r>
            <a:endParaRPr lang="en-US" dirty="0"/>
          </a:p>
        </p:txBody>
      </p:sp>
    </p:spTree>
    <p:extLst>
      <p:ext uri="{BB962C8B-B14F-4D97-AF65-F5344CB8AC3E}">
        <p14:creationId xmlns:p14="http://schemas.microsoft.com/office/powerpoint/2010/main" val="2644873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7013" algn="l" defTabSz="938213"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30799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1" kern="1200" dirty="0">
                    <a:solidFill>
                      <a:schemeClr val="tx1"/>
                    </a:solidFill>
                    <a:effectLst/>
                    <a:latin typeface="Times New Roman" pitchFamily="18" charset="0"/>
                    <a:ea typeface="+mn-ea"/>
                    <a:cs typeface="+mn-cs"/>
                  </a:rPr>
                  <a:t>Modeling Approach: </a:t>
                </a:r>
                <a:r>
                  <a:rPr lang="en-US" sz="1200" kern="1200" dirty="0">
                    <a:solidFill>
                      <a:schemeClr val="tx1"/>
                    </a:solidFill>
                    <a:effectLst/>
                    <a:latin typeface="Times New Roman" pitchFamily="18" charset="0"/>
                    <a:ea typeface="+mn-ea"/>
                    <a:cs typeface="+mn-cs"/>
                  </a:rPr>
                  <a:t>CAA developed a Susceptible-Exposed-Infected-Removed (SEIR) model to project future cases. The model runs for each county in the U.S. and 53 countries in the U.S Indo-Pacific Command area of responsibility, with an option to run for groups of counties that make up metropolitan areas. A SEIR model is among a set of standard epidemiological modeling approaches called compartmental population models. Compartmental population models decompose the totality of the populace into discrete compartments that characterize an individual’s progress through disease phases; a set of ordinary differential equations dictates movement from one compartment to the next relative to time. The bins redefined are: </a:t>
                </a:r>
              </a:p>
              <a:p>
                <a:r>
                  <a:rPr lang="en-US" sz="1200" kern="1200" dirty="0">
                    <a:solidFill>
                      <a:schemeClr val="tx1"/>
                    </a:solidFill>
                    <a:effectLst/>
                    <a:latin typeface="Times New Roman" pitchFamily="18" charset="0"/>
                    <a:ea typeface="+mn-ea"/>
                    <a:cs typeface="+mn-cs"/>
                  </a:rPr>
                  <a:t> </a:t>
                </a:r>
              </a:p>
              <a:p>
                <a:r>
                  <a:rPr lang="en-US" sz="1200" b="1" kern="1200" dirty="0">
                    <a:solidFill>
                      <a:schemeClr val="tx1"/>
                    </a:solidFill>
                    <a:effectLst/>
                    <a:latin typeface="Times New Roman" pitchFamily="18" charset="0"/>
                    <a:ea typeface="+mn-ea"/>
                    <a:cs typeface="+mn-cs"/>
                  </a:rPr>
                  <a:t>Susceptible: </a:t>
                </a:r>
                <a:r>
                  <a:rPr lang="en-US" sz="1200" kern="1200" dirty="0">
                    <a:solidFill>
                      <a:schemeClr val="tx1"/>
                    </a:solidFill>
                    <a:effectLst/>
                    <a:latin typeface="Times New Roman" pitchFamily="18" charset="0"/>
                    <a:ea typeface="+mn-ea"/>
                    <a:cs typeface="+mn-cs"/>
                  </a:rPr>
                  <a:t>Proportion of population at-risk of becoming infected.</a:t>
                </a:r>
              </a:p>
              <a:p>
                <a:r>
                  <a:rPr lang="en-US" sz="1200" b="1" kern="1200" dirty="0">
                    <a:solidFill>
                      <a:schemeClr val="tx1"/>
                    </a:solidFill>
                    <a:effectLst/>
                    <a:latin typeface="Times New Roman" pitchFamily="18" charset="0"/>
                    <a:ea typeface="+mn-ea"/>
                    <a:cs typeface="+mn-cs"/>
                  </a:rPr>
                  <a:t>Exposed: </a:t>
                </a:r>
                <a:r>
                  <a:rPr lang="en-US" sz="1200" kern="1200" dirty="0">
                    <a:solidFill>
                      <a:schemeClr val="tx1"/>
                    </a:solidFill>
                    <a:effectLst/>
                    <a:latin typeface="Times New Roman" pitchFamily="18" charset="0"/>
                    <a:ea typeface="+mn-ea"/>
                    <a:cs typeface="+mn-cs"/>
                  </a:rPr>
                  <a:t>Proportion of population incubating COVID-19 but not yet contagious.</a:t>
                </a:r>
              </a:p>
              <a:p>
                <a:r>
                  <a:rPr lang="en-US" sz="1200" b="1" kern="1200" dirty="0">
                    <a:solidFill>
                      <a:schemeClr val="tx1"/>
                    </a:solidFill>
                    <a:effectLst/>
                    <a:latin typeface="Times New Roman" pitchFamily="18" charset="0"/>
                    <a:ea typeface="+mn-ea"/>
                    <a:cs typeface="+mn-cs"/>
                  </a:rPr>
                  <a:t>Infected: </a:t>
                </a:r>
                <a:r>
                  <a:rPr lang="en-US" sz="1200" kern="1200" dirty="0">
                    <a:solidFill>
                      <a:schemeClr val="tx1"/>
                    </a:solidFill>
                    <a:effectLst/>
                    <a:latin typeface="Times New Roman" pitchFamily="18" charset="0"/>
                    <a:ea typeface="+mn-ea"/>
                    <a:cs typeface="+mn-cs"/>
                  </a:rPr>
                  <a:t>Proportion of contagious carriers of COVID-19, whether symptomatic or not.</a:t>
                </a:r>
              </a:p>
              <a:p>
                <a:r>
                  <a:rPr lang="en-US" sz="1200" b="1" kern="1200" dirty="0">
                    <a:solidFill>
                      <a:schemeClr val="tx1"/>
                    </a:solidFill>
                    <a:effectLst/>
                    <a:latin typeface="Times New Roman" pitchFamily="18" charset="0"/>
                    <a:ea typeface="+mn-ea"/>
                    <a:cs typeface="+mn-cs"/>
                  </a:rPr>
                  <a:t>Removed: </a:t>
                </a:r>
                <a:r>
                  <a:rPr lang="en-US" sz="1200" kern="1200" dirty="0">
                    <a:solidFill>
                      <a:schemeClr val="tx1"/>
                    </a:solidFill>
                    <a:effectLst/>
                    <a:latin typeface="Times New Roman" pitchFamily="18" charset="0"/>
                    <a:ea typeface="+mn-ea"/>
                    <a:cs typeface="+mn-cs"/>
                  </a:rPr>
                  <a:t>Proportion of population for whom infection has ended; made up of fatalities and recoveries.</a:t>
                </a:r>
              </a:p>
              <a:p>
                <a:r>
                  <a:rPr lang="en-US" sz="1200" b="1" kern="1200" dirty="0">
                    <a:solidFill>
                      <a:schemeClr val="tx1"/>
                    </a:solidFill>
                    <a:effectLst/>
                    <a:latin typeface="Times New Roman" pitchFamily="18" charset="0"/>
                    <a:ea typeface="+mn-ea"/>
                    <a:cs typeface="+mn-cs"/>
                  </a:rPr>
                  <a:t> </a:t>
                </a:r>
                <a:endParaRPr lang="en-US" sz="1200" kern="1200" dirty="0">
                  <a:solidFill>
                    <a:schemeClr val="tx1"/>
                  </a:solidFill>
                  <a:effectLst/>
                  <a:latin typeface="Times New Roman" pitchFamily="18" charset="0"/>
                  <a:ea typeface="+mn-ea"/>
                  <a:cs typeface="+mn-cs"/>
                </a:endParaRPr>
              </a:p>
              <a:p>
                <a:r>
                  <a:rPr lang="en-US" sz="1200" b="1" kern="1200" dirty="0">
                    <a:solidFill>
                      <a:schemeClr val="tx1"/>
                    </a:solidFill>
                    <a:effectLst/>
                    <a:latin typeface="Times New Roman" pitchFamily="18" charset="0"/>
                    <a:ea typeface="+mn-ea"/>
                    <a:cs typeface="+mn-cs"/>
                  </a:rPr>
                  <a:t>Methodology: </a:t>
                </a:r>
                <a:r>
                  <a:rPr lang="en-US" sz="1200" kern="1200" dirty="0">
                    <a:solidFill>
                      <a:schemeClr val="tx1"/>
                    </a:solidFill>
                    <a:effectLst/>
                    <a:latin typeface="Times New Roman" pitchFamily="18" charset="0"/>
                    <a:ea typeface="+mn-ea"/>
                    <a:cs typeface="+mn-cs"/>
                  </a:rPr>
                  <a:t>The project team executed a four-step process, which this chapter will discuss, to forecast for each population. </a:t>
                </a:r>
              </a:p>
              <a:p>
                <a:pPr lvl="0"/>
                <a:r>
                  <a:rPr lang="en-US" sz="1200" kern="1200" dirty="0">
                    <a:solidFill>
                      <a:schemeClr val="tx1"/>
                    </a:solidFill>
                    <a:effectLst/>
                    <a:latin typeface="Times New Roman" pitchFamily="18" charset="0"/>
                    <a:ea typeface="+mn-ea"/>
                    <a:cs typeface="+mn-cs"/>
                  </a:rPr>
                  <a:t>Develop code that automatically downloads and consolidates daily over 20 datasets. </a:t>
                </a:r>
              </a:p>
              <a:p>
                <a:pPr lvl="0"/>
                <a:r>
                  <a:rPr lang="en-US" sz="1200" kern="1200" dirty="0">
                    <a:solidFill>
                      <a:schemeClr val="tx1"/>
                    </a:solidFill>
                    <a:effectLst/>
                    <a:latin typeface="Times New Roman" pitchFamily="18" charset="0"/>
                    <a:ea typeface="+mn-ea"/>
                    <a:cs typeface="+mn-cs"/>
                  </a:rPr>
                  <a:t>Model Initialization: Build a parametric model for the basic reproduction rate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and set deterministic initial conditions given data and parameter values.</a:t>
                </a:r>
              </a:p>
              <a:p>
                <a:pPr lvl="0"/>
                <a:r>
                  <a:rPr lang="en-US" sz="1200" kern="1200" dirty="0">
                    <a:solidFill>
                      <a:schemeClr val="tx1"/>
                    </a:solidFill>
                    <a:effectLst/>
                    <a:latin typeface="Times New Roman" pitchFamily="18" charset="0"/>
                    <a:ea typeface="+mn-ea"/>
                    <a:cs typeface="+mn-cs"/>
                  </a:rPr>
                  <a:t>Model Execution: Time-step discretization of ordinary differential equation system.</a:t>
                </a:r>
              </a:p>
              <a:p>
                <a:pPr lvl="0"/>
                <a:r>
                  <a:rPr lang="en-US" sz="1200" kern="1200" dirty="0">
                    <a:solidFill>
                      <a:schemeClr val="tx1"/>
                    </a:solidFill>
                    <a:effectLst/>
                    <a:latin typeface="Times New Roman" pitchFamily="18" charset="0"/>
                    <a:ea typeface="+mn-ea"/>
                    <a:cs typeface="+mn-cs"/>
                  </a:rPr>
                  <a:t>Medical Infrastructure Demand Inference: Decomposition of the predicted COVID-19 cases to estimate stress on local medical infrastructure.</a:t>
                </a:r>
              </a:p>
            </p:txBody>
          </p:sp>
        </mc:Choice>
        <mc:Fallback xmlns="">
          <p:sp>
            <p:nvSpPr>
              <p:cNvPr id="3" name="Notes Placeholder 2"/>
              <p:cNvSpPr>
                <a:spLocks noGrp="1"/>
              </p:cNvSpPr>
              <p:nvPr>
                <p:ph type="body" idx="1"/>
              </p:nvPr>
            </p:nvSpPr>
            <p:spPr/>
            <p:txBody>
              <a:bodyPr/>
              <a:lstStyle/>
              <a:p>
                <a:r>
                  <a:rPr lang="en-US" b="1" dirty="0" smtClean="0"/>
                  <a:t>Modeling Approach: </a:t>
                </a:r>
                <a:r>
                  <a:rPr lang="en-US" dirty="0"/>
                  <a:t>Develop a SEIR (Susceptible Exposed Infected Removed) forecast model.</a:t>
                </a:r>
              </a:p>
              <a:p>
                <a:r>
                  <a:rPr lang="en-US" b="1" dirty="0"/>
                  <a:t>Methodology: </a:t>
                </a:r>
                <a:r>
                  <a:rPr lang="en-US" dirty="0"/>
                  <a:t>Execute a four-step process to make the forecasts for individual counties, core-based statistical areas, and/or installations: </a:t>
                </a:r>
              </a:p>
              <a:p>
                <a:pPr lvl="1">
                  <a:spcBef>
                    <a:spcPts val="600"/>
                  </a:spcBef>
                </a:pPr>
                <a:r>
                  <a:rPr lang="en-US" sz="1800" dirty="0" smtClean="0"/>
                  <a:t>1. Develop </a:t>
                </a:r>
                <a:r>
                  <a:rPr lang="en-US" sz="1800" dirty="0"/>
                  <a:t>code that automatically downloads and consolidates daily over 20 datasets. </a:t>
                </a:r>
              </a:p>
              <a:p>
                <a:pPr lvl="1">
                  <a:spcBef>
                    <a:spcPts val="600"/>
                  </a:spcBef>
                </a:pPr>
                <a:r>
                  <a:rPr lang="en-US" sz="1800" dirty="0" smtClean="0"/>
                  <a:t>2. Model </a:t>
                </a:r>
                <a:r>
                  <a:rPr lang="en-US" sz="1800" dirty="0"/>
                  <a:t>Initialization: Build a parametric model for the basic reproduction rate (</a:t>
                </a:r>
                <a:r>
                  <a:rPr lang="en-US" sz="1800" b="0" i="0" smtClean="0">
                    <a:latin typeface="Cambria Math" panose="02040503050406030204" pitchFamily="18" charset="0"/>
                  </a:rPr>
                  <a:t>𝑅_𝑒𝑓𝑓</a:t>
                </a:r>
                <a:r>
                  <a:rPr lang="en-US" sz="1800" dirty="0"/>
                  <a:t>) and set deterministic initial conditions given data and parameter values.</a:t>
                </a:r>
              </a:p>
              <a:p>
                <a:pPr lvl="1">
                  <a:spcBef>
                    <a:spcPts val="600"/>
                  </a:spcBef>
                </a:pPr>
                <a:r>
                  <a:rPr lang="en-US" sz="1800" dirty="0" smtClean="0"/>
                  <a:t>3. Model </a:t>
                </a:r>
                <a:r>
                  <a:rPr lang="en-US" sz="1800" dirty="0"/>
                  <a:t>Execution: Time-step discretization of ODE system.</a:t>
                </a:r>
              </a:p>
              <a:p>
                <a:pPr lvl="1">
                  <a:spcBef>
                    <a:spcPts val="600"/>
                  </a:spcBef>
                </a:pPr>
                <a:r>
                  <a:rPr lang="en-US" sz="1800" dirty="0" smtClean="0"/>
                  <a:t>4. Medical </a:t>
                </a:r>
                <a:r>
                  <a:rPr lang="en-US" sz="1800" dirty="0"/>
                  <a:t>Infrastructure Demand Inference: Decomposition of the predicted COVID-19 cases to estimate stress on local medical infrastructure.</a:t>
                </a:r>
              </a:p>
            </p:txBody>
          </p:sp>
        </mc:Fallback>
      </mc:AlternateContent>
      <p:sp>
        <p:nvSpPr>
          <p:cNvPr id="4" name="Slide Number Placeholder 3"/>
          <p:cNvSpPr>
            <a:spLocks noGrp="1"/>
          </p:cNvSpPr>
          <p:nvPr>
            <p:ph type="sldNum" sz="quarter" idx="5"/>
          </p:nvPr>
        </p:nvSpPr>
        <p:spPr/>
        <p:txBody>
          <a:bodyPr/>
          <a:lstStyle/>
          <a:p>
            <a:fld id="{DEB93274-B795-453C-9BBF-B56E169D851C}" type="slidenum">
              <a:rPr lang="en-US" smtClean="0"/>
              <a:t>5</a:t>
            </a:fld>
            <a:endParaRPr lang="en-US"/>
          </a:p>
        </p:txBody>
      </p:sp>
    </p:spTree>
    <p:extLst>
      <p:ext uri="{BB962C8B-B14F-4D97-AF65-F5344CB8AC3E}">
        <p14:creationId xmlns:p14="http://schemas.microsoft.com/office/powerpoint/2010/main" val="80810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assessed the SEIR approach to reflect COVID-19 dynamics because</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1. the populace lacks widespread pre-existing immunity and there is no available effective vaccine;</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2. the disease has by a relatively long (5-7 days) asymptomatic, non-contagious incubation period and communal spread patterns (hence, choosing a model that included the Exposed bin);</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3. individuals who contract COVID-19 obtain temporary immunity through recovery, thereby rendering the probability of rapid re-infection to be statistically insignificant; and</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4. COVID-19’s contagious period is finite, concluded by either recovery or case-fatality.</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A population is defined as all people from one modeled region. In CAA’s model, a region is an individual county. CAA takes population size of each county from the U.S. Census Bureau.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Combined, these assumptions describe an abstract world in which human behavior and interaction within a region are always uniform. Also, populations are distinct, and there is no cross-border interaction or movement. </a:t>
            </a:r>
          </a:p>
        </p:txBody>
      </p:sp>
    </p:spTree>
    <p:extLst>
      <p:ext uri="{BB962C8B-B14F-4D97-AF65-F5344CB8AC3E}">
        <p14:creationId xmlns:p14="http://schemas.microsoft.com/office/powerpoint/2010/main" val="27665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 SEIR model is governed by a set of ordinary differential equations. The derivatives represent how quickly the population moves through the SEIR compartments. Since the project team assumed the total population was static, the sum of the derivatives is zero. Since each variable represents a proportion of population, the sum of the variables would always be one.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To initialize a SEIR model, one must (1) assign parameter values (i.e.,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Times New Roman" pitchFamily="18" charset="0"/>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𝛾</m:t>
                    </m:r>
                  </m:oMath>
                </a14:m>
                <a:r>
                  <a:rPr lang="en-US" sz="1200" kern="1200" dirty="0">
                    <a:solidFill>
                      <a:schemeClr val="tx1"/>
                    </a:solidFill>
                    <a:effectLst/>
                    <a:latin typeface="Times New Roman" pitchFamily="18" charset="0"/>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Times New Roman" pitchFamily="18" charset="0"/>
                    <a:ea typeface="+mn-ea"/>
                    <a:cs typeface="+mn-cs"/>
                  </a:rPr>
                  <a:t>) and (2) assign the initial proportions in each of the four SEIR bins (i.e.,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kern="1200">
                            <a:solidFill>
                              <a:schemeClr val="tx1"/>
                            </a:solidFill>
                            <a:effectLst/>
                            <a:latin typeface="Cambria Math" panose="02040503050406030204" pitchFamily="18" charset="0"/>
                            <a:ea typeface="+mn-ea"/>
                            <a:cs typeface="+mn-cs"/>
                          </a:rPr>
                          <m:t>0</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𝐸</m:t>
                            </m:r>
                          </m:e>
                          <m:sub>
                            <m:r>
                              <a:rPr lang="en-US" sz="1200" kern="1200">
                                <a:solidFill>
                                  <a:schemeClr val="tx1"/>
                                </a:solidFill>
                                <a:effectLst/>
                                <a:latin typeface="Cambria Math" panose="02040503050406030204" pitchFamily="18" charset="0"/>
                                <a:ea typeface="+mn-ea"/>
                                <a:cs typeface="+mn-cs"/>
                              </a:rPr>
                              <m:t>0</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𝐼</m:t>
                        </m:r>
                      </m:e>
                      <m:sub>
                        <m:r>
                          <a:rPr lang="en-US" sz="1200" kern="1200">
                            <a:solidFill>
                              <a:schemeClr val="tx1"/>
                            </a:solidFill>
                            <a:effectLst/>
                            <a:latin typeface="Cambria Math" panose="02040503050406030204" pitchFamily="18" charset="0"/>
                            <a:ea typeface="+mn-ea"/>
                            <a:cs typeface="+mn-cs"/>
                          </a:rPr>
                          <m:t>0</m:t>
                        </m:r>
                      </m:sub>
                    </m:sSub>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Times New Roman" pitchFamily="18" charset="0"/>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𝑈</m:t>
                        </m:r>
                      </m:e>
                      <m:sub>
                        <m:r>
                          <a:rPr lang="en-US" sz="1200"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parameters are defined as: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Incubation factor,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Times New Roman" pitchFamily="18" charset="0"/>
                    <a:ea typeface="+mn-ea"/>
                    <a:cs typeface="+mn-cs"/>
                  </a:rPr>
                  <a:t>: the inverse of the length of time (in days) before an exposed individual becomes contagious.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Infectious factor,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𝛾</m:t>
                    </m:r>
                  </m:oMath>
                </a14:m>
                <a:r>
                  <a:rPr lang="en-US" sz="1200" kern="1200" dirty="0">
                    <a:solidFill>
                      <a:schemeClr val="tx1"/>
                    </a:solidFill>
                    <a:effectLst/>
                    <a:latin typeface="Times New Roman" pitchFamily="18" charset="0"/>
                    <a:ea typeface="+mn-ea"/>
                    <a:cs typeface="+mn-cs"/>
                  </a:rPr>
                  <a:t>: the inverse of the length of time (in days) before an exposed individual becomes contagious.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Transmission Factor,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Times New Roman" pitchFamily="18" charset="0"/>
                    <a:ea typeface="+mn-ea"/>
                    <a:cs typeface="+mn-cs"/>
                  </a:rPr>
                  <a:t>: the inverse of the mean time (in days) between successive exposures of susceptible individuals by a single contagious individual. This can be thought of as how contagious a disease is at a given time.</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For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Times New Roman" pitchFamily="18" charset="0"/>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𝛾</m:t>
                    </m:r>
                  </m:oMath>
                </a14:m>
                <a:r>
                  <a:rPr lang="en-US" sz="1200" kern="1200" dirty="0">
                    <a:solidFill>
                      <a:schemeClr val="tx1"/>
                    </a:solidFill>
                    <a:effectLst/>
                    <a:latin typeface="Times New Roman" pitchFamily="18" charset="0"/>
                    <a:ea typeface="+mn-ea"/>
                    <a:cs typeface="+mn-cs"/>
                  </a:rPr>
                  <a:t>, the project team used Centers for Disease Control and Prevention estimates. The project team continued to experiment with various values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𝜎</m:t>
                    </m:r>
                  </m:oMath>
                </a14:m>
                <a:r>
                  <a:rPr lang="en-US" sz="1200" kern="1200" dirty="0">
                    <a:solidFill>
                      <a:schemeClr val="tx1"/>
                    </a:solidFill>
                    <a:effectLst/>
                    <a:latin typeface="Times New Roman" pitchFamily="18" charset="0"/>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𝛾</m:t>
                    </m:r>
                  </m:oMath>
                </a14:m>
                <a:r>
                  <a:rPr lang="en-US" sz="1200" kern="1200" dirty="0">
                    <a:solidFill>
                      <a:schemeClr val="tx1"/>
                    </a:solidFill>
                    <a:effectLst/>
                    <a:latin typeface="Times New Roman" pitchFamily="18" charset="0"/>
                    <a:ea typeface="+mn-ea"/>
                    <a:cs typeface="+mn-cs"/>
                  </a:rPr>
                  <a:t> only to find that the other values did not result in significantly better case-projection accuracy than the CDC’s estimates.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When examining the differential equations, daily new cases can be thought of as -</a:t>
                </a:r>
                <a14:m>
                  <m:oMath xmlns:m="http://schemas.openxmlformats.org/officeDocument/2006/math">
                    <m:f>
                      <m:fPr>
                        <m:ctrlPr>
                          <a:rPr lang="en-US" sz="1200" b="1" i="1" kern="1200">
                            <a:solidFill>
                              <a:schemeClr val="tx1"/>
                            </a:solidFill>
                            <a:effectLst/>
                            <a:latin typeface="Cambria Math" panose="02040503050406030204" pitchFamily="18" charset="0"/>
                            <a:ea typeface="+mn-ea"/>
                            <a:cs typeface="+mn-cs"/>
                          </a:rPr>
                        </m:ctrlPr>
                      </m:fPr>
                      <m:num>
                        <m:r>
                          <a:rPr lang="en-US" sz="1200" b="1" i="1" kern="1200">
                            <a:solidFill>
                              <a:schemeClr val="tx1"/>
                            </a:solidFill>
                            <a:effectLst/>
                            <a:latin typeface="Cambria Math" panose="02040503050406030204" pitchFamily="18" charset="0"/>
                            <a:ea typeface="+mn-ea"/>
                            <a:cs typeface="+mn-cs"/>
                          </a:rPr>
                          <m:t>𝒅𝑺</m:t>
                        </m:r>
                      </m:num>
                      <m:den>
                        <m:r>
                          <a:rPr lang="en-US" sz="1200" b="1" i="1" kern="1200">
                            <a:solidFill>
                              <a:schemeClr val="tx1"/>
                            </a:solidFill>
                            <a:effectLst/>
                            <a:latin typeface="Cambria Math" panose="02040503050406030204" pitchFamily="18" charset="0"/>
                            <a:ea typeface="+mn-ea"/>
                            <a:cs typeface="+mn-cs"/>
                          </a:rPr>
                          <m:t>𝒅𝒕</m:t>
                        </m:r>
                      </m:den>
                    </m:f>
                  </m:oMath>
                </a14:m>
                <a:r>
                  <a:rPr lang="en-US" sz="1200" kern="1200" dirty="0">
                    <a:solidFill>
                      <a:schemeClr val="tx1"/>
                    </a:solidFill>
                    <a:effectLst/>
                    <a:latin typeface="Times New Roman" pitchFamily="18" charset="0"/>
                    <a:ea typeface="+mn-ea"/>
                    <a:cs typeface="+mn-cs"/>
                  </a:rPr>
                  <a:t>, which is dependent on the number of infected people, the number of susceptible people and the strength of the transmission factor. The closer any of these values is to zero, the smaller the value of daily new cases is in that area.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assign starting values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𝑡𝑖𝑚𝑒</m:t>
                    </m:r>
                    <m:r>
                      <a:rPr lang="en-US" sz="1200" i="1" kern="1200">
                        <a:solidFill>
                          <a:schemeClr val="tx1"/>
                        </a:solidFill>
                        <a:effectLst/>
                        <a:latin typeface="Cambria Math" panose="02040503050406030204" pitchFamily="18" charset="0"/>
                        <a:ea typeface="+mn-ea"/>
                        <a:cs typeface="+mn-cs"/>
                      </a:rPr>
                      <m:t>=0</m:t>
                    </m:r>
                  </m:oMath>
                </a14:m>
                <a:r>
                  <a:rPr lang="en-US" sz="1200" kern="1200" dirty="0">
                    <a:solidFill>
                      <a:schemeClr val="tx1"/>
                    </a:solidFill>
                    <a:effectLst/>
                    <a:latin typeface="Times New Roman" pitchFamily="18" charset="0"/>
                    <a:ea typeface="+mn-ea"/>
                    <a:cs typeface="+mn-cs"/>
                  </a:rPr>
                  <a:t>) to each of the four SEIR bins, the project team interpolated values from the Johns Hopkins University (JHU)COVID-19 case data. JHU case data only provides daily number of total cumulative cases. Note that all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𝐸</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Times New Roman" pitchFamily="18" charset="0"/>
                    <a:ea typeface="+mn-ea"/>
                    <a:cs typeface="+mn-cs"/>
                  </a:rPr>
                  <a:t>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𝑈</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Times New Roman" pitchFamily="18" charset="0"/>
                    <a:ea typeface="+mn-ea"/>
                    <a:cs typeface="+mn-cs"/>
                  </a:rPr>
                  <a:t> values are proportions relative to the region population. To calculate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the model code subtracts the total reported confirmed-case proportion from 1 to estimate the proportion of the population still susceptible to the virus. The model code calculates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by counting newly reported cases (as a proportion of the population) from the last 14 days, the infectious duration. Then, the project team solved for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𝐸</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using the differential equations such that there were minimal jumps or cusps in daily new case projections. Finally, the model code calculates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𝑈</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by subtracting the sum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𝐸</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Times New Roman" pitchFamily="18" charset="0"/>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from 1. </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 SEIR model is governed by a set of ordinary differential equations. The derivatives represent how quickly the population moves through the SEIR compartments. Since the project team assumed the total population was static, the sum of the derivatives is zero. Since each variable represents a proportion of population, the sum of the variables would always be </a:t>
                </a:r>
                <a:r>
                  <a:rPr lang="en-US" sz="1200" kern="1200" dirty="0" smtClean="0">
                    <a:solidFill>
                      <a:schemeClr val="tx1"/>
                    </a:solidFill>
                    <a:effectLst/>
                    <a:latin typeface="Times New Roman" pitchFamily="18" charset="0"/>
                    <a:ea typeface="+mn-ea"/>
                    <a:cs typeface="+mn-cs"/>
                  </a:rPr>
                  <a:t>one. </a:t>
                </a:r>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To initialize a SEIR model, one must (1) assign parameter values (i.e., </a:t>
                </a:r>
                <a:r>
                  <a:rPr lang="en-US" sz="1200" i="0" kern="1200">
                    <a:solidFill>
                      <a:schemeClr val="tx1"/>
                    </a:solidFill>
                    <a:effectLst/>
                    <a:latin typeface="Cambria Math" panose="02040503050406030204" pitchFamily="18" charset="0"/>
                    <a:ea typeface="+mn-ea"/>
                    <a:cs typeface="+mn-cs"/>
                  </a:rPr>
                  <a:t>𝜎</a:t>
                </a:r>
                <a:r>
                  <a:rPr lang="en-US" sz="1200" kern="1200" dirty="0">
                    <a:solidFill>
                      <a:schemeClr val="tx1"/>
                    </a:solidFill>
                    <a:effectLst/>
                    <a:latin typeface="Times New Roman" pitchFamily="18" charset="0"/>
                    <a:ea typeface="+mn-ea"/>
                    <a:cs typeface="+mn-cs"/>
                  </a:rPr>
                  <a:t>, </a:t>
                </a:r>
                <a:r>
                  <a:rPr lang="en-US" sz="1200" i="0" kern="1200">
                    <a:solidFill>
                      <a:schemeClr val="tx1"/>
                    </a:solidFill>
                    <a:effectLst/>
                    <a:latin typeface="Cambria Math" panose="02040503050406030204" pitchFamily="18" charset="0"/>
                    <a:ea typeface="+mn-ea"/>
                    <a:cs typeface="+mn-cs"/>
                  </a:rPr>
                  <a:t>𝛾</a:t>
                </a:r>
                <a:r>
                  <a:rPr lang="en-US" sz="1200" kern="1200" dirty="0">
                    <a:solidFill>
                      <a:schemeClr val="tx1"/>
                    </a:solidFill>
                    <a:effectLst/>
                    <a:latin typeface="Times New Roman" pitchFamily="18" charset="0"/>
                    <a:ea typeface="+mn-ea"/>
                    <a:cs typeface="+mn-cs"/>
                  </a:rPr>
                  <a:t>, and </a:t>
                </a:r>
                <a:r>
                  <a:rPr lang="en-US" sz="1200" i="0" kern="1200">
                    <a:solidFill>
                      <a:schemeClr val="tx1"/>
                    </a:solidFill>
                    <a:effectLst/>
                    <a:latin typeface="Cambria Math" panose="02040503050406030204" pitchFamily="18" charset="0"/>
                    <a:ea typeface="+mn-ea"/>
                    <a:cs typeface="+mn-cs"/>
                  </a:rPr>
                  <a:t>𝛽</a:t>
                </a:r>
                <a:r>
                  <a:rPr lang="en-US" sz="1200" kern="1200" dirty="0">
                    <a:solidFill>
                      <a:schemeClr val="tx1"/>
                    </a:solidFill>
                    <a:effectLst/>
                    <a:latin typeface="Times New Roman" pitchFamily="18" charset="0"/>
                    <a:ea typeface="+mn-ea"/>
                    <a:cs typeface="+mn-cs"/>
                  </a:rPr>
                  <a:t>) and (2) assign the initial proportions in each of the four SEIR bins (i.e., </a:t>
                </a:r>
                <a:r>
                  <a:rPr lang="en-US" sz="1200" i="0" kern="1200">
                    <a:solidFill>
                      <a:schemeClr val="tx1"/>
                    </a:solidFill>
                    <a:effectLst/>
                    <a:latin typeface="Cambria Math" panose="02040503050406030204" pitchFamily="18" charset="0"/>
                    <a:ea typeface="+mn-ea"/>
                    <a:cs typeface="+mn-cs"/>
                  </a:rPr>
                  <a:t>𝑆_0,  〖𝐸_0,  𝐼〗_0,</a:t>
                </a:r>
                <a:r>
                  <a:rPr lang="en-US" sz="1200" kern="1200" dirty="0">
                    <a:solidFill>
                      <a:schemeClr val="tx1"/>
                    </a:solidFill>
                    <a:effectLst/>
                    <a:latin typeface="Times New Roman" pitchFamily="18" charset="0"/>
                    <a:ea typeface="+mn-ea"/>
                    <a:cs typeface="+mn-cs"/>
                  </a:rPr>
                  <a:t> and </a:t>
                </a:r>
                <a:r>
                  <a:rPr lang="en-US" sz="1200" i="0" kern="1200">
                    <a:solidFill>
                      <a:schemeClr val="tx1"/>
                    </a:solidFill>
                    <a:effectLst/>
                    <a:latin typeface="Cambria Math" panose="02040503050406030204" pitchFamily="18" charset="0"/>
                    <a:ea typeface="+mn-ea"/>
                    <a:cs typeface="+mn-cs"/>
                  </a:rPr>
                  <a:t>𝑈_0</a:t>
                </a:r>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parameters are defined as: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Incubation factor, </a:t>
                </a:r>
                <a:r>
                  <a:rPr lang="en-US" sz="1200" i="0" kern="1200">
                    <a:solidFill>
                      <a:schemeClr val="tx1"/>
                    </a:solidFill>
                    <a:effectLst/>
                    <a:latin typeface="Cambria Math" panose="02040503050406030204" pitchFamily="18" charset="0"/>
                    <a:ea typeface="+mn-ea"/>
                    <a:cs typeface="+mn-cs"/>
                  </a:rPr>
                  <a:t>𝜎</a:t>
                </a:r>
                <a:r>
                  <a:rPr lang="en-US" sz="1200" kern="1200" dirty="0">
                    <a:solidFill>
                      <a:schemeClr val="tx1"/>
                    </a:solidFill>
                    <a:effectLst/>
                    <a:latin typeface="Times New Roman" pitchFamily="18" charset="0"/>
                    <a:ea typeface="+mn-ea"/>
                    <a:cs typeface="+mn-cs"/>
                  </a:rPr>
                  <a:t>: the inverse of the length of time (in days) before an exposed individual becomes contagious.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Infectious factor, </a:t>
                </a:r>
                <a:r>
                  <a:rPr lang="en-US" sz="1200" i="0" kern="1200">
                    <a:solidFill>
                      <a:schemeClr val="tx1"/>
                    </a:solidFill>
                    <a:effectLst/>
                    <a:latin typeface="Cambria Math" panose="02040503050406030204" pitchFamily="18" charset="0"/>
                    <a:ea typeface="+mn-ea"/>
                    <a:cs typeface="+mn-cs"/>
                  </a:rPr>
                  <a:t>𝛾</a:t>
                </a:r>
                <a:r>
                  <a:rPr lang="en-US" sz="1200" kern="1200" dirty="0">
                    <a:solidFill>
                      <a:schemeClr val="tx1"/>
                    </a:solidFill>
                    <a:effectLst/>
                    <a:latin typeface="Times New Roman" pitchFamily="18" charset="0"/>
                    <a:ea typeface="+mn-ea"/>
                    <a:cs typeface="+mn-cs"/>
                  </a:rPr>
                  <a:t>: the inverse of the length of time (in days) before an exposed individual becomes contagious.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Transmission Factor, </a:t>
                </a:r>
                <a:r>
                  <a:rPr lang="en-US" sz="1200" i="0" kern="1200">
                    <a:solidFill>
                      <a:schemeClr val="tx1"/>
                    </a:solidFill>
                    <a:effectLst/>
                    <a:latin typeface="Cambria Math" panose="02040503050406030204" pitchFamily="18" charset="0"/>
                    <a:ea typeface="+mn-ea"/>
                    <a:cs typeface="+mn-cs"/>
                  </a:rPr>
                  <a:t>𝛽</a:t>
                </a:r>
                <a:r>
                  <a:rPr lang="en-US" sz="1200" kern="1200" dirty="0">
                    <a:solidFill>
                      <a:schemeClr val="tx1"/>
                    </a:solidFill>
                    <a:effectLst/>
                    <a:latin typeface="Times New Roman" pitchFamily="18" charset="0"/>
                    <a:ea typeface="+mn-ea"/>
                    <a:cs typeface="+mn-cs"/>
                  </a:rPr>
                  <a:t>: the inverse of the mean time (in days) between successive exposures of susceptible individuals by a single contagious individual. This can be thought of as how contagious a disease is at a given time.</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For </a:t>
                </a:r>
                <a:r>
                  <a:rPr lang="en-US" sz="1200" i="0" kern="1200">
                    <a:solidFill>
                      <a:schemeClr val="tx1"/>
                    </a:solidFill>
                    <a:effectLst/>
                    <a:latin typeface="Cambria Math" panose="02040503050406030204" pitchFamily="18" charset="0"/>
                    <a:ea typeface="+mn-ea"/>
                    <a:cs typeface="+mn-cs"/>
                  </a:rPr>
                  <a:t>𝜎</a:t>
                </a:r>
                <a:r>
                  <a:rPr lang="en-US" sz="1200" kern="1200" dirty="0">
                    <a:solidFill>
                      <a:schemeClr val="tx1"/>
                    </a:solidFill>
                    <a:effectLst/>
                    <a:latin typeface="Times New Roman" pitchFamily="18" charset="0"/>
                    <a:ea typeface="+mn-ea"/>
                    <a:cs typeface="+mn-cs"/>
                  </a:rPr>
                  <a:t> and </a:t>
                </a:r>
                <a:r>
                  <a:rPr lang="en-US" sz="1200" i="0" kern="1200">
                    <a:solidFill>
                      <a:schemeClr val="tx1"/>
                    </a:solidFill>
                    <a:effectLst/>
                    <a:latin typeface="Cambria Math" panose="02040503050406030204" pitchFamily="18" charset="0"/>
                    <a:ea typeface="+mn-ea"/>
                    <a:cs typeface="+mn-cs"/>
                  </a:rPr>
                  <a:t>𝛾</a:t>
                </a:r>
                <a:r>
                  <a:rPr lang="en-US" sz="1200" kern="1200" dirty="0">
                    <a:solidFill>
                      <a:schemeClr val="tx1"/>
                    </a:solidFill>
                    <a:effectLst/>
                    <a:latin typeface="Times New Roman" pitchFamily="18" charset="0"/>
                    <a:ea typeface="+mn-ea"/>
                    <a:cs typeface="+mn-cs"/>
                  </a:rPr>
                  <a:t>, the project team used Centers for Disease Control and Prevention estimates. The project team continued to experiment with various values of </a:t>
                </a:r>
                <a:r>
                  <a:rPr lang="en-US" sz="1200" i="0" kern="1200">
                    <a:solidFill>
                      <a:schemeClr val="tx1"/>
                    </a:solidFill>
                    <a:effectLst/>
                    <a:latin typeface="Cambria Math" panose="02040503050406030204" pitchFamily="18" charset="0"/>
                    <a:ea typeface="+mn-ea"/>
                    <a:cs typeface="+mn-cs"/>
                  </a:rPr>
                  <a:t>𝜎</a:t>
                </a:r>
                <a:r>
                  <a:rPr lang="en-US" sz="1200" kern="1200" dirty="0">
                    <a:solidFill>
                      <a:schemeClr val="tx1"/>
                    </a:solidFill>
                    <a:effectLst/>
                    <a:latin typeface="Times New Roman" pitchFamily="18" charset="0"/>
                    <a:ea typeface="+mn-ea"/>
                    <a:cs typeface="+mn-cs"/>
                  </a:rPr>
                  <a:t> and </a:t>
                </a:r>
                <a:r>
                  <a:rPr lang="en-US" sz="1200" i="0" kern="1200">
                    <a:solidFill>
                      <a:schemeClr val="tx1"/>
                    </a:solidFill>
                    <a:effectLst/>
                    <a:latin typeface="Cambria Math" panose="02040503050406030204" pitchFamily="18" charset="0"/>
                    <a:ea typeface="+mn-ea"/>
                    <a:cs typeface="+mn-cs"/>
                  </a:rPr>
                  <a:t>𝛾</a:t>
                </a:r>
                <a:r>
                  <a:rPr lang="en-US" sz="1200" kern="1200" dirty="0">
                    <a:solidFill>
                      <a:schemeClr val="tx1"/>
                    </a:solidFill>
                    <a:effectLst/>
                    <a:latin typeface="Times New Roman" pitchFamily="18" charset="0"/>
                    <a:ea typeface="+mn-ea"/>
                    <a:cs typeface="+mn-cs"/>
                  </a:rPr>
                  <a:t> only to find that the other values did not result in significantly better case-projection accuracy than the CDC’s estimates.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When examining the differential equations, daily new cases can be thought of as -</a:t>
                </a:r>
                <a:r>
                  <a:rPr lang="en-US" sz="1200" b="1" i="0" kern="1200">
                    <a:solidFill>
                      <a:schemeClr val="tx1"/>
                    </a:solidFill>
                    <a:effectLst/>
                    <a:latin typeface="Cambria Math" panose="02040503050406030204" pitchFamily="18" charset="0"/>
                    <a:ea typeface="+mn-ea"/>
                    <a:cs typeface="+mn-cs"/>
                  </a:rPr>
                  <a:t>𝒅𝑺/𝒅𝒕</a:t>
                </a:r>
                <a:r>
                  <a:rPr lang="en-US" sz="1200" kern="1200" dirty="0">
                    <a:solidFill>
                      <a:schemeClr val="tx1"/>
                    </a:solidFill>
                    <a:effectLst/>
                    <a:latin typeface="Times New Roman" pitchFamily="18" charset="0"/>
                    <a:ea typeface="+mn-ea"/>
                    <a:cs typeface="+mn-cs"/>
                  </a:rPr>
                  <a:t>, which is dependent on the number of infected people, the number of susceptible people and the strength of the transmission factor. The closer any of these values is to zero, the smaller the value of daily new cases is in that area.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assign starting values (at </a:t>
                </a:r>
                <a:r>
                  <a:rPr lang="en-US" sz="1200" i="0" kern="1200">
                    <a:solidFill>
                      <a:schemeClr val="tx1"/>
                    </a:solidFill>
                    <a:effectLst/>
                    <a:latin typeface="Cambria Math" panose="02040503050406030204" pitchFamily="18" charset="0"/>
                    <a:ea typeface="+mn-ea"/>
                    <a:cs typeface="+mn-cs"/>
                  </a:rPr>
                  <a:t>𝑡𝑖𝑚𝑒=0</a:t>
                </a:r>
                <a:r>
                  <a:rPr lang="en-US" sz="1200" kern="1200" dirty="0">
                    <a:solidFill>
                      <a:schemeClr val="tx1"/>
                    </a:solidFill>
                    <a:effectLst/>
                    <a:latin typeface="Times New Roman" pitchFamily="18" charset="0"/>
                    <a:ea typeface="+mn-ea"/>
                    <a:cs typeface="+mn-cs"/>
                  </a:rPr>
                  <a:t>) to each of the four SEIR bins, the project team interpolated values from the Johns Hopkins University (JHU)COVID-19 case data. JHU case data only provides daily number of total cumulative cases. Note that all </a:t>
                </a:r>
                <a:r>
                  <a:rPr lang="en-US" sz="1200" i="0" kern="1200">
                    <a:solidFill>
                      <a:schemeClr val="tx1"/>
                    </a:solidFill>
                    <a:effectLst/>
                    <a:latin typeface="Cambria Math" panose="02040503050406030204" pitchFamily="18" charset="0"/>
                    <a:ea typeface="+mn-ea"/>
                    <a:cs typeface="+mn-cs"/>
                  </a:rPr>
                  <a:t>𝑆_𝑖, 𝐸_𝑖, 𝐼_𝑖, </a:t>
                </a:r>
                <a:r>
                  <a:rPr lang="en-US" sz="1200" kern="1200" dirty="0">
                    <a:solidFill>
                      <a:schemeClr val="tx1"/>
                    </a:solidFill>
                    <a:effectLst/>
                    <a:latin typeface="Times New Roman" pitchFamily="18" charset="0"/>
                    <a:ea typeface="+mn-ea"/>
                    <a:cs typeface="+mn-cs"/>
                  </a:rPr>
                  <a:t>and </a:t>
                </a:r>
                <a:r>
                  <a:rPr lang="en-US" sz="1200" i="0" kern="1200">
                    <a:solidFill>
                      <a:schemeClr val="tx1"/>
                    </a:solidFill>
                    <a:effectLst/>
                    <a:latin typeface="Cambria Math" panose="02040503050406030204" pitchFamily="18" charset="0"/>
                    <a:ea typeface="+mn-ea"/>
                    <a:cs typeface="+mn-cs"/>
                  </a:rPr>
                  <a:t>𝑈_𝑖</a:t>
                </a:r>
                <a:r>
                  <a:rPr lang="en-US" sz="1200" kern="1200" dirty="0">
                    <a:solidFill>
                      <a:schemeClr val="tx1"/>
                    </a:solidFill>
                    <a:effectLst/>
                    <a:latin typeface="Times New Roman" pitchFamily="18" charset="0"/>
                    <a:ea typeface="+mn-ea"/>
                    <a:cs typeface="+mn-cs"/>
                  </a:rPr>
                  <a:t> values are proportions relative to the region population. To calculate </a:t>
                </a:r>
                <a:r>
                  <a:rPr lang="en-US" sz="1200" i="0" kern="1200">
                    <a:solidFill>
                      <a:schemeClr val="tx1"/>
                    </a:solidFill>
                    <a:effectLst/>
                    <a:latin typeface="Cambria Math" panose="02040503050406030204" pitchFamily="18" charset="0"/>
                    <a:ea typeface="+mn-ea"/>
                    <a:cs typeface="+mn-cs"/>
                  </a:rPr>
                  <a:t>𝑆_0</a:t>
                </a:r>
                <a:r>
                  <a:rPr lang="en-US" sz="1200" kern="1200" dirty="0">
                    <a:solidFill>
                      <a:schemeClr val="tx1"/>
                    </a:solidFill>
                    <a:effectLst/>
                    <a:latin typeface="Times New Roman" pitchFamily="18" charset="0"/>
                    <a:ea typeface="+mn-ea"/>
                    <a:cs typeface="+mn-cs"/>
                  </a:rPr>
                  <a:t>, the model code subtracts the total reported confirmed-case proportion from 1 to estimate the proportion of the population still susceptible to the virus. The model code calculates </a:t>
                </a:r>
                <a:r>
                  <a:rPr lang="en-US" sz="1200" i="0" kern="1200">
                    <a:solidFill>
                      <a:schemeClr val="tx1"/>
                    </a:solidFill>
                    <a:effectLst/>
                    <a:latin typeface="Cambria Math" panose="02040503050406030204" pitchFamily="18" charset="0"/>
                    <a:ea typeface="+mn-ea"/>
                    <a:cs typeface="+mn-cs"/>
                  </a:rPr>
                  <a:t>𝐼_0</a:t>
                </a:r>
                <a:r>
                  <a:rPr lang="en-US" sz="1200" kern="1200" dirty="0">
                    <a:solidFill>
                      <a:schemeClr val="tx1"/>
                    </a:solidFill>
                    <a:effectLst/>
                    <a:latin typeface="Times New Roman" pitchFamily="18" charset="0"/>
                    <a:ea typeface="+mn-ea"/>
                    <a:cs typeface="+mn-cs"/>
                  </a:rPr>
                  <a:t>, by counting newly reported cases (as a proportion of the population) from the last 14 days, the infectious duration. Then, the project team solved for </a:t>
                </a:r>
                <a:r>
                  <a:rPr lang="en-US" sz="1200" i="0" kern="1200">
                    <a:solidFill>
                      <a:schemeClr val="tx1"/>
                    </a:solidFill>
                    <a:effectLst/>
                    <a:latin typeface="Cambria Math" panose="02040503050406030204" pitchFamily="18" charset="0"/>
                    <a:ea typeface="+mn-ea"/>
                    <a:cs typeface="+mn-cs"/>
                  </a:rPr>
                  <a:t>𝐸_0</a:t>
                </a:r>
                <a:r>
                  <a:rPr lang="en-US" sz="1200" kern="1200" dirty="0">
                    <a:solidFill>
                      <a:schemeClr val="tx1"/>
                    </a:solidFill>
                    <a:effectLst/>
                    <a:latin typeface="Times New Roman" pitchFamily="18" charset="0"/>
                    <a:ea typeface="+mn-ea"/>
                    <a:cs typeface="+mn-cs"/>
                  </a:rPr>
                  <a:t> using the differential equations such that there were minimal jumps or cusps in daily new case projections. Finally, the model code calculates </a:t>
                </a:r>
                <a:r>
                  <a:rPr lang="en-US" sz="1200" i="0" kern="1200">
                    <a:solidFill>
                      <a:schemeClr val="tx1"/>
                    </a:solidFill>
                    <a:effectLst/>
                    <a:latin typeface="Cambria Math" panose="02040503050406030204" pitchFamily="18" charset="0"/>
                    <a:ea typeface="+mn-ea"/>
                    <a:cs typeface="+mn-cs"/>
                  </a:rPr>
                  <a:t>𝑈_0</a:t>
                </a:r>
                <a:r>
                  <a:rPr lang="en-US" sz="1200" kern="1200" dirty="0">
                    <a:solidFill>
                      <a:schemeClr val="tx1"/>
                    </a:solidFill>
                    <a:effectLst/>
                    <a:latin typeface="Times New Roman" pitchFamily="18" charset="0"/>
                    <a:ea typeface="+mn-ea"/>
                    <a:cs typeface="+mn-cs"/>
                  </a:rPr>
                  <a:t> by subtracting the sum of </a:t>
                </a:r>
                <a:r>
                  <a:rPr lang="en-US" sz="1200" i="0" kern="1200">
                    <a:solidFill>
                      <a:schemeClr val="tx1"/>
                    </a:solidFill>
                    <a:effectLst/>
                    <a:latin typeface="Cambria Math" panose="02040503050406030204" pitchFamily="18" charset="0"/>
                    <a:ea typeface="+mn-ea"/>
                    <a:cs typeface="+mn-cs"/>
                  </a:rPr>
                  <a:t>𝑆_0,𝐸_0,</a:t>
                </a:r>
                <a:r>
                  <a:rPr lang="en-US" sz="1200" kern="1200" dirty="0">
                    <a:solidFill>
                      <a:schemeClr val="tx1"/>
                    </a:solidFill>
                    <a:effectLst/>
                    <a:latin typeface="Times New Roman" pitchFamily="18" charset="0"/>
                    <a:ea typeface="+mn-ea"/>
                    <a:cs typeface="+mn-cs"/>
                  </a:rPr>
                  <a:t> and </a:t>
                </a:r>
                <a:r>
                  <a:rPr lang="en-US" sz="1200" i="0" kern="1200">
                    <a:solidFill>
                      <a:schemeClr val="tx1"/>
                    </a:solidFill>
                    <a:effectLst/>
                    <a:latin typeface="Cambria Math" panose="02040503050406030204" pitchFamily="18" charset="0"/>
                    <a:ea typeface="+mn-ea"/>
                    <a:cs typeface="+mn-cs"/>
                  </a:rPr>
                  <a:t>𝐼_0</a:t>
                </a:r>
                <a:r>
                  <a:rPr lang="en-US" sz="1200" kern="1200" dirty="0">
                    <a:solidFill>
                      <a:schemeClr val="tx1"/>
                    </a:solidFill>
                    <a:effectLst/>
                    <a:latin typeface="Times New Roman" pitchFamily="18" charset="0"/>
                    <a:ea typeface="+mn-ea"/>
                    <a:cs typeface="+mn-cs"/>
                  </a:rPr>
                  <a:t> from 1. </a:t>
                </a:r>
              </a:p>
            </p:txBody>
          </p:sp>
        </mc:Fallback>
      </mc:AlternateContent>
    </p:spTree>
    <p:extLst>
      <p:ext uri="{BB962C8B-B14F-4D97-AF65-F5344CB8AC3E}">
        <p14:creationId xmlns:p14="http://schemas.microsoft.com/office/powerpoint/2010/main" val="494205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A close relative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Times New Roman" pitchFamily="18" charset="0"/>
                    <a:ea typeface="+mn-ea"/>
                    <a:cs typeface="+mn-cs"/>
                  </a:rPr>
                  <a:t> is the basic reproduction rate,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represents the average number of new cases expected to be directly generated from a single case, assuming a totally-susceptible population.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0</m:t>
                        </m:r>
                      </m:sub>
                    </m:sSub>
                  </m:oMath>
                </a14:m>
                <a:r>
                  <a:rPr lang="en-US" sz="1200" kern="1200" dirty="0">
                    <a:solidFill>
                      <a:schemeClr val="tx1"/>
                    </a:solidFill>
                    <a:effectLst/>
                    <a:latin typeface="Times New Roman" pitchFamily="18" charset="0"/>
                    <a:ea typeface="+mn-ea"/>
                    <a:cs typeface="+mn-cs"/>
                  </a:rPr>
                  <a:t> is a constant, theoretical basic reproduction rate—CDC estimates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=2.5</m:t>
                    </m:r>
                  </m:oMath>
                </a14:m>
                <a:r>
                  <a:rPr lang="en-US" sz="1200" kern="1200" dirty="0">
                    <a:solidFill>
                      <a:schemeClr val="tx1"/>
                    </a:solidFill>
                    <a:effectLst/>
                    <a:latin typeface="Times New Roman" pitchFamily="18" charset="0"/>
                    <a:ea typeface="+mn-ea"/>
                    <a:cs typeface="+mn-cs"/>
                  </a:rPr>
                  <a:t>—while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is the effective or observed basic reproduction rate given human and environmental factors. Determining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posed a challenge to developing a SEIR model that truly reflected the spread of the virus in the modeled regions. Therefore, the project team used predictive modeling techniques to project future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for each county based on many data covering human and environmental variables.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project an effective transmission factor for date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 &gt; 0</m:t>
                    </m:r>
                  </m:oMath>
                </a14:m>
                <a:r>
                  <a:rPr lang="en-US" sz="1200" kern="1200" dirty="0">
                    <a:solidFill>
                      <a:schemeClr val="tx1"/>
                    </a:solidFill>
                    <a:effectLst/>
                    <a:latin typeface="Times New Roman" pitchFamily="18" charset="0"/>
                    <a:ea typeface="+mn-ea"/>
                    <a:cs typeface="+mn-cs"/>
                  </a:rPr>
                  <a:t>, the project team executed a multi-step process using observed data and relevant demographic characteristics. First, the project team inferred the value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m:rPr>
                            <m:nor/>
                          </m:rPr>
                          <a:rPr lang="en-US" sz="1200" i="1" kern="1200">
                            <a:solidFill>
                              <a:schemeClr val="tx1"/>
                            </a:solidFill>
                            <a:effectLst/>
                            <a:latin typeface="Times New Roman" pitchFamily="18" charset="0"/>
                            <a:ea typeface="+mn-ea"/>
                            <a:cs typeface="+mn-cs"/>
                          </a:rPr>
                          <m:t>eff</m:t>
                        </m:r>
                      </m:sub>
                    </m:sSub>
                  </m:oMath>
                </a14:m>
                <a:r>
                  <a:rPr lang="en-US" sz="1200" kern="1200" dirty="0">
                    <a:solidFill>
                      <a:schemeClr val="tx1"/>
                    </a:solidFill>
                    <a:effectLst/>
                    <a:latin typeface="Times New Roman" pitchFamily="18" charset="0"/>
                    <a:ea typeface="+mn-ea"/>
                    <a:cs typeface="+mn-cs"/>
                  </a:rPr>
                  <a:t> for every previous day in each modeled region since the pandemic began. Next, the project team fit a regression model that predicted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m:rPr>
                            <m:nor/>
                          </m:rPr>
                          <a:rPr lang="en-US" sz="1200" i="1" kern="1200">
                            <a:solidFill>
                              <a:schemeClr val="tx1"/>
                            </a:solidFill>
                            <a:effectLst/>
                            <a:latin typeface="Times New Roman" pitchFamily="18" charset="0"/>
                            <a:ea typeface="+mn-ea"/>
                            <a:cs typeface="+mn-cs"/>
                          </a:rPr>
                          <m:t>eff</m:t>
                        </m:r>
                      </m:sub>
                    </m:sSub>
                  </m:oMath>
                </a14:m>
                <a:r>
                  <a:rPr lang="en-US" sz="1200" kern="1200" dirty="0">
                    <a:solidFill>
                      <a:schemeClr val="tx1"/>
                    </a:solidFill>
                    <a:effectLst/>
                    <a:latin typeface="Times New Roman" pitchFamily="18" charset="0"/>
                    <a:ea typeface="+mn-ea"/>
                    <a:cs typeface="+mn-cs"/>
                  </a:rPr>
                  <a:t>  given appropriate input variables.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calculate historical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the project team used the differential equations from the Susceptible, Infected, Recovered (SIR) model—a model similar to the SEIR, but without an Exposed bin. The equation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r>
                      <a:rPr lang="en-US" sz="1200" i="1" kern="1200">
                        <a:solidFill>
                          <a:schemeClr val="tx1"/>
                        </a:solidFill>
                        <a:effectLst/>
                        <a:latin typeface="Cambria Math" panose="02040503050406030204" pitchFamily="18" charset="0"/>
                        <a:ea typeface="+mn-ea"/>
                        <a:cs typeface="+mn-cs"/>
                      </a:rPr>
                      <m:t>=–</m:t>
                    </m:r>
                    <m:f>
                      <m:fPr>
                        <m:ctrlPr>
                          <a:rPr lang="en-US" sz="1200" i="1" kern="120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𝑑𝑆</m:t>
                        </m:r>
                      </m:num>
                      <m:den>
                        <m:r>
                          <a:rPr lang="en-US" sz="1200" i="1" kern="1200">
                            <a:solidFill>
                              <a:schemeClr val="tx1"/>
                            </a:solidFill>
                            <a:effectLst/>
                            <a:latin typeface="Cambria Math" panose="02040503050406030204" pitchFamily="18" charset="0"/>
                            <a:ea typeface="+mn-ea"/>
                            <a:cs typeface="+mn-cs"/>
                          </a:rPr>
                          <m:t>𝑑𝑡</m:t>
                        </m:r>
                      </m:den>
                    </m:f>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𝑆</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Times New Roman" pitchFamily="18" charset="0"/>
                    <a:ea typeface="+mn-ea"/>
                    <a:cs typeface="+mn-cs"/>
                  </a:rPr>
                  <a:t>. After determining the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a:rPr lang="en-US" sz="1200" i="1" kern="1200">
                            <a:solidFill>
                              <a:schemeClr val="tx1"/>
                            </a:solidFill>
                            <a:effectLst/>
                            <a:latin typeface="Cambria Math" panose="02040503050406030204" pitchFamily="18" charset="0"/>
                            <a:ea typeface="+mn-ea"/>
                            <a:cs typeface="+mn-cs"/>
                          </a:rPr>
                          <m:t>𝑒𝑓𝑓</m:t>
                        </m:r>
                      </m:sub>
                    </m:sSub>
                  </m:oMath>
                </a14:m>
                <a:r>
                  <a:rPr lang="en-US" sz="1200" kern="1200" dirty="0">
                    <a:solidFill>
                      <a:schemeClr val="tx1"/>
                    </a:solidFill>
                    <a:effectLst/>
                    <a:latin typeface="Times New Roman" pitchFamily="18" charset="0"/>
                    <a:ea typeface="+mn-ea"/>
                    <a:cs typeface="+mn-cs"/>
                  </a:rPr>
                  <a:t> for previous days, the project team used these values as a response variable to train a model that predicted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i="1" kern="1200" baseline="-250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using a machine learning tool,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allows users to input cleaned, pre-processed data with indicated response and predictor variables creating hundreds of different models using dozens of different methods for a given training set of the data.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then recommends the model with the lowest error in the test set as the model or record. The project team implemented the trained model to predict future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During the development phase, the CAA project team found that models created using Extreme Gradient Boosted Tree Regression with Early Stopping (Poisson loss)—also known as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—and Unsupervised Learning Features consistently performed the best when predicting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is a tree regression and therefore does not create a linear function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𝑦</m:t>
                        </m:r>
                      </m:e>
                    </m:acc>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𝑎𝑥</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𝑏</m:t>
                    </m:r>
                  </m:oMath>
                </a14:m>
                <a:r>
                  <a:rPr lang="en-US" sz="1200" kern="1200" dirty="0">
                    <a:solidFill>
                      <a:schemeClr val="tx1"/>
                    </a:solidFill>
                    <a:effectLst/>
                    <a:latin typeface="Times New Roman" pitchFamily="18" charset="0"/>
                    <a:ea typeface="+mn-ea"/>
                    <a:cs typeface="+mn-cs"/>
                  </a:rPr>
                  <a:t> as in many of the more commonly known regression techniques. Boosted Tree regression starts by building one decision tree that makes a prediction. In this case, the value of </a:t>
                </a:r>
                <a14:m>
                  <m:oMath xmlns:m="http://schemas.openxmlformats.org/officeDocument/2006/math">
                    <m:func>
                      <m:funcPr>
                        <m:ctrlPr>
                          <a:rPr lang="en-US" sz="1200" i="1" kern="1200">
                            <a:solidFill>
                              <a:schemeClr val="tx1"/>
                            </a:solidFill>
                            <a:effectLst/>
                            <a:latin typeface="Cambria Math" panose="02040503050406030204" pitchFamily="18" charset="0"/>
                            <a:ea typeface="+mn-ea"/>
                            <a:cs typeface="+mn-cs"/>
                          </a:rPr>
                        </m:ctrlPr>
                      </m:funcPr>
                      <m:fName>
                        <m:r>
                          <m:rPr>
                            <m:sty m:val="p"/>
                          </m:rPr>
                          <a:rPr lang="en-US" sz="1200" kern="1200">
                            <a:solidFill>
                              <a:schemeClr val="tx1"/>
                            </a:solidFill>
                            <a:effectLst/>
                            <a:latin typeface="Cambria Math" panose="02040503050406030204" pitchFamily="18" charset="0"/>
                            <a:ea typeface="+mn-ea"/>
                            <a:cs typeface="+mn-cs"/>
                          </a:rPr>
                          <m:t>ln</m:t>
                        </m:r>
                      </m:fName>
                      <m:e>
                        <m:d>
                          <m:dPr>
                            <m:ctrlPr>
                              <a:rPr lang="en-US" sz="1200" i="1" kern="1200">
                                <a:solidFill>
                                  <a:schemeClr val="tx1"/>
                                </a:solidFill>
                                <a:effectLst/>
                                <a:latin typeface="Cambria Math" panose="02040503050406030204" pitchFamily="18" charset="0"/>
                                <a:ea typeface="+mn-ea"/>
                                <a:cs typeface="+mn-cs"/>
                              </a:rPr>
                            </m:ctrlPr>
                          </m:dPr>
                          <m:e>
                            <m:acc>
                              <m:accPr>
                                <m:chr m:val="̂"/>
                                <m:ctrlPr>
                                  <a:rPr lang="en-US" sz="1200" i="1" kern="1200">
                                    <a:solidFill>
                                      <a:schemeClr val="tx1"/>
                                    </a:solidFill>
                                    <a:effectLst/>
                                    <a:latin typeface="Cambria Math" panose="02040503050406030204" pitchFamily="18" charset="0"/>
                                    <a:ea typeface="+mn-ea"/>
                                    <a:cs typeface="+mn-cs"/>
                                  </a:rPr>
                                </m:ctrlPr>
                              </m:acc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m:rPr>
                                        <m:nor/>
                                      </m:rPr>
                                      <a:rPr lang="en-US" sz="1200" i="1" kern="1200">
                                        <a:solidFill>
                                          <a:schemeClr val="tx1"/>
                                        </a:solidFill>
                                        <a:effectLst/>
                                        <a:latin typeface="Times New Roman" pitchFamily="18" charset="0"/>
                                        <a:ea typeface="+mn-ea"/>
                                        <a:cs typeface="+mn-cs"/>
                                      </a:rPr>
                                      <m:t>eff</m:t>
                                    </m:r>
                                  </m:sub>
                                </m:sSub>
                              </m:e>
                            </m:acc>
                          </m:e>
                        </m:d>
                      </m:e>
                    </m:func>
                  </m:oMath>
                </a14:m>
                <a:r>
                  <a:rPr lang="en-US" sz="1200" kern="1200" dirty="0">
                    <a:solidFill>
                      <a:schemeClr val="tx1"/>
                    </a:solidFill>
                    <a:effectLst/>
                    <a:latin typeface="Times New Roman" pitchFamily="18" charset="0"/>
                    <a:ea typeface="+mn-ea"/>
                    <a:cs typeface="+mn-cs"/>
                  </a:rPr>
                  <a:t>. More specifically,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builds leaves minimizing residuals for each observation using any loss function of choice. The project team uses the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-suggested Poisson loss function,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𝑅</m:t>
                            </m:r>
                          </m:e>
                          <m:sub>
                            <m:r>
                              <m:rPr>
                                <m:nor/>
                              </m:rPr>
                              <a:rPr lang="en-US" sz="1200" i="1" kern="1200">
                                <a:solidFill>
                                  <a:schemeClr val="tx1"/>
                                </a:solidFill>
                                <a:effectLst/>
                                <a:latin typeface="Times New Roman" pitchFamily="18" charset="0"/>
                                <a:ea typeface="+mn-ea"/>
                                <a:cs typeface="+mn-cs"/>
                              </a:rPr>
                              <m:t>eff</m:t>
                            </m:r>
                          </m:sub>
                        </m:sSub>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sSup>
                      <m:sSupPr>
                        <m:ctrlPr>
                          <a:rPr lang="en-US" sz="1200" i="1" kern="1200">
                            <a:solidFill>
                              <a:schemeClr val="tx1"/>
                            </a:solidFill>
                            <a:effectLst/>
                            <a:latin typeface="Cambria Math" panose="02040503050406030204" pitchFamily="18" charset="0"/>
                            <a:ea typeface="+mn-ea"/>
                            <a:cs typeface="+mn-cs"/>
                          </a:rPr>
                        </m:ctrlPr>
                      </m:sSupPr>
                      <m:e>
                        <m:r>
                          <a:rPr lang="en-US" sz="1200" i="1" kern="1200">
                            <a:solidFill>
                              <a:schemeClr val="tx1"/>
                            </a:solidFill>
                            <a:effectLst/>
                            <a:latin typeface="Cambria Math" panose="02040503050406030204" pitchFamily="18" charset="0"/>
                            <a:ea typeface="+mn-ea"/>
                            <a:cs typeface="+mn-cs"/>
                          </a:rPr>
                          <m:t>𝑒</m:t>
                        </m:r>
                      </m:e>
                      <m:sup>
                        <m:sSub>
                          <m:sSubPr>
                            <m:ctrlPr>
                              <a:rPr lang="en-US" sz="1200" i="1" kern="1200">
                                <a:solidFill>
                                  <a:schemeClr val="tx1"/>
                                </a:solidFill>
                                <a:effectLst/>
                                <a:latin typeface="Cambria Math" panose="02040503050406030204" pitchFamily="18" charset="0"/>
                                <a:ea typeface="+mn-ea"/>
                                <a:cs typeface="+mn-cs"/>
                              </a:rPr>
                            </m:ctrlPr>
                          </m:sSubPr>
                          <m:e>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𝑦</m:t>
                                </m:r>
                              </m:e>
                            </m:acc>
                          </m:e>
                          <m:sub>
                            <m:r>
                              <a:rPr lang="en-US" sz="1200" i="1" kern="1200">
                                <a:solidFill>
                                  <a:schemeClr val="tx1"/>
                                </a:solidFill>
                                <a:effectLst/>
                                <a:latin typeface="Cambria Math" panose="02040503050406030204" pitchFamily="18" charset="0"/>
                                <a:ea typeface="+mn-ea"/>
                                <a:cs typeface="+mn-cs"/>
                              </a:rPr>
                              <m:t>𝑖</m:t>
                            </m:r>
                          </m:sub>
                        </m:sSub>
                      </m:sup>
                    </m:sSup>
                  </m:oMath>
                </a14:m>
                <a:r>
                  <a:rPr lang="en-US" sz="1200" kern="1200" dirty="0">
                    <a:solidFill>
                      <a:schemeClr val="tx1"/>
                    </a:solidFill>
                    <a:effectLst/>
                    <a:latin typeface="Times New Roman" pitchFamily="18" charset="0"/>
                    <a:ea typeface="+mn-ea"/>
                    <a:cs typeface="+mn-cs"/>
                  </a:rPr>
                  <a:t>, where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𝑦</m:t>
                        </m:r>
                      </m:e>
                    </m:acc>
                  </m:oMath>
                </a14:m>
                <a:r>
                  <a:rPr lang="en-US" sz="1200" kern="1200" dirty="0">
                    <a:solidFill>
                      <a:schemeClr val="tx1"/>
                    </a:solidFill>
                    <a:effectLst/>
                    <a:latin typeface="Times New Roman" pitchFamily="18" charset="0"/>
                    <a:ea typeface="+mn-ea"/>
                    <a:cs typeface="+mn-cs"/>
                  </a:rPr>
                  <a:t> is the result of the tree regression,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Times New Roman" pitchFamily="18" charset="0"/>
                    <a:ea typeface="+mn-ea"/>
                    <a:cs typeface="+mn-cs"/>
                  </a:rPr>
                  <a:t> is the Poisson Loss,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oMath>
                </a14:m>
                <a:r>
                  <a:rPr lang="en-US" sz="1200" i="1" kern="12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is the record in the dataset that corresponds to a unique county and day of pandemic combination. Additional leaves are added according to a user-defined maximum number of terminal leaves and a user-defined maximum tree depth. </a:t>
                </a:r>
              </a:p>
            </p:txBody>
          </p:sp>
        </mc:Choice>
        <mc:Fallback xmlns="">
          <p:sp>
            <p:nvSpPr>
              <p:cNvPr id="3" name="Notes Placeholder 2"/>
              <p:cNvSpPr>
                <a:spLocks noGrp="1"/>
              </p:cNvSpPr>
              <p:nvPr>
                <p:ph type="body" idx="1"/>
              </p:nvPr>
            </p:nvSpPr>
            <p:spPr/>
            <p:txBody>
              <a:bodyPr/>
              <a:lstStyle/>
              <a:p>
                <a:r>
                  <a:rPr lang="en-US" dirty="0"/>
                  <a:t>A close relative of </a:t>
                </a:r>
                <a:r>
                  <a:rPr lang="en-US" i="0">
                    <a:latin typeface="Cambria Math" panose="02040503050406030204" pitchFamily="18" charset="0"/>
                  </a:rPr>
                  <a:t>𝛽</a:t>
                </a:r>
                <a:r>
                  <a:rPr lang="en-US" dirty="0"/>
                  <a:t> is the basic reproduction rate, </a:t>
                </a:r>
                <a:r>
                  <a:rPr lang="en-US" i="0">
                    <a:latin typeface="Cambria Math" panose="02040503050406030204" pitchFamily="18" charset="0"/>
                  </a:rPr>
                  <a:t>𝑅_0</a:t>
                </a:r>
                <a:r>
                  <a:rPr lang="en-US" dirty="0"/>
                  <a:t>. </a:t>
                </a:r>
                <a:r>
                  <a:rPr lang="en-US" i="0">
                    <a:latin typeface="Cambria Math" panose="02040503050406030204" pitchFamily="18" charset="0"/>
                  </a:rPr>
                  <a:t>𝑅_0</a:t>
                </a:r>
                <a:r>
                  <a:rPr lang="en-US" dirty="0"/>
                  <a:t> represents the average number of new cases expected to be directly generated from a single case, assuming a totally-susceptible population. </a:t>
                </a:r>
                <a:r>
                  <a:rPr lang="en-US" i="0">
                    <a:latin typeface="Cambria Math" panose="02040503050406030204" pitchFamily="18" charset="0"/>
                  </a:rPr>
                  <a:t>𝑅_0</a:t>
                </a:r>
                <a:r>
                  <a:rPr lang="en-US" dirty="0"/>
                  <a:t> is a constant, theoretical basic reproduction rate—CDC estimates </a:t>
                </a:r>
                <a:r>
                  <a:rPr lang="en-US" i="0">
                    <a:latin typeface="Cambria Math" panose="02040503050406030204" pitchFamily="18" charset="0"/>
                  </a:rPr>
                  <a:t>𝑅_0=2.5</a:t>
                </a:r>
                <a:r>
                  <a:rPr lang="en-US" dirty="0"/>
                  <a:t>—while </a:t>
                </a:r>
                <a:r>
                  <a:rPr lang="en-US" i="0">
                    <a:latin typeface="Cambria Math" panose="02040503050406030204" pitchFamily="18" charset="0"/>
                  </a:rPr>
                  <a:t>𝑅_𝑒𝑓𝑓</a:t>
                </a:r>
                <a:r>
                  <a:rPr lang="en-US" dirty="0"/>
                  <a:t> is the effective or observed basic reproduction rate given human and environmental factors. Determining </a:t>
                </a:r>
                <a:r>
                  <a:rPr lang="en-US" i="0">
                    <a:latin typeface="Cambria Math" panose="02040503050406030204" pitchFamily="18" charset="0"/>
                  </a:rPr>
                  <a:t>𝑅_𝑒𝑓𝑓</a:t>
                </a:r>
                <a:r>
                  <a:rPr lang="en-US" dirty="0"/>
                  <a:t> posed a challenge to developing a SEIR model that truly reflected the spread of the virus in the modeled regions. Therefore, the project team used predictive modeling techniques </a:t>
                </a:r>
                <a:r>
                  <a:rPr lang="en-US" sz="1200" kern="1200" dirty="0">
                    <a:solidFill>
                      <a:schemeClr val="tx1"/>
                    </a:solidFill>
                    <a:effectLst/>
                    <a:latin typeface="Times New Roman" pitchFamily="18" charset="0"/>
                    <a:ea typeface="+mn-ea"/>
                    <a:cs typeface="+mn-cs"/>
                  </a:rPr>
                  <a:t>to </a:t>
                </a:r>
                <a:r>
                  <a:rPr lang="en-US" dirty="0"/>
                  <a:t>project future values of </a:t>
                </a:r>
                <a:r>
                  <a:rPr lang="en-US" i="0" dirty="0">
                    <a:latin typeface="Cambria Math" panose="02040503050406030204" pitchFamily="18" charset="0"/>
                  </a:rPr>
                  <a:t>𝑅_𝑒𝑓𝑓</a:t>
                </a:r>
                <a:r>
                  <a:rPr lang="en-US" dirty="0"/>
                  <a:t> for each county </a:t>
                </a:r>
                <a:r>
                  <a:rPr lang="en-US" dirty="0" smtClean="0"/>
                  <a:t>based </a:t>
                </a:r>
                <a:r>
                  <a:rPr lang="en-US" dirty="0"/>
                  <a:t>on many data covering human and environmental variables</a:t>
                </a:r>
                <a:r>
                  <a:rPr lang="en-US" sz="1200" kern="1200" dirty="0">
                    <a:solidFill>
                      <a:schemeClr val="tx1"/>
                    </a:solidFill>
                    <a:effectLst/>
                    <a:latin typeface="Times New Roman" pitchFamily="18" charset="0"/>
                    <a:ea typeface="+mn-ea"/>
                    <a:cs typeface="+mn-cs"/>
                  </a:rPr>
                  <a:t>.</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project an effective transmission factor for date </a:t>
                </a:r>
                <a:r>
                  <a:rPr lang="en-US" sz="1200" i="0" kern="1200">
                    <a:solidFill>
                      <a:schemeClr val="tx1"/>
                    </a:solidFill>
                    <a:effectLst/>
                    <a:latin typeface="Cambria Math" panose="02040503050406030204" pitchFamily="18" charset="0"/>
                    <a:ea typeface="+mn-ea"/>
                    <a:cs typeface="+mn-cs"/>
                  </a:rPr>
                  <a:t>𝑡 &gt; 0</a:t>
                </a:r>
                <a:r>
                  <a:rPr lang="en-US" sz="1200" kern="1200" dirty="0">
                    <a:solidFill>
                      <a:schemeClr val="tx1"/>
                    </a:solidFill>
                    <a:effectLst/>
                    <a:latin typeface="Times New Roman" pitchFamily="18" charset="0"/>
                    <a:ea typeface="+mn-ea"/>
                    <a:cs typeface="+mn-cs"/>
                  </a:rPr>
                  <a:t>, the project team executed a multi-step process using observed data and relevant demographic characteristics.</a:t>
                </a:r>
                <a:r>
                  <a:rPr lang="en-US" sz="1200" kern="1200" baseline="0" dirty="0">
                    <a:solidFill>
                      <a:schemeClr val="tx1"/>
                    </a:solidFill>
                    <a:effectLst/>
                    <a:latin typeface="Times New Roman" pitchFamily="18" charset="0"/>
                    <a:ea typeface="+mn-ea"/>
                    <a:cs typeface="+mn-cs"/>
                  </a:rPr>
                  <a:t> First, the project team inferred </a:t>
                </a:r>
                <a:r>
                  <a:rPr lang="en-US" sz="1200" kern="1200" dirty="0">
                    <a:solidFill>
                      <a:schemeClr val="tx1"/>
                    </a:solidFill>
                    <a:effectLst/>
                    <a:latin typeface="Times New Roman" pitchFamily="18" charset="0"/>
                    <a:ea typeface="+mn-ea"/>
                    <a:cs typeface="+mn-cs"/>
                  </a:rPr>
                  <a:t>the value of </a:t>
                </a:r>
                <a:r>
                  <a:rPr lang="en-US" sz="1200" i="0" kern="1200">
                    <a:solidFill>
                      <a:schemeClr val="tx1"/>
                    </a:solidFill>
                    <a:effectLst/>
                    <a:latin typeface="Cambria Math" panose="02040503050406030204" pitchFamily="18" charset="0"/>
                    <a:ea typeface="+mn-ea"/>
                    <a:cs typeface="+mn-cs"/>
                  </a:rPr>
                  <a:t>𝑅_"</a:t>
                </a:r>
                <a:r>
                  <a:rPr lang="en-US" sz="1200" i="0" kern="1200">
                    <a:solidFill>
                      <a:schemeClr val="tx1"/>
                    </a:solidFill>
                    <a:effectLst/>
                    <a:latin typeface="Times New Roman" pitchFamily="18" charset="0"/>
                    <a:ea typeface="+mn-ea"/>
                    <a:cs typeface="+mn-cs"/>
                  </a:rPr>
                  <a:t>eff</a:t>
                </a:r>
                <a:r>
                  <a:rPr lang="en-US" sz="1200" i="0" kern="1200">
                    <a:solidFill>
                      <a:schemeClr val="tx1"/>
                    </a:solidFill>
                    <a:effectLst/>
                    <a:latin typeface="Cambria Math" panose="02040503050406030204" pitchFamily="18" charset="0"/>
                    <a:ea typeface="+mn-ea"/>
                    <a:cs typeface="+mn-cs"/>
                  </a:rPr>
                  <a:t>" </a:t>
                </a:r>
                <a:r>
                  <a:rPr lang="en-US" sz="1200" kern="1200" dirty="0">
                    <a:solidFill>
                      <a:schemeClr val="tx1"/>
                    </a:solidFill>
                    <a:effectLst/>
                    <a:latin typeface="Times New Roman" pitchFamily="18" charset="0"/>
                    <a:ea typeface="+mn-ea"/>
                    <a:cs typeface="+mn-cs"/>
                  </a:rPr>
                  <a:t> for every previous day in each modeled region since the pandemic began. Next,</a:t>
                </a:r>
                <a:r>
                  <a:rPr lang="en-US" sz="1200" kern="1200" baseline="0" dirty="0">
                    <a:solidFill>
                      <a:schemeClr val="tx1"/>
                    </a:solidFill>
                    <a:effectLst/>
                    <a:latin typeface="Times New Roman" pitchFamily="18" charset="0"/>
                    <a:ea typeface="+mn-ea"/>
                    <a:cs typeface="+mn-cs"/>
                  </a:rPr>
                  <a:t> we </a:t>
                </a:r>
                <a:r>
                  <a:rPr lang="en-US" sz="1200" kern="1200" dirty="0">
                    <a:solidFill>
                      <a:schemeClr val="tx1"/>
                    </a:solidFill>
                    <a:effectLst/>
                    <a:latin typeface="Times New Roman" pitchFamily="18" charset="0"/>
                    <a:ea typeface="+mn-ea"/>
                    <a:cs typeface="+mn-cs"/>
                  </a:rPr>
                  <a:t>fit a regression model that predicted </a:t>
                </a:r>
                <a:r>
                  <a:rPr lang="en-US" sz="1200" i="0" kern="1200">
                    <a:solidFill>
                      <a:schemeClr val="tx1"/>
                    </a:solidFill>
                    <a:effectLst/>
                    <a:latin typeface="Cambria Math" panose="02040503050406030204" pitchFamily="18" charset="0"/>
                    <a:ea typeface="+mn-ea"/>
                    <a:cs typeface="+mn-cs"/>
                  </a:rPr>
                  <a:t>𝑅_"</a:t>
                </a:r>
                <a:r>
                  <a:rPr lang="en-US" sz="1200" i="0" kern="1200">
                    <a:solidFill>
                      <a:schemeClr val="tx1"/>
                    </a:solidFill>
                    <a:effectLst/>
                    <a:latin typeface="Times New Roman" pitchFamily="18" charset="0"/>
                    <a:ea typeface="+mn-ea"/>
                    <a:cs typeface="+mn-cs"/>
                  </a:rPr>
                  <a:t>eff</a:t>
                </a:r>
                <a:r>
                  <a:rPr lang="en-US" sz="1200" i="0" kern="1200">
                    <a:solidFill>
                      <a:schemeClr val="tx1"/>
                    </a:solidFill>
                    <a:effectLst/>
                    <a:latin typeface="Cambria Math" panose="02040503050406030204" pitchFamily="18" charset="0"/>
                    <a:ea typeface="+mn-ea"/>
                    <a:cs typeface="+mn-cs"/>
                  </a:rPr>
                  <a:t>" </a:t>
                </a:r>
                <a:r>
                  <a:rPr lang="en-US" sz="1200" kern="1200" dirty="0">
                    <a:solidFill>
                      <a:schemeClr val="tx1"/>
                    </a:solidFill>
                    <a:effectLst/>
                    <a:latin typeface="Times New Roman" pitchFamily="18" charset="0"/>
                    <a:ea typeface="+mn-ea"/>
                    <a:cs typeface="+mn-cs"/>
                  </a:rPr>
                  <a:t>  given appropriate input variables.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To </a:t>
                </a:r>
                <a:r>
                  <a:rPr lang="en-US" dirty="0"/>
                  <a:t>calculate </a:t>
                </a:r>
                <a:r>
                  <a:rPr lang="en-US" sz="1200" kern="1200" dirty="0">
                    <a:solidFill>
                      <a:schemeClr val="tx1"/>
                    </a:solidFill>
                    <a:effectLst/>
                    <a:latin typeface="Times New Roman" pitchFamily="18" charset="0"/>
                    <a:ea typeface="+mn-ea"/>
                    <a:cs typeface="+mn-cs"/>
                  </a:rPr>
                  <a:t>historical </a:t>
                </a:r>
                <a:r>
                  <a:rPr lang="en-US" sz="1200" i="0" kern="1200">
                    <a:solidFill>
                      <a:schemeClr val="tx1"/>
                    </a:solidFill>
                    <a:effectLst/>
                    <a:latin typeface="Cambria Math" panose="02040503050406030204" pitchFamily="18" charset="0"/>
                    <a:ea typeface="+mn-ea"/>
                    <a:cs typeface="+mn-cs"/>
                  </a:rPr>
                  <a:t>𝑅_𝑒𝑓𝑓</a:t>
                </a:r>
                <a:r>
                  <a:rPr lang="en-US" sz="1200" kern="1200" dirty="0">
                    <a:solidFill>
                      <a:schemeClr val="tx1"/>
                    </a:solidFill>
                    <a:effectLst/>
                    <a:latin typeface="Times New Roman" pitchFamily="18" charset="0"/>
                    <a:ea typeface="+mn-ea"/>
                    <a:cs typeface="+mn-cs"/>
                  </a:rPr>
                  <a:t> the project team </a:t>
                </a:r>
                <a:r>
                  <a:rPr lang="en-US" dirty="0"/>
                  <a:t>used the differential equations </a:t>
                </a:r>
                <a:r>
                  <a:rPr lang="en-US" sz="1200" kern="1200" dirty="0">
                    <a:solidFill>
                      <a:schemeClr val="tx1"/>
                    </a:solidFill>
                    <a:effectLst/>
                    <a:latin typeface="Times New Roman" pitchFamily="18" charset="0"/>
                    <a:ea typeface="+mn-ea"/>
                    <a:cs typeface="+mn-cs"/>
                  </a:rPr>
                  <a:t>from the </a:t>
                </a:r>
                <a:r>
                  <a:rPr lang="en-US" sz="1200" kern="1200" dirty="0" smtClean="0">
                    <a:solidFill>
                      <a:schemeClr val="tx1"/>
                    </a:solidFill>
                    <a:effectLst/>
                    <a:latin typeface="Times New Roman" pitchFamily="18" charset="0"/>
                    <a:ea typeface="+mn-ea"/>
                    <a:cs typeface="+mn-cs"/>
                  </a:rPr>
                  <a:t>Susceptible,</a:t>
                </a:r>
                <a:r>
                  <a:rPr lang="en-US" sz="1200" kern="1200" baseline="0" dirty="0" smtClean="0">
                    <a:solidFill>
                      <a:schemeClr val="tx1"/>
                    </a:solidFill>
                    <a:effectLst/>
                    <a:latin typeface="Times New Roman" pitchFamily="18" charset="0"/>
                    <a:ea typeface="+mn-ea"/>
                    <a:cs typeface="+mn-cs"/>
                  </a:rPr>
                  <a:t> Infected, Recovered (</a:t>
                </a:r>
                <a:r>
                  <a:rPr lang="en-US" sz="1200" kern="1200" dirty="0" smtClean="0">
                    <a:solidFill>
                      <a:schemeClr val="tx1"/>
                    </a:solidFill>
                    <a:effectLst/>
                    <a:latin typeface="Times New Roman" pitchFamily="18" charset="0"/>
                    <a:ea typeface="+mn-ea"/>
                    <a:cs typeface="+mn-cs"/>
                  </a:rPr>
                  <a:t>SIR) </a:t>
                </a:r>
                <a:r>
                  <a:rPr lang="en-US" sz="1200" kern="1200" dirty="0">
                    <a:solidFill>
                      <a:schemeClr val="tx1"/>
                    </a:solidFill>
                    <a:effectLst/>
                    <a:latin typeface="Times New Roman" pitchFamily="18" charset="0"/>
                    <a:ea typeface="+mn-ea"/>
                    <a:cs typeface="+mn-cs"/>
                  </a:rPr>
                  <a:t>model—a model similar to the SEIR, but without an Exposed bin. The equation is </a:t>
                </a:r>
                <a:r>
                  <a:rPr lang="en-US" sz="1200" i="0" kern="1200">
                    <a:solidFill>
                      <a:schemeClr val="tx1"/>
                    </a:solidFill>
                    <a:effectLst/>
                    <a:latin typeface="Cambria Math" panose="02040503050406030204" pitchFamily="18" charset="0"/>
                    <a:ea typeface="+mn-ea"/>
                    <a:cs typeface="+mn-cs"/>
                  </a:rPr>
                  <a:t>𝛽=–𝑑𝑆/𝑑𝑡/(𝑆_𝑖∗𝐼_𝑖)</a:t>
                </a:r>
                <a:r>
                  <a:rPr lang="en-US" sz="1200" kern="1200" dirty="0">
                    <a:solidFill>
                      <a:schemeClr val="tx1"/>
                    </a:solidFill>
                    <a:effectLst/>
                    <a:latin typeface="Times New Roman" pitchFamily="18" charset="0"/>
                    <a:ea typeface="+mn-ea"/>
                    <a:cs typeface="+mn-cs"/>
                  </a:rPr>
                  <a:t>. After determining the values of </a:t>
                </a:r>
                <a:r>
                  <a:rPr lang="en-US" i="0">
                    <a:latin typeface="Cambria Math" panose="02040503050406030204" pitchFamily="18" charset="0"/>
                  </a:rPr>
                  <a:t>𝑅_𝑒𝑓𝑓</a:t>
                </a:r>
                <a:r>
                  <a:rPr lang="en-US" dirty="0"/>
                  <a:t> </a:t>
                </a:r>
                <a:r>
                  <a:rPr lang="en-US" sz="1200" kern="1200" dirty="0">
                    <a:solidFill>
                      <a:schemeClr val="tx1"/>
                    </a:solidFill>
                    <a:effectLst/>
                    <a:latin typeface="Times New Roman" pitchFamily="18" charset="0"/>
                    <a:ea typeface="+mn-ea"/>
                    <a:cs typeface="+mn-cs"/>
                  </a:rPr>
                  <a:t>for previous days, the project team used these values as a response variable to train a model that predicted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i="1" baseline="-25000" dirty="0"/>
                  <a:t> </a:t>
                </a:r>
                <a:r>
                  <a:rPr lang="en-US" sz="1200" i="1" kern="1200" baseline="-250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using a machine learning tool,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allows users to input cleaned, pre-processed data with indicated response and predictor variables creating</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hundreds of different models using dozens of different methods for a given training set of the </a:t>
                </a:r>
                <a:r>
                  <a:rPr lang="en-US" sz="1200" kern="1200" dirty="0" smtClean="0">
                    <a:solidFill>
                      <a:schemeClr val="tx1"/>
                    </a:solidFill>
                    <a:effectLst/>
                    <a:latin typeface="Times New Roman" pitchFamily="18" charset="0"/>
                    <a:ea typeface="+mn-ea"/>
                    <a:cs typeface="+mn-cs"/>
                  </a:rPr>
                  <a:t>data.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then recommends the model with the lowest error in the test set as the model or record. The project team implemented the trained model to predict future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During the development phase, the CAA study team found that models created using Extreme Gradient Boosted Tree Regression with Early Stopping (Poisson loss</a:t>
                </a:r>
                <a:r>
                  <a:rPr lang="en-US" dirty="0"/>
                  <a:t>)—also known as </a:t>
                </a:r>
                <a:r>
                  <a:rPr lang="en-US" dirty="0" err="1"/>
                  <a:t>XGBoost</a:t>
                </a:r>
                <a:r>
                  <a:rPr lang="en-US" dirty="0"/>
                  <a:t>—and </a:t>
                </a:r>
                <a:r>
                  <a:rPr lang="en-US" sz="1200" kern="1200" dirty="0">
                    <a:solidFill>
                      <a:schemeClr val="tx1"/>
                    </a:solidFill>
                    <a:effectLst/>
                    <a:latin typeface="Times New Roman" pitchFamily="18" charset="0"/>
                    <a:ea typeface="+mn-ea"/>
                    <a:cs typeface="+mn-cs"/>
                  </a:rPr>
                  <a:t>Unsupervised Learning Features consistently performed the best when predicting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is a tree regression and therefore does not create a linear function </a:t>
                </a:r>
                <a:r>
                  <a:rPr lang="en-US" sz="1200" i="0" kern="1200">
                    <a:solidFill>
                      <a:schemeClr val="tx1"/>
                    </a:solidFill>
                    <a:effectLst/>
                    <a:latin typeface="Cambria Math" panose="02040503050406030204" pitchFamily="18" charset="0"/>
                    <a:ea typeface="+mn-ea"/>
                    <a:cs typeface="+mn-cs"/>
                  </a:rPr>
                  <a:t>𝑦 ̂=𝑎𝑥+𝑏</a:t>
                </a:r>
                <a:r>
                  <a:rPr lang="en-US" sz="1200" kern="1200" dirty="0">
                    <a:solidFill>
                      <a:schemeClr val="tx1"/>
                    </a:solidFill>
                    <a:effectLst/>
                    <a:latin typeface="Times New Roman" pitchFamily="18" charset="0"/>
                    <a:ea typeface="+mn-ea"/>
                    <a:cs typeface="+mn-cs"/>
                  </a:rPr>
                  <a:t> as in many of the more commonly known regression techniques. Boosted Tree regression starts by building one decision tree that makes a prediction</a:t>
                </a:r>
                <a:r>
                  <a:rPr lang="en-US" dirty="0"/>
                  <a:t>. In</a:t>
                </a:r>
                <a:r>
                  <a:rPr lang="en-US" sz="1200" kern="1200" dirty="0">
                    <a:solidFill>
                      <a:schemeClr val="tx1"/>
                    </a:solidFill>
                    <a:effectLst/>
                    <a:latin typeface="Times New Roman" pitchFamily="18" charset="0"/>
                    <a:ea typeface="+mn-ea"/>
                    <a:cs typeface="+mn-cs"/>
                  </a:rPr>
                  <a:t> this case, the value of </a:t>
                </a:r>
                <a:r>
                  <a:rPr lang="en-US" sz="1200" i="0" kern="1200">
                    <a:solidFill>
                      <a:schemeClr val="tx1"/>
                    </a:solidFill>
                    <a:effectLst/>
                    <a:latin typeface="Cambria Math" panose="02040503050406030204" pitchFamily="18" charset="0"/>
                    <a:ea typeface="+mn-ea"/>
                    <a:cs typeface="+mn-cs"/>
                  </a:rPr>
                  <a:t>ln⁡((𝑅_"</a:t>
                </a:r>
                <a:r>
                  <a:rPr lang="en-US" sz="1200" i="0" kern="1200">
                    <a:solidFill>
                      <a:schemeClr val="tx1"/>
                    </a:solidFill>
                    <a:effectLst/>
                    <a:latin typeface="Times New Roman" pitchFamily="18" charset="0"/>
                    <a:ea typeface="+mn-ea"/>
                    <a:cs typeface="+mn-cs"/>
                  </a:rPr>
                  <a:t>eff</a:t>
                </a:r>
                <a:r>
                  <a:rPr lang="en-US" sz="1200" i="0" kern="1200">
                    <a:solidFill>
                      <a:schemeClr val="tx1"/>
                    </a:solidFill>
                    <a:effectLst/>
                    <a:latin typeface="Cambria Math" panose="02040503050406030204" pitchFamily="18" charset="0"/>
                    <a:ea typeface="+mn-ea"/>
                    <a:cs typeface="+mn-cs"/>
                  </a:rPr>
                  <a:t>"  ) ̂ )</a:t>
                </a:r>
                <a:r>
                  <a:rPr lang="en-US" sz="1200" kern="1200" dirty="0">
                    <a:solidFill>
                      <a:schemeClr val="tx1"/>
                    </a:solidFill>
                    <a:effectLst/>
                    <a:latin typeface="Times New Roman" pitchFamily="18" charset="0"/>
                    <a:ea typeface="+mn-ea"/>
                    <a:cs typeface="+mn-cs"/>
                  </a:rPr>
                  <a:t>. More specifically,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builds </a:t>
                </a:r>
                <a:r>
                  <a:rPr lang="en-US" dirty="0"/>
                  <a:t>leaves </a:t>
                </a:r>
                <a:r>
                  <a:rPr lang="en-US" sz="1200" kern="1200" dirty="0">
                    <a:solidFill>
                      <a:schemeClr val="tx1"/>
                    </a:solidFill>
                    <a:effectLst/>
                    <a:latin typeface="Times New Roman" pitchFamily="18" charset="0"/>
                    <a:ea typeface="+mn-ea"/>
                    <a:cs typeface="+mn-cs"/>
                  </a:rPr>
                  <a:t>minimizing residuals for each observation using any loss function of choice. The study team uses the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-suggested Poisson loss function, </a:t>
                </a:r>
                <a:r>
                  <a:rPr lang="en-US" sz="1200" i="0" kern="1200">
                    <a:solidFill>
                      <a:schemeClr val="tx1"/>
                    </a:solidFill>
                    <a:effectLst/>
                    <a:latin typeface="Cambria Math" panose="02040503050406030204" pitchFamily="18" charset="0"/>
                    <a:ea typeface="+mn-ea"/>
                    <a:cs typeface="+mn-cs"/>
                  </a:rPr>
                  <a:t>𝐿_𝑖=〖𝑅_"</a:t>
                </a:r>
                <a:r>
                  <a:rPr lang="en-US" sz="1200" i="0" kern="1200">
                    <a:solidFill>
                      <a:schemeClr val="tx1"/>
                    </a:solidFill>
                    <a:effectLst/>
                    <a:latin typeface="Times New Roman" pitchFamily="18" charset="0"/>
                    <a:ea typeface="+mn-ea"/>
                    <a:cs typeface="+mn-cs"/>
                  </a:rPr>
                  <a:t>eff</a:t>
                </a:r>
                <a:r>
                  <a:rPr lang="en-US" sz="1200" i="0" kern="1200">
                    <a:solidFill>
                      <a:schemeClr val="tx1"/>
                    </a:solidFill>
                    <a:effectLst/>
                    <a:latin typeface="Cambria Math" panose="02040503050406030204" pitchFamily="18" charset="0"/>
                    <a:ea typeface="+mn-ea"/>
                    <a:cs typeface="+mn-cs"/>
                  </a:rPr>
                  <a:t>" 〗_𝑖−𝑒^(𝑦 ̂_𝑖 )</a:t>
                </a:r>
                <a:r>
                  <a:rPr lang="en-US" sz="1200" kern="1200" dirty="0">
                    <a:solidFill>
                      <a:schemeClr val="tx1"/>
                    </a:solidFill>
                    <a:effectLst/>
                    <a:latin typeface="Times New Roman" pitchFamily="18" charset="0"/>
                    <a:ea typeface="+mn-ea"/>
                    <a:cs typeface="+mn-cs"/>
                  </a:rPr>
                  <a:t>, where </a:t>
                </a:r>
                <a:r>
                  <a:rPr lang="en-US" sz="1200" i="0" kern="1200">
                    <a:solidFill>
                      <a:schemeClr val="tx1"/>
                    </a:solidFill>
                    <a:effectLst/>
                    <a:latin typeface="Cambria Math" panose="02040503050406030204" pitchFamily="18" charset="0"/>
                    <a:ea typeface="+mn-ea"/>
                    <a:cs typeface="+mn-cs"/>
                  </a:rPr>
                  <a:t>𝑦 ̂</a:t>
                </a:r>
                <a:r>
                  <a:rPr lang="en-US" sz="1200" kern="1200" dirty="0">
                    <a:solidFill>
                      <a:schemeClr val="tx1"/>
                    </a:solidFill>
                    <a:effectLst/>
                    <a:latin typeface="Times New Roman" pitchFamily="18" charset="0"/>
                    <a:ea typeface="+mn-ea"/>
                    <a:cs typeface="+mn-cs"/>
                  </a:rPr>
                  <a:t> is the result of the tree regression, </a:t>
                </a:r>
                <a:r>
                  <a:rPr lang="en-US" sz="1200" i="0" kern="1200">
                    <a:solidFill>
                      <a:schemeClr val="tx1"/>
                    </a:solidFill>
                    <a:effectLst/>
                    <a:latin typeface="Cambria Math" panose="02040503050406030204" pitchFamily="18" charset="0"/>
                    <a:ea typeface="+mn-ea"/>
                    <a:cs typeface="+mn-cs"/>
                  </a:rPr>
                  <a:t>𝐿_𝑖</a:t>
                </a:r>
                <a:r>
                  <a:rPr lang="en-US" sz="1200" kern="1200" dirty="0">
                    <a:solidFill>
                      <a:schemeClr val="tx1"/>
                    </a:solidFill>
                    <a:effectLst/>
                    <a:latin typeface="Times New Roman" pitchFamily="18" charset="0"/>
                    <a:ea typeface="+mn-ea"/>
                    <a:cs typeface="+mn-cs"/>
                  </a:rPr>
                  <a:t> is the Poisson Loss, and </a:t>
                </a:r>
                <a:r>
                  <a:rPr lang="en-US" sz="1200" i="0" kern="1200">
                    <a:solidFill>
                      <a:schemeClr val="tx1"/>
                    </a:solidFill>
                    <a:effectLst/>
                    <a:latin typeface="Cambria Math" panose="02040503050406030204" pitchFamily="18" charset="0"/>
                    <a:ea typeface="+mn-ea"/>
                    <a:cs typeface="+mn-cs"/>
                  </a:rPr>
                  <a:t>𝑖</a:t>
                </a:r>
                <a:r>
                  <a:rPr lang="en-US" sz="1200" i="1" kern="12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is the record in the dataset that corresponds to a unique </a:t>
                </a:r>
                <a:r>
                  <a:rPr lang="en-US" sz="1200" kern="1200" dirty="0" smtClean="0">
                    <a:solidFill>
                      <a:schemeClr val="tx1"/>
                    </a:solidFill>
                    <a:effectLst/>
                    <a:latin typeface="Times New Roman" pitchFamily="18" charset="0"/>
                    <a:ea typeface="+mn-ea"/>
                    <a:cs typeface="+mn-cs"/>
                  </a:rPr>
                  <a:t>county </a:t>
                </a:r>
                <a:r>
                  <a:rPr lang="en-US" sz="1200" kern="1200" dirty="0">
                    <a:solidFill>
                      <a:schemeClr val="tx1"/>
                    </a:solidFill>
                    <a:effectLst/>
                    <a:latin typeface="Times New Roman" pitchFamily="18" charset="0"/>
                    <a:ea typeface="+mn-ea"/>
                    <a:cs typeface="+mn-cs"/>
                  </a:rPr>
                  <a:t>and day of pandemic combination. Additional </a:t>
                </a:r>
                <a:r>
                  <a:rPr lang="en-US" dirty="0"/>
                  <a:t>leaves </a:t>
                </a:r>
                <a:r>
                  <a:rPr lang="en-US" sz="1200" kern="1200" dirty="0">
                    <a:solidFill>
                      <a:schemeClr val="tx1"/>
                    </a:solidFill>
                    <a:effectLst/>
                    <a:latin typeface="Times New Roman" pitchFamily="18" charset="0"/>
                    <a:ea typeface="+mn-ea"/>
                    <a:cs typeface="+mn-cs"/>
                  </a:rPr>
                  <a:t>are added according to a </a:t>
                </a:r>
                <a:r>
                  <a:rPr lang="en-US" dirty="0"/>
                  <a:t>user-defined </a:t>
                </a:r>
                <a:r>
                  <a:rPr lang="en-US" sz="1200" kern="1200" dirty="0">
                    <a:solidFill>
                      <a:schemeClr val="tx1"/>
                    </a:solidFill>
                    <a:effectLst/>
                    <a:latin typeface="Times New Roman" pitchFamily="18" charset="0"/>
                    <a:ea typeface="+mn-ea"/>
                    <a:cs typeface="+mn-cs"/>
                  </a:rPr>
                  <a:t>maximum number of terminal </a:t>
                </a:r>
                <a:r>
                  <a:rPr lang="en-US" dirty="0"/>
                  <a:t>leaves</a:t>
                </a:r>
                <a:r>
                  <a:rPr lang="en-US" sz="1200" kern="1200" dirty="0">
                    <a:solidFill>
                      <a:schemeClr val="tx1"/>
                    </a:solidFill>
                    <a:effectLst/>
                    <a:latin typeface="Times New Roman" pitchFamily="18" charset="0"/>
                    <a:ea typeface="+mn-ea"/>
                    <a:cs typeface="+mn-cs"/>
                  </a:rPr>
                  <a:t> and a user-defined maximum tree depth. </a:t>
                </a:r>
              </a:p>
              <a:p>
                <a:endParaRPr lang="en-US" dirty="0"/>
              </a:p>
            </p:txBody>
          </p:sp>
        </mc:Fallback>
      </mc:AlternateContent>
    </p:spTree>
    <p:extLst>
      <p:ext uri="{BB962C8B-B14F-4D97-AF65-F5344CB8AC3E}">
        <p14:creationId xmlns:p14="http://schemas.microsoft.com/office/powerpoint/2010/main" val="564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project team developed a robust validation and verification system.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Every day the model runs, it also produces an error report that highlights changes in COVID-19 trends over the previous month and examines multiple error metrics using multiple weighting criteria.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general, the project team relied on four error metrics: root mean squared error, mean absolute error, mean absolute percent error, and mean percent error. These four metrics were enough to paint a well-rounded picture of model accuracy without overwhelming the viewer. Percent metrics were important because they measured the relative accuracy; however, in small counties with very few cases, percent error behaved in extreme ways. The absolute metrics, on the other hand, may have missed the relative accuracy but did a good job of capturing how close our model was in absolute numbers.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top graphic on this slide displays the accuracy of the model over the course of the project—specifically, the mean absolute error at 21 days out from the forecast date. Each data point is taken from an individual model forecast. The blue vertical lines indicate the dates the project team transitioned to a new and improved model version. Without any changes to the model, the model absolute error would increase more or less proportionally to the increase in daily new cases, shown in the bottom graphic. However, one can see that as error started to increase during upward COVID-19 trends, the team transitioned to a more accurate model that lowered error or prevented it from continuing to rise with rising COVID-19 cases. This illustrates the project team’s constant adaptation to the COVID environment and constant effort to learn and improve the model.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order to measure accuracy, the project team built the model to record model version. A model version is defined by the parameter values, function attributes, included variables, etc. If any of these characteristics changed, the model would record a new model version. The project team maintained the model to be able to run past model versions to ensure the project team was always using the most accurate model. The model was also capable of running predictions for past days. This allowed the project team to truly compare model version accuracy as if they ran on the same days. </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To project effective transmission rate for date </a:t>
                </a:r>
                <a:r>
                  <a:rPr lang="en-US" sz="1200" i="0" kern="1200">
                    <a:solidFill>
                      <a:schemeClr val="tx1"/>
                    </a:solidFill>
                    <a:effectLst/>
                    <a:latin typeface="Times New Roman" pitchFamily="18" charset="0"/>
                    <a:ea typeface="+mn-ea"/>
                    <a:cs typeface="+mn-cs"/>
                  </a:rPr>
                  <a:t>𝑡 &gt; 0</a:t>
                </a:r>
                <a:r>
                  <a:rPr lang="en-US" sz="1200" kern="1200" dirty="0">
                    <a:solidFill>
                      <a:schemeClr val="tx1"/>
                    </a:solidFill>
                    <a:effectLst/>
                    <a:latin typeface="Times New Roman" pitchFamily="18" charset="0"/>
                    <a:ea typeface="+mn-ea"/>
                    <a:cs typeface="+mn-cs"/>
                  </a:rPr>
                  <a:t>, the project team executed a multi-step process using observed data and relevant demographic characteristics. The first step is to infer the value of </a:t>
                </a:r>
                <a:r>
                  <a:rPr lang="en-US" sz="1200" i="0" kern="1200">
                    <a:solidFill>
                      <a:schemeClr val="tx1"/>
                    </a:solidFill>
                    <a:effectLst/>
                    <a:latin typeface="Times New Roman" pitchFamily="18" charset="0"/>
                    <a:ea typeface="+mn-ea"/>
                    <a:cs typeface="+mn-cs"/>
                  </a:rPr>
                  <a:t>𝑅_"eff" </a:t>
                </a:r>
                <a:r>
                  <a:rPr lang="en-US" sz="1200" kern="1200" dirty="0">
                    <a:solidFill>
                      <a:schemeClr val="tx1"/>
                    </a:solidFill>
                    <a:effectLst/>
                    <a:latin typeface="Times New Roman" pitchFamily="18" charset="0"/>
                    <a:ea typeface="+mn-ea"/>
                    <a:cs typeface="+mn-cs"/>
                  </a:rPr>
                  <a:t> for every previous day and for every population since the pandemic began. The next step is to fit a regression model that predicts </a:t>
                </a:r>
                <a:r>
                  <a:rPr lang="en-US" sz="1200" i="0" kern="1200">
                    <a:solidFill>
                      <a:schemeClr val="tx1"/>
                    </a:solidFill>
                    <a:effectLst/>
                    <a:latin typeface="Times New Roman" pitchFamily="18" charset="0"/>
                    <a:ea typeface="+mn-ea"/>
                    <a:cs typeface="+mn-cs"/>
                  </a:rPr>
                  <a:t>𝑅_"eff" </a:t>
                </a:r>
                <a:r>
                  <a:rPr lang="en-US" sz="1200" kern="1200" dirty="0">
                    <a:solidFill>
                      <a:schemeClr val="tx1"/>
                    </a:solidFill>
                    <a:effectLst/>
                    <a:latin typeface="Times New Roman" pitchFamily="18" charset="0"/>
                    <a:ea typeface="+mn-ea"/>
                    <a:cs typeface="+mn-cs"/>
                  </a:rPr>
                  <a:t>  given appropriate input variables. </a:t>
                </a:r>
                <a:endParaRPr lang="en-US" sz="1200" kern="1200" dirty="0" smtClean="0">
                  <a:solidFill>
                    <a:schemeClr val="tx1"/>
                  </a:solidFill>
                  <a:effectLst/>
                  <a:latin typeface="Times New Roman" pitchFamily="18" charset="0"/>
                  <a:ea typeface="+mn-ea"/>
                  <a:cs typeface="+mn-cs"/>
                </a:endParaRP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To </a:t>
                </a:r>
                <a:r>
                  <a:rPr lang="en-US" sz="1200" kern="1200" dirty="0">
                    <a:solidFill>
                      <a:schemeClr val="tx1"/>
                    </a:solidFill>
                    <a:effectLst/>
                    <a:latin typeface="Times New Roman" pitchFamily="18" charset="0"/>
                    <a:ea typeface="+mn-ea"/>
                    <a:cs typeface="+mn-cs"/>
                  </a:rPr>
                  <a:t>estimate historical </a:t>
                </a:r>
                <a:r>
                  <a:rPr lang="en-US" sz="1200" i="0" kern="1200">
                    <a:solidFill>
                      <a:schemeClr val="tx1"/>
                    </a:solidFill>
                    <a:effectLst/>
                    <a:latin typeface="Times New Roman" pitchFamily="18" charset="0"/>
                    <a:ea typeface="+mn-ea"/>
                    <a:cs typeface="+mn-cs"/>
                  </a:rPr>
                  <a:t>𝑅_𝑒𝑓𝑓</a:t>
                </a:r>
                <a:r>
                  <a:rPr lang="en-US" sz="1200" kern="1200" dirty="0">
                    <a:solidFill>
                      <a:schemeClr val="tx1"/>
                    </a:solidFill>
                    <a:effectLst/>
                    <a:latin typeface="Times New Roman" pitchFamily="18" charset="0"/>
                    <a:ea typeface="+mn-ea"/>
                    <a:cs typeface="+mn-cs"/>
                  </a:rPr>
                  <a:t> the project team derived an equation from the SIR model—a model similar to the SEIR, but without an Exposed bin. The equation is </a:t>
                </a:r>
                <a:r>
                  <a:rPr lang="en-US" sz="1200" i="0" kern="1200">
                    <a:solidFill>
                      <a:schemeClr val="tx1"/>
                    </a:solidFill>
                    <a:effectLst/>
                    <a:latin typeface="Times New Roman" pitchFamily="18" charset="0"/>
                    <a:ea typeface="+mn-ea"/>
                    <a:cs typeface="+mn-cs"/>
                  </a:rPr>
                  <a:t>𝛽=–𝑑𝑆/𝑑𝑡/(𝑆_𝑖∗𝐼_𝑖)</a:t>
                </a:r>
                <a:r>
                  <a:rPr lang="en-US" sz="1200" kern="1200" dirty="0">
                    <a:solidFill>
                      <a:schemeClr val="tx1"/>
                    </a:solidFill>
                    <a:effectLst/>
                    <a:latin typeface="Times New Roman" pitchFamily="18" charset="0"/>
                    <a:ea typeface="+mn-ea"/>
                    <a:cs typeface="+mn-cs"/>
                  </a:rPr>
                  <a:t>. After determining the values of </a:t>
                </a:r>
                <a:r>
                  <a:rPr lang="en-US" sz="1200" i="0" kern="1200">
                    <a:solidFill>
                      <a:schemeClr val="tx1"/>
                    </a:solidFill>
                    <a:effectLst/>
                    <a:latin typeface="Times New Roman" pitchFamily="18" charset="0"/>
                    <a:ea typeface="+mn-ea"/>
                    <a:cs typeface="+mn-cs"/>
                  </a:rPr>
                  <a:t>𝑅_(〖"eff" 〗_𝑖 )</a:t>
                </a:r>
                <a:r>
                  <a:rPr lang="en-US" sz="1200" kern="1200" dirty="0">
                    <a:solidFill>
                      <a:schemeClr val="tx1"/>
                    </a:solidFill>
                    <a:effectLst/>
                    <a:latin typeface="Times New Roman" pitchFamily="18" charset="0"/>
                    <a:ea typeface="+mn-ea"/>
                    <a:cs typeface="+mn-cs"/>
                  </a:rPr>
                  <a:t> for previous days, CAA uses these values as a response variable to train a model that predicts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i="1" kern="1200" baseline="-250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using a machine learning tool,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allows users to input cleaned, pre-processed data with indicated response and predictor variables to create hundreds of different models using dozens of different methods. To determine the most accurate model, </a:t>
                </a:r>
                <a:r>
                  <a:rPr lang="en-US" sz="1200" kern="1200" dirty="0" err="1">
                    <a:solidFill>
                      <a:schemeClr val="tx1"/>
                    </a:solidFill>
                    <a:effectLst/>
                    <a:latin typeface="Times New Roman" pitchFamily="18" charset="0"/>
                    <a:ea typeface="+mn-ea"/>
                    <a:cs typeface="+mn-cs"/>
                  </a:rPr>
                  <a:t>DataRobot’s</a:t>
                </a:r>
                <a:r>
                  <a:rPr lang="en-US" sz="1200" kern="1200" dirty="0">
                    <a:solidFill>
                      <a:schemeClr val="tx1"/>
                    </a:solidFill>
                    <a:effectLst/>
                    <a:latin typeface="Times New Roman" pitchFamily="18" charset="0"/>
                    <a:ea typeface="+mn-ea"/>
                    <a:cs typeface="+mn-cs"/>
                  </a:rPr>
                  <a:t> algorithm builds models using all available methods within its platform using a small percentage of data to train and test.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then compares all of the models to each other and retains the models with higher accuracy in the test set for further evaluation against larger portions of the dataset while discarding the less accurate models.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 continues this process iteratively introducing more data and discarding the less accurate models; continued iteration converges to produce a single model with the best cross-validated accuracy. The CAA study team implements the trained model to predict future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During </a:t>
                </a:r>
                <a:r>
                  <a:rPr lang="en-US" sz="1200" kern="1200" dirty="0">
                    <a:solidFill>
                      <a:schemeClr val="tx1"/>
                    </a:solidFill>
                    <a:effectLst/>
                    <a:latin typeface="Times New Roman" pitchFamily="18" charset="0"/>
                    <a:ea typeface="+mn-ea"/>
                    <a:cs typeface="+mn-cs"/>
                  </a:rPr>
                  <a:t>the development phase, the CAA study team found that models created using Extreme Gradient Boosted Tree Regression with Early Stopping (Poisson loss) and Unsupervised Learning Features consistently performed the best when predicting values of </a:t>
                </a:r>
                <a:r>
                  <a:rPr lang="en-US" sz="1200" i="1" kern="1200" dirty="0" err="1">
                    <a:solidFill>
                      <a:schemeClr val="tx1"/>
                    </a:solidFill>
                    <a:effectLst/>
                    <a:latin typeface="Times New Roman" pitchFamily="18" charset="0"/>
                    <a:ea typeface="+mn-ea"/>
                    <a:cs typeface="+mn-cs"/>
                  </a:rPr>
                  <a:t>R</a:t>
                </a:r>
                <a:r>
                  <a:rPr lang="en-US" sz="1200" i="1" kern="1200" baseline="-25000" dirty="0" err="1">
                    <a:solidFill>
                      <a:schemeClr val="tx1"/>
                    </a:solidFill>
                    <a:effectLst/>
                    <a:latin typeface="Times New Roman" pitchFamily="18" charset="0"/>
                    <a:ea typeface="+mn-ea"/>
                    <a:cs typeface="+mn-cs"/>
                  </a:rPr>
                  <a:t>eff</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is a tree regression and therefore does not create a linear function </a:t>
                </a:r>
                <a:r>
                  <a:rPr lang="en-US" sz="1200" i="0" kern="1200">
                    <a:solidFill>
                      <a:schemeClr val="tx1"/>
                    </a:solidFill>
                    <a:effectLst/>
                    <a:latin typeface="Times New Roman" pitchFamily="18" charset="0"/>
                    <a:ea typeface="+mn-ea"/>
                    <a:cs typeface="+mn-cs"/>
                  </a:rPr>
                  <a:t>𝑦 ̂=𝑎𝑥+𝑏</a:t>
                </a:r>
                <a:r>
                  <a:rPr lang="en-US" sz="1200" kern="1200" dirty="0">
                    <a:solidFill>
                      <a:schemeClr val="tx1"/>
                    </a:solidFill>
                    <a:effectLst/>
                    <a:latin typeface="Times New Roman" pitchFamily="18" charset="0"/>
                    <a:ea typeface="+mn-ea"/>
                    <a:cs typeface="+mn-cs"/>
                  </a:rPr>
                  <a:t> as in many of the more commonly known regression techniques. Boosted Tree regression starts by building one decision tree that makes a prediction – in this case, the value of </a:t>
                </a:r>
                <a:r>
                  <a:rPr lang="en-US" sz="1200" i="0" kern="1200">
                    <a:solidFill>
                      <a:schemeClr val="tx1"/>
                    </a:solidFill>
                    <a:effectLst/>
                    <a:latin typeface="Times New Roman" pitchFamily="18" charset="0"/>
                    <a:ea typeface="+mn-ea"/>
                    <a:cs typeface="+mn-cs"/>
                  </a:rPr>
                  <a:t>ln⁡((𝑅_"eff"  ) ̂ )</a:t>
                </a:r>
                <a:r>
                  <a:rPr lang="en-US" sz="1200" kern="1200" dirty="0">
                    <a:solidFill>
                      <a:schemeClr val="tx1"/>
                    </a:solidFill>
                    <a:effectLst/>
                    <a:latin typeface="Times New Roman" pitchFamily="18" charset="0"/>
                    <a:ea typeface="+mn-ea"/>
                    <a:cs typeface="+mn-cs"/>
                  </a:rPr>
                  <a:t>. More specifically, </a:t>
                </a:r>
                <a:r>
                  <a:rPr lang="en-US" sz="1200" kern="1200" dirty="0" err="1">
                    <a:solidFill>
                      <a:schemeClr val="tx1"/>
                    </a:solidFill>
                    <a:effectLst/>
                    <a:latin typeface="Times New Roman" pitchFamily="18" charset="0"/>
                    <a:ea typeface="+mn-ea"/>
                    <a:cs typeface="+mn-cs"/>
                  </a:rPr>
                  <a:t>XGBoost</a:t>
                </a:r>
                <a:r>
                  <a:rPr lang="en-US" sz="1200" kern="1200" dirty="0">
                    <a:solidFill>
                      <a:schemeClr val="tx1"/>
                    </a:solidFill>
                    <a:effectLst/>
                    <a:latin typeface="Times New Roman" pitchFamily="18" charset="0"/>
                    <a:ea typeface="+mn-ea"/>
                    <a:cs typeface="+mn-cs"/>
                  </a:rPr>
                  <a:t> builds leafs minimizing residuals for each observation using any loss function of choice. The study team uses the </a:t>
                </a:r>
                <a:r>
                  <a:rPr lang="en-US" sz="1200" kern="1200" dirty="0" err="1">
                    <a:solidFill>
                      <a:schemeClr val="tx1"/>
                    </a:solidFill>
                    <a:effectLst/>
                    <a:latin typeface="Times New Roman" pitchFamily="18" charset="0"/>
                    <a:ea typeface="+mn-ea"/>
                    <a:cs typeface="+mn-cs"/>
                  </a:rPr>
                  <a:t>DataRobot</a:t>
                </a:r>
                <a:r>
                  <a:rPr lang="en-US" sz="1200" kern="1200" dirty="0">
                    <a:solidFill>
                      <a:schemeClr val="tx1"/>
                    </a:solidFill>
                    <a:effectLst/>
                    <a:latin typeface="Times New Roman" pitchFamily="18" charset="0"/>
                    <a:ea typeface="+mn-ea"/>
                    <a:cs typeface="+mn-cs"/>
                  </a:rPr>
                  <a:t>-suggested Poisson loss function, </a:t>
                </a:r>
                <a:r>
                  <a:rPr lang="en-US" sz="1200" i="0" kern="1200">
                    <a:solidFill>
                      <a:schemeClr val="tx1"/>
                    </a:solidFill>
                    <a:effectLst/>
                    <a:latin typeface="Times New Roman" pitchFamily="18" charset="0"/>
                    <a:ea typeface="+mn-ea"/>
                    <a:cs typeface="+mn-cs"/>
                  </a:rPr>
                  <a:t>𝐿_𝑖=〖𝑅_"eff" 〗_𝑖−𝑒^(𝑦 ̂_𝑖 )</a:t>
                </a:r>
                <a:r>
                  <a:rPr lang="en-US" sz="1200" kern="1200" dirty="0">
                    <a:solidFill>
                      <a:schemeClr val="tx1"/>
                    </a:solidFill>
                    <a:effectLst/>
                    <a:latin typeface="Times New Roman" pitchFamily="18" charset="0"/>
                    <a:ea typeface="+mn-ea"/>
                    <a:cs typeface="+mn-cs"/>
                  </a:rPr>
                  <a:t>, where </a:t>
                </a:r>
                <a:r>
                  <a:rPr lang="en-US" sz="1200" i="0" kern="1200">
                    <a:solidFill>
                      <a:schemeClr val="tx1"/>
                    </a:solidFill>
                    <a:effectLst/>
                    <a:latin typeface="Times New Roman" pitchFamily="18" charset="0"/>
                    <a:ea typeface="+mn-ea"/>
                    <a:cs typeface="+mn-cs"/>
                  </a:rPr>
                  <a:t>𝑦 ̂</a:t>
                </a:r>
                <a:r>
                  <a:rPr lang="en-US" sz="1200" kern="1200" dirty="0">
                    <a:solidFill>
                      <a:schemeClr val="tx1"/>
                    </a:solidFill>
                    <a:effectLst/>
                    <a:latin typeface="Times New Roman" pitchFamily="18" charset="0"/>
                    <a:ea typeface="+mn-ea"/>
                    <a:cs typeface="+mn-cs"/>
                  </a:rPr>
                  <a:t> is the result of the tree regression, </a:t>
                </a:r>
                <a:r>
                  <a:rPr lang="en-US" sz="1200" i="0" kern="1200">
                    <a:solidFill>
                      <a:schemeClr val="tx1"/>
                    </a:solidFill>
                    <a:effectLst/>
                    <a:latin typeface="Times New Roman" pitchFamily="18" charset="0"/>
                    <a:ea typeface="+mn-ea"/>
                    <a:cs typeface="+mn-cs"/>
                  </a:rPr>
                  <a:t>𝐿_𝑖</a:t>
                </a:r>
                <a:r>
                  <a:rPr lang="en-US" sz="1200" kern="1200" dirty="0">
                    <a:solidFill>
                      <a:schemeClr val="tx1"/>
                    </a:solidFill>
                    <a:effectLst/>
                    <a:latin typeface="Times New Roman" pitchFamily="18" charset="0"/>
                    <a:ea typeface="+mn-ea"/>
                    <a:cs typeface="+mn-cs"/>
                  </a:rPr>
                  <a:t> is the Poisson Loss, and </a:t>
                </a:r>
                <a:r>
                  <a:rPr lang="en-US" sz="1200" i="0" kern="1200">
                    <a:solidFill>
                      <a:schemeClr val="tx1"/>
                    </a:solidFill>
                    <a:effectLst/>
                    <a:latin typeface="Times New Roman" pitchFamily="18" charset="0"/>
                    <a:ea typeface="+mn-ea"/>
                    <a:cs typeface="+mn-cs"/>
                  </a:rPr>
                  <a:t>𝑖</a:t>
                </a:r>
                <a:r>
                  <a:rPr lang="en-US" sz="1200" i="1" kern="120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is the record in the dataset that corresponds to a unique CBSA and day of pandemic combination. Additional leafs are added according to a user defined maximum number of terminal leafs and a user-defined maximum tree depth. </a:t>
                </a:r>
              </a:p>
              <a:p>
                <a:endParaRPr lang="en-US" dirty="0"/>
              </a:p>
            </p:txBody>
          </p:sp>
        </mc:Fallback>
      </mc:AlternateContent>
    </p:spTree>
    <p:extLst>
      <p:ext uri="{BB962C8B-B14F-4D97-AF65-F5344CB8AC3E}">
        <p14:creationId xmlns:p14="http://schemas.microsoft.com/office/powerpoint/2010/main" val="134541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The initial output from the SEIR model is a table that shows the number of people in a region population in each of the four SEIR bins on each future day for each county as well as related hospital stress data.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In March 2020, CAA began sharing model results during Army synchronization meetings, the Army’s routine platform for sharing information across leaders generally at the 3-star level the Army enterprise. By the end of April 2020, over 11 organizations requested and received CAA model results daily. These organizations integrated CAA results into decision support tools, situational awareness, and organization-specific analysis. Each time CAA took on a new consumer, CAA expanded the modeling capabilities and created new products to best enable these organizations. Organizations that consumed our model results and additional analysis products included:</a:t>
            </a:r>
          </a:p>
          <a:p>
            <a:r>
              <a:rPr lang="en-US" sz="1200" kern="1200" dirty="0">
                <a:solidFill>
                  <a:schemeClr val="tx1"/>
                </a:solidFill>
                <a:effectLst/>
                <a:latin typeface="Times New Roman" pitchFamily="18" charset="0"/>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Vice Chief of Staff of the Army for his situational awareness. He explicitly relied on CAA to inform him not only of its own analysis but on modeling efforts across the Army. He also dictated that CAA’s model would be the Army’s model of record by including it in the Army Vantage COVID-19 Dashboard.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G3/5/7, Headquarters, Department of the Army, who was charged with the Army COVID-19 Campaign Plan</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U.S. Army North &amp; Engineer Research and Development Center used project team predictions in their geospatial common operating picture to help them plan for FEMA’s emergency response in March and April 2020.</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The staffs and commanders of U.S. Indo-Pacific Command (USINDOPACOM) and U.S. Army Pacific made decisions on when and where to resume USINDOPACOM training and exercises with partners and allies.</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White House COVID-19 Task Force took an interest in CAA’s modeling techniques and results. CAA attended weekly meetings to keep the task force informed of analytical developments.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mn-ea"/>
                <a:cs typeface="+mn-cs"/>
              </a:rPr>
              <a:t>Defense Threat Reduction Agency used heat maps and model results to build their common operation picture to facilitate their leaders’ situational awareness.</a:t>
            </a:r>
          </a:p>
        </p:txBody>
      </p:sp>
    </p:spTree>
    <p:extLst>
      <p:ext uri="{BB962C8B-B14F-4D97-AF65-F5344CB8AC3E}">
        <p14:creationId xmlns:p14="http://schemas.microsoft.com/office/powerpoint/2010/main" val="1125017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CAA addressed requirements for medical intervention as a result of COVID-19-related infection as a sub-process rather than as an element of the main SEIR model. This is appropriate because epidemiological models are designed to represent disease spread through a population rather than the particular effect of that disease on individuals.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CAA used age cohort aligned rates for non-invasive inpatient hospitalization, intensive care unit (ICU) hospitalization, and case-fatality provided by the CDC. The CDC published expected hospitalization rates by age group. With those estimates, the project team estimated county hospitalization rates based on each county’s age distribution according to the U.S. Census Bureau. </a:t>
                </a: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The project team multiplies these rates by the population proportion in the infected bin each day to estimate the demand on medical infrastructure. This produces forecast demand by day for each county, irrespective of actual medical infrastructure capacity within the county. </a:t>
                </a:r>
              </a:p>
              <a:p>
                <a:r>
                  <a:rPr lang="en-US" sz="1200" kern="1200" dirty="0">
                    <a:solidFill>
                      <a:schemeClr val="tx1"/>
                    </a:solidFill>
                    <a:effectLst/>
                    <a:latin typeface="Times New Roman" pitchFamily="18" charset="0"/>
                    <a:ea typeface="+mn-ea"/>
                    <a:cs typeface="+mn-cs"/>
                  </a:rPr>
                  <a:t> </a:t>
                </a:r>
              </a:p>
              <a:p>
                <a:pPr/>
                <a14:m>
                  <m:oMathPara xmlns:m="http://schemas.openxmlformats.org/officeDocument/2006/math">
                    <m:oMathParaPr>
                      <m:jc m:val="centerGroup"/>
                    </m:oMathParaPr>
                    <m:oMath xmlns:m="http://schemas.openxmlformats.org/officeDocument/2006/math">
                      <m:r>
                        <m:rPr>
                          <m:sty m:val="p"/>
                        </m:rPr>
                        <a:rPr lang="en-US" sz="1200" kern="1200">
                          <a:solidFill>
                            <a:schemeClr val="tx1"/>
                          </a:solidFill>
                          <a:effectLst/>
                          <a:latin typeface="Cambria Math" panose="02040503050406030204" pitchFamily="18" charset="0"/>
                          <a:ea typeface="+mn-ea"/>
                          <a:cs typeface="+mn-cs"/>
                        </a:rPr>
                        <m:t>hospitalize</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d</m:t>
                          </m:r>
                        </m:e>
                        <m:sub>
                          <m:r>
                            <m:rPr>
                              <m:sty m:val="p"/>
                            </m:rPr>
                            <a:rPr lang="en-US" sz="1200" kern="1200">
                              <a:solidFill>
                                <a:schemeClr val="tx1"/>
                              </a:solidFill>
                              <a:effectLst/>
                              <a:latin typeface="Cambria Math" panose="02040503050406030204" pitchFamily="18" charset="0"/>
                              <a:ea typeface="+mn-ea"/>
                              <a:cs typeface="+mn-cs"/>
                            </a:rPr>
                            <m:t>j</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I</m:t>
                          </m:r>
                        </m:e>
                        <m:sub>
                          <m:r>
                            <m:rPr>
                              <m:sty m:val="p"/>
                            </m:rPr>
                            <a:rPr lang="en-US" sz="1200" kern="1200">
                              <a:solidFill>
                                <a:schemeClr val="tx1"/>
                              </a:solidFill>
                              <a:effectLst/>
                              <a:latin typeface="Cambria Math" panose="02040503050406030204" pitchFamily="18" charset="0"/>
                              <a:ea typeface="+mn-ea"/>
                              <a:cs typeface="+mn-cs"/>
                            </a:rPr>
                            <m:t>j</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𝑡</m:t>
                          </m:r>
                        </m:e>
                      </m:d>
                      <m:r>
                        <a:rPr lang="en-US" sz="1200" i="1"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hospitalization</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rat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e</m:t>
                          </m:r>
                        </m:e>
                        <m:sub>
                          <m:r>
                            <m:rPr>
                              <m:sty m:val="p"/>
                            </m:rPr>
                            <a:rPr lang="en-US" sz="1200" kern="1200">
                              <a:solidFill>
                                <a:schemeClr val="tx1"/>
                              </a:solidFill>
                              <a:effectLst/>
                              <a:latin typeface="Cambria Math" panose="02040503050406030204" pitchFamily="18" charset="0"/>
                              <a:ea typeface="+mn-ea"/>
                              <a:cs typeface="+mn-cs"/>
                            </a:rPr>
                            <m:t>j</m:t>
                          </m:r>
                        </m:sub>
                      </m:sSub>
                    </m:oMath>
                  </m:oMathPara>
                </a14:m>
                <a:endParaRPr lang="en-US" sz="1200" kern="1200" dirty="0">
                  <a:solidFill>
                    <a:schemeClr val="tx1"/>
                  </a:solidFill>
                  <a:effectLst/>
                  <a:latin typeface="Times New Roman" pitchFamily="18" charset="0"/>
                  <a:ea typeface="+mn-ea"/>
                  <a:cs typeface="+mn-cs"/>
                </a:endParaRPr>
              </a:p>
              <a:p>
                <a:pPr/>
                <a14:m>
                  <m:oMathPara xmlns:m="http://schemas.openxmlformats.org/officeDocument/2006/math">
                    <m:oMathParaPr>
                      <m:jc m:val="centerGroup"/>
                    </m:oMathParaPr>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ICU</m:t>
                          </m:r>
                        </m:e>
                        <m:sub>
                          <m:r>
                            <m:rPr>
                              <m:sty m:val="p"/>
                            </m:rPr>
                            <a:rPr lang="en-US" sz="1200" kern="1200">
                              <a:solidFill>
                                <a:schemeClr val="tx1"/>
                              </a:solidFill>
                              <a:effectLst/>
                              <a:latin typeface="Cambria Math" panose="02040503050406030204" pitchFamily="18" charset="0"/>
                              <a:ea typeface="+mn-ea"/>
                              <a:cs typeface="+mn-cs"/>
                            </a:rPr>
                            <m:t>j</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I</m:t>
                          </m:r>
                        </m:e>
                        <m:sub>
                          <m:r>
                            <m:rPr>
                              <m:sty m:val="p"/>
                            </m:rPr>
                            <a:rPr lang="en-US" sz="1200" kern="1200">
                              <a:solidFill>
                                <a:schemeClr val="tx1"/>
                              </a:solidFill>
                              <a:effectLst/>
                              <a:latin typeface="Cambria Math" panose="02040503050406030204" pitchFamily="18" charset="0"/>
                              <a:ea typeface="+mn-ea"/>
                              <a:cs typeface="+mn-cs"/>
                            </a:rPr>
                            <m:t>j</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𝑡</m:t>
                          </m:r>
                        </m:e>
                      </m:d>
                      <m:r>
                        <a:rPr lang="en-US" sz="1200" i="1"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ICU</m:t>
                      </m:r>
                      <m:r>
                        <a:rPr lang="en-US" sz="1200" kern="1200">
                          <a:solidFill>
                            <a:schemeClr val="tx1"/>
                          </a:solidFill>
                          <a:effectLst/>
                          <a:latin typeface="Cambria Math" panose="02040503050406030204" pitchFamily="18" charset="0"/>
                          <a:ea typeface="+mn-ea"/>
                          <a:cs typeface="+mn-cs"/>
                        </a:rPr>
                        <m:t>.</m:t>
                      </m:r>
                      <m:r>
                        <m:rPr>
                          <m:sty m:val="p"/>
                        </m:rPr>
                        <a:rPr lang="en-US" sz="1200" kern="1200">
                          <a:solidFill>
                            <a:schemeClr val="tx1"/>
                          </a:solidFill>
                          <a:effectLst/>
                          <a:latin typeface="Cambria Math" panose="02040503050406030204" pitchFamily="18" charset="0"/>
                          <a:ea typeface="+mn-ea"/>
                          <a:cs typeface="+mn-cs"/>
                        </a:rPr>
                        <m:t>rat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e</m:t>
                          </m:r>
                        </m:e>
                        <m:sub>
                          <m:r>
                            <m:rPr>
                              <m:sty m:val="p"/>
                            </m:rPr>
                            <a:rPr lang="en-US" sz="1200" kern="1200">
                              <a:solidFill>
                                <a:schemeClr val="tx1"/>
                              </a:solidFill>
                              <a:effectLst/>
                              <a:latin typeface="Cambria Math" panose="02040503050406030204" pitchFamily="18" charset="0"/>
                              <a:ea typeface="+mn-ea"/>
                              <a:cs typeface="+mn-cs"/>
                            </a:rPr>
                            <m:t>j</m:t>
                          </m:r>
                        </m:sub>
                      </m:sSub>
                    </m:oMath>
                  </m:oMathPara>
                </a14:m>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 </a:t>
                </a:r>
              </a:p>
              <a:p>
                <a:r>
                  <a:rPr lang="en-US" sz="1200" kern="1200" dirty="0">
                    <a:solidFill>
                      <a:schemeClr val="tx1"/>
                    </a:solidFill>
                    <a:effectLst/>
                    <a:latin typeface="Times New Roman" pitchFamily="18" charset="0"/>
                    <a:ea typeface="+mn-ea"/>
                    <a:cs typeface="+mn-cs"/>
                  </a:rPr>
                  <a:t>Separately, CAA collected data on available hospital beds and intensive care beds in each county. From the hospitalization forecasts and these available-bed estimates, the project team projected the date on which hospitals would become overwhelmed. </a:t>
                </a:r>
              </a:p>
              <a:p>
                <a:r>
                  <a:rPr lang="en-US" sz="1200" kern="1200" dirty="0">
                    <a:solidFill>
                      <a:schemeClr val="tx1"/>
                    </a:solidFill>
                    <a:effectLst/>
                    <a:latin typeface="Times New Roman" pitchFamily="18" charset="0"/>
                    <a:ea typeface="+mn-ea"/>
                    <a:cs typeface="+mn-cs"/>
                  </a:rPr>
                  <a:t> </a:t>
                </a:r>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kern="1200" dirty="0" smtClean="0">
                  <a:solidFill>
                    <a:schemeClr val="tx1"/>
                  </a:solidFill>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CAA </a:t>
                </a:r>
                <a:r>
                  <a:rPr lang="en-US" sz="1200" kern="1200" dirty="0">
                    <a:solidFill>
                      <a:schemeClr val="tx1"/>
                    </a:solidFill>
                    <a:effectLst/>
                    <a:latin typeface="Times New Roman" pitchFamily="18" charset="0"/>
                    <a:ea typeface="+mn-ea"/>
                    <a:cs typeface="+mn-cs"/>
                  </a:rPr>
                  <a:t>addresses requirements for medical intervention as a result of COVID-19-related infection as a sub-process rather than as an element of the main SEIR model. This is appropriate because epidemiological models are designed to represent disease spread through a population rather than the particular effect of that disease on individuals.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CAA </a:t>
                </a:r>
                <a:r>
                  <a:rPr lang="en-US" dirty="0"/>
                  <a:t>used </a:t>
                </a:r>
                <a:r>
                  <a:rPr lang="en-US" sz="1200" kern="1200" dirty="0">
                    <a:solidFill>
                      <a:schemeClr val="tx1"/>
                    </a:solidFill>
                    <a:effectLst/>
                    <a:latin typeface="Times New Roman" pitchFamily="18" charset="0"/>
                    <a:ea typeface="+mn-ea"/>
                    <a:cs typeface="+mn-cs"/>
                  </a:rPr>
                  <a:t>age cohort aligned rates for non-invasive inpatient hospitalization, intensive care unit (ICU) hospitalization, and case-fatality provided by the CDC</a:t>
                </a:r>
                <a:r>
                  <a:rPr lang="en-US" dirty="0"/>
                  <a:t>.</a:t>
                </a:r>
                <a:r>
                  <a:rPr lang="en-US" sz="1200" kern="1200" dirty="0">
                    <a:solidFill>
                      <a:schemeClr val="tx1"/>
                    </a:solidFill>
                    <a:effectLst/>
                    <a:latin typeface="Times New Roman" pitchFamily="18" charset="0"/>
                    <a:ea typeface="+mn-ea"/>
                    <a:cs typeface="+mn-cs"/>
                  </a:rPr>
                  <a:t> The </a:t>
                </a:r>
                <a:r>
                  <a:rPr lang="en-US" dirty="0"/>
                  <a:t>CDC published expected </a:t>
                </a:r>
                <a:r>
                  <a:rPr lang="en-US" sz="1200" kern="1200" dirty="0">
                    <a:solidFill>
                      <a:schemeClr val="tx1"/>
                    </a:solidFill>
                    <a:effectLst/>
                    <a:latin typeface="Times New Roman" pitchFamily="18" charset="0"/>
                    <a:ea typeface="+mn-ea"/>
                    <a:cs typeface="+mn-cs"/>
                  </a:rPr>
                  <a:t>hospitalization</a:t>
                </a:r>
                <a:r>
                  <a:rPr lang="en-US" dirty="0"/>
                  <a:t> rates by age group</a:t>
                </a:r>
                <a:r>
                  <a:rPr lang="en-US" sz="1200" kern="1200" dirty="0">
                    <a:solidFill>
                      <a:schemeClr val="tx1"/>
                    </a:solidFill>
                    <a:effectLst/>
                    <a:latin typeface="Times New Roman" pitchFamily="18" charset="0"/>
                    <a:ea typeface="+mn-ea"/>
                    <a:cs typeface="+mn-cs"/>
                  </a:rPr>
                  <a:t>. </a:t>
                </a:r>
                <a:r>
                  <a:rPr lang="en-US" dirty="0"/>
                  <a:t>With those estimates</a:t>
                </a:r>
                <a:r>
                  <a:rPr lang="en-US" sz="1200" kern="1200" dirty="0">
                    <a:solidFill>
                      <a:schemeClr val="tx1"/>
                    </a:solidFill>
                    <a:effectLst/>
                    <a:latin typeface="Times New Roman" pitchFamily="18" charset="0"/>
                    <a:ea typeface="+mn-ea"/>
                    <a:cs typeface="+mn-cs"/>
                  </a:rPr>
                  <a:t>, the </a:t>
                </a:r>
                <a:r>
                  <a:rPr lang="en-US" dirty="0"/>
                  <a:t>project team estimated county hospitalization rates based on each county’s age distribution according to the U.S. Census Bureau. </a:t>
                </a:r>
              </a:p>
              <a:p>
                <a:endParaRPr lang="en-US" dirty="0"/>
              </a:p>
              <a:p>
                <a:r>
                  <a:rPr lang="en-US" dirty="0"/>
                  <a:t>The </a:t>
                </a:r>
                <a:r>
                  <a:rPr lang="en-US" sz="1200" kern="1200" dirty="0">
                    <a:solidFill>
                      <a:schemeClr val="tx1"/>
                    </a:solidFill>
                    <a:effectLst/>
                    <a:latin typeface="Times New Roman" pitchFamily="18" charset="0"/>
                    <a:ea typeface="+mn-ea"/>
                    <a:cs typeface="+mn-cs"/>
                  </a:rPr>
                  <a:t>study team </a:t>
                </a:r>
                <a:r>
                  <a:rPr lang="en-US" dirty="0"/>
                  <a:t>multiplies </a:t>
                </a:r>
                <a:r>
                  <a:rPr lang="en-US" sz="1200" kern="1200" dirty="0">
                    <a:solidFill>
                      <a:schemeClr val="tx1"/>
                    </a:solidFill>
                    <a:effectLst/>
                    <a:latin typeface="Times New Roman" pitchFamily="18" charset="0"/>
                    <a:ea typeface="+mn-ea"/>
                    <a:cs typeface="+mn-cs"/>
                  </a:rPr>
                  <a:t>these rates </a:t>
                </a:r>
                <a:r>
                  <a:rPr lang="en-US" dirty="0"/>
                  <a:t>by </a:t>
                </a:r>
                <a:r>
                  <a:rPr lang="en-US" sz="1200" kern="1200" dirty="0">
                    <a:solidFill>
                      <a:schemeClr val="tx1"/>
                    </a:solidFill>
                    <a:effectLst/>
                    <a:latin typeface="Times New Roman" pitchFamily="18" charset="0"/>
                    <a:ea typeface="+mn-ea"/>
                    <a:cs typeface="+mn-cs"/>
                  </a:rPr>
                  <a:t>the population </a:t>
                </a:r>
                <a:r>
                  <a:rPr lang="en-US" dirty="0"/>
                  <a:t>proportion </a:t>
                </a:r>
                <a:r>
                  <a:rPr lang="en-US" sz="1200" kern="1200" dirty="0">
                    <a:solidFill>
                      <a:schemeClr val="tx1"/>
                    </a:solidFill>
                    <a:effectLst/>
                    <a:latin typeface="Times New Roman" pitchFamily="18" charset="0"/>
                    <a:ea typeface="+mn-ea"/>
                    <a:cs typeface="+mn-cs"/>
                  </a:rPr>
                  <a:t>in </a:t>
                </a:r>
                <a:r>
                  <a:rPr lang="en-US" dirty="0"/>
                  <a:t>the infected bin each day </a:t>
                </a:r>
                <a:r>
                  <a:rPr lang="en-US" sz="1200" kern="1200" dirty="0">
                    <a:solidFill>
                      <a:schemeClr val="tx1"/>
                    </a:solidFill>
                    <a:effectLst/>
                    <a:latin typeface="Times New Roman" pitchFamily="18" charset="0"/>
                    <a:ea typeface="+mn-ea"/>
                    <a:cs typeface="+mn-cs"/>
                  </a:rPr>
                  <a:t>to </a:t>
                </a:r>
                <a:r>
                  <a:rPr lang="en-US" dirty="0"/>
                  <a:t>estimate the </a:t>
                </a:r>
                <a:r>
                  <a:rPr lang="en-US" sz="1200" kern="1200" dirty="0">
                    <a:solidFill>
                      <a:schemeClr val="tx1"/>
                    </a:solidFill>
                    <a:effectLst/>
                    <a:latin typeface="Times New Roman" pitchFamily="18" charset="0"/>
                    <a:ea typeface="+mn-ea"/>
                    <a:cs typeface="+mn-cs"/>
                  </a:rPr>
                  <a:t>demand </a:t>
                </a:r>
                <a:r>
                  <a:rPr lang="en-US" dirty="0"/>
                  <a:t>on </a:t>
                </a:r>
                <a:r>
                  <a:rPr lang="en-US" sz="1200" kern="1200" dirty="0">
                    <a:solidFill>
                      <a:schemeClr val="tx1"/>
                    </a:solidFill>
                    <a:effectLst/>
                    <a:latin typeface="Times New Roman" pitchFamily="18" charset="0"/>
                    <a:ea typeface="+mn-ea"/>
                    <a:cs typeface="+mn-cs"/>
                  </a:rPr>
                  <a:t>medical </a:t>
                </a:r>
                <a:r>
                  <a:rPr lang="en-US" sz="1200" kern="1200" dirty="0" smtClean="0">
                    <a:solidFill>
                      <a:schemeClr val="tx1"/>
                    </a:solidFill>
                    <a:effectLst/>
                    <a:latin typeface="Times New Roman" pitchFamily="18" charset="0"/>
                    <a:ea typeface="+mn-ea"/>
                    <a:cs typeface="+mn-cs"/>
                  </a:rPr>
                  <a:t>infrastructure. This </a:t>
                </a:r>
                <a:r>
                  <a:rPr lang="en-US" sz="1200" kern="1200" dirty="0">
                    <a:solidFill>
                      <a:schemeClr val="tx1"/>
                    </a:solidFill>
                    <a:effectLst/>
                    <a:latin typeface="Times New Roman" pitchFamily="18" charset="0"/>
                    <a:ea typeface="+mn-ea"/>
                    <a:cs typeface="+mn-cs"/>
                  </a:rPr>
                  <a:t>produces forecast demand by day for each </a:t>
                </a:r>
                <a:r>
                  <a:rPr lang="en-US" sz="1200" kern="1200" dirty="0" smtClean="0">
                    <a:solidFill>
                      <a:schemeClr val="tx1"/>
                    </a:solidFill>
                    <a:effectLst/>
                    <a:latin typeface="Times New Roman" pitchFamily="18" charset="0"/>
                    <a:ea typeface="+mn-ea"/>
                    <a:cs typeface="+mn-cs"/>
                  </a:rPr>
                  <a:t>county </a:t>
                </a:r>
                <a:r>
                  <a:rPr lang="en-US" sz="1200" kern="1200" dirty="0">
                    <a:solidFill>
                      <a:schemeClr val="tx1"/>
                    </a:solidFill>
                    <a:effectLst/>
                    <a:latin typeface="Times New Roman" pitchFamily="18" charset="0"/>
                    <a:ea typeface="+mn-ea"/>
                    <a:cs typeface="+mn-cs"/>
                  </a:rPr>
                  <a:t>irrespective of actual medical infrastructure capacity within the </a:t>
                </a:r>
                <a:r>
                  <a:rPr lang="en-US" sz="1200" kern="1200" dirty="0" smtClean="0">
                    <a:solidFill>
                      <a:schemeClr val="tx1"/>
                    </a:solidFill>
                    <a:effectLst/>
                    <a:latin typeface="Times New Roman" pitchFamily="18" charset="0"/>
                    <a:ea typeface="+mn-ea"/>
                    <a:cs typeface="+mn-cs"/>
                  </a:rPr>
                  <a:t>county.</a:t>
                </a:r>
                <a:r>
                  <a:rPr lang="en-US" dirty="0" smtClean="0"/>
                  <a:t> </a:t>
                </a:r>
              </a:p>
              <a:p>
                <a:endParaRPr lang="en-US" dirty="0" smtClean="0"/>
              </a:p>
              <a:p>
                <a:pPr/>
                <a:r>
                  <a:rPr lang="en-US" i="0" smtClean="0">
                    <a:latin typeface="Cambria Math" panose="02040503050406030204" pitchFamily="18" charset="0"/>
                  </a:rPr>
                  <a:t>ℎ𝑜𝑠𝑝𝑖𝑡𝑎𝑙𝑖𝑧𝑒</a:t>
                </a:r>
                <a:r>
                  <a:rPr lang="en-US" i="0">
                    <a:latin typeface="Cambria Math" panose="02040503050406030204" pitchFamily="18" charset="0"/>
                  </a:rPr>
                  <a:t>𝑑_𝑗=𝐼_𝑗 (</a:t>
                </a:r>
                <a:r>
                  <a:rPr lang="en-US" b="0" i="0" smtClean="0">
                    <a:latin typeface="Cambria Math" panose="02040503050406030204" pitchFamily="18" charset="0"/>
                  </a:rPr>
                  <a:t>𝑡)</a:t>
                </a:r>
                <a:r>
                  <a:rPr lang="en-US" i="0">
                    <a:latin typeface="Cambria Math" panose="02040503050406030204" pitchFamily="18" charset="0"/>
                  </a:rPr>
                  <a:t>∗ℎ𝑜𝑠𝑝𝑖𝑡𝑎𝑙𝑖𝑧𝑎𝑡𝑖𝑜𝑛.𝑟𝑎𝑡𝑒_𝑗</a:t>
                </a:r>
                <a:r>
                  <a:rPr lang="en-US" i="1" dirty="0" smtClean="0">
                    <a:latin typeface="Cambria Math" panose="02040503050406030204" pitchFamily="18" charset="0"/>
                  </a:rPr>
                  <a:t/>
                </a:r>
                <a:br>
                  <a:rPr lang="en-US" i="1" dirty="0" smtClean="0">
                    <a:latin typeface="Cambria Math" panose="02040503050406030204" pitchFamily="18" charset="0"/>
                  </a:rPr>
                </a:br>
                <a:endParaRPr lang="en-US" i="1" dirty="0" smtClean="0">
                  <a:latin typeface="Cambria Math" panose="02040503050406030204" pitchFamily="18" charset="0"/>
                </a:endParaRPr>
              </a:p>
              <a:p>
                <a:pPr marL="0" indent="0">
                  <a:buNone/>
                </a:pPr>
                <a:r>
                  <a:rPr lang="en-US" i="0">
                    <a:latin typeface="Cambria Math" panose="02040503050406030204" pitchFamily="18" charset="0"/>
                  </a:rPr>
                  <a:t>ICU_j=𝐼_𝑗 (</a:t>
                </a:r>
                <a:r>
                  <a:rPr lang="en-US" b="0" i="0" smtClean="0">
                    <a:latin typeface="Cambria Math" panose="02040503050406030204" pitchFamily="18" charset="0"/>
                  </a:rPr>
                  <a:t>𝑡)</a:t>
                </a:r>
                <a:r>
                  <a:rPr lang="en-US" i="0">
                    <a:latin typeface="Cambria Math" panose="02040503050406030204" pitchFamily="18" charset="0"/>
                  </a:rPr>
                  <a:t>∗ICU.𝑟𝑎𝑡𝑒_𝑗</a:t>
                </a:r>
                <a:endParaRPr lang="en-US" dirty="0"/>
              </a:p>
              <a:p>
                <a:endParaRPr lang="en-US" dirty="0"/>
              </a:p>
              <a:p>
                <a:r>
                  <a:rPr lang="en-US" dirty="0"/>
                  <a:t>Separately, CAA collected data on available hospital beds and intensive care beds in each county. From the hospitalization forecasts and these available-bed estimates, the project team projected the date on which hospitals would become overwhelmed. </a:t>
                </a:r>
                <a:endParaRPr lang="en-US" dirty="0" smtClean="0"/>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heat maps on this slide here are from forecasts made on 5 April (left)</a:t>
                </a:r>
                <a:r>
                  <a:rPr lang="en-US" sz="1200" kern="1200" baseline="0" dirty="0" smtClean="0">
                    <a:solidFill>
                      <a:schemeClr val="tx1"/>
                    </a:solidFill>
                    <a:effectLst/>
                    <a:latin typeface="Times New Roman" pitchFamily="18" charset="0"/>
                    <a:ea typeface="+mn-ea"/>
                    <a:cs typeface="+mn-cs"/>
                  </a:rPr>
                  <a:t> and 5 May (right). The project team had very high projections in April before adopting it’s (more accurate) </a:t>
                </a:r>
                <a:r>
                  <a:rPr lang="en-US" sz="1200" b="0" i="0" kern="1200" baseline="0" smtClean="0">
                    <a:solidFill>
                      <a:schemeClr val="tx1"/>
                    </a:solidFill>
                    <a:effectLst/>
                    <a:latin typeface="Cambria Math" panose="02040503050406030204" pitchFamily="18" charset="0"/>
                    <a:ea typeface="+mn-ea"/>
                    <a:cs typeface="+mn-cs"/>
                  </a:rPr>
                  <a:t>𝑅_𝑒𝑓𝑓</a:t>
                </a:r>
                <a:r>
                  <a:rPr lang="en-US" sz="1200" kern="1200" dirty="0" smtClean="0">
                    <a:solidFill>
                      <a:schemeClr val="tx1"/>
                    </a:solidFill>
                    <a:effectLst/>
                    <a:latin typeface="Times New Roman" pitchFamily="18" charset="0"/>
                    <a:ea typeface="+mn-ea"/>
                    <a:cs typeface="+mn-cs"/>
                  </a:rPr>
                  <a:t> model. </a:t>
                </a:r>
                <a:r>
                  <a:rPr lang="en-US" sz="1200" kern="1200" baseline="0" dirty="0" smtClean="0">
                    <a:solidFill>
                      <a:schemeClr val="tx1"/>
                    </a:solidFill>
                    <a:effectLst/>
                    <a:latin typeface="Times New Roman" pitchFamily="18" charset="0"/>
                    <a:ea typeface="+mn-ea"/>
                    <a:cs typeface="+mn-cs"/>
                  </a:rPr>
                  <a:t>One can see the far more optimistic results the 5-May heat map produced. This illustrates the project team’s priority for transparency to their customers—the team clearly communicated shortcomings in the model and ways they were improving it—and responsiveness to customers and new knowledge. The team constantly shared with and learned from academic and medical literature; learned from fellow academic institutions, such as West Point; fellow DoD organizations; and esteemed national COVID-19 organizations like the White House Task Force and the Institute for Health Metrics and Evaluation. It was this responsiveness to new information that made this project continually expand its influence.</a:t>
                </a:r>
                <a:endParaRPr lang="en-US" sz="1200" kern="1200" dirty="0">
                  <a:solidFill>
                    <a:schemeClr val="tx1"/>
                  </a:solidFill>
                  <a:effectLst/>
                  <a:latin typeface="Times New Roman" pitchFamily="18" charset="0"/>
                  <a:ea typeface="+mn-ea"/>
                  <a:cs typeface="+mn-cs"/>
                </a:endParaRPr>
              </a:p>
            </p:txBody>
          </p:sp>
        </mc:Fallback>
      </mc:AlternateContent>
    </p:spTree>
    <p:extLst>
      <p:ext uri="{BB962C8B-B14F-4D97-AF65-F5344CB8AC3E}">
        <p14:creationId xmlns:p14="http://schemas.microsoft.com/office/powerpoint/2010/main" val="4163410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7200" y="1600200"/>
            <a:ext cx="3657600" cy="3657600"/>
          </a:xfrm>
          <a:prstGeom prst="rect">
            <a:avLst/>
          </a:prstGeom>
        </p:spPr>
      </p:pic>
      <p:sp>
        <p:nvSpPr>
          <p:cNvPr id="2" name="Title 1"/>
          <p:cNvSpPr>
            <a:spLocks noGrp="1"/>
          </p:cNvSpPr>
          <p:nvPr>
            <p:ph type="ctrTitle"/>
          </p:nvPr>
        </p:nvSpPr>
        <p:spPr>
          <a:xfrm>
            <a:off x="609600" y="1325880"/>
            <a:ext cx="10972800" cy="1371600"/>
          </a:xfrm>
        </p:spPr>
        <p:txBody>
          <a:bodyPr lIns="91440" tIns="45720" rIns="91440" bIns="45720">
            <a:normAutofit/>
          </a:bodyPr>
          <a:lstStyle>
            <a:lvl1pPr>
              <a:defRPr sz="3600"/>
            </a:lvl1pPr>
          </a:lstStyle>
          <a:p>
            <a:r>
              <a:rPr lang="en-US"/>
              <a:t>Click to edit Master title style</a:t>
            </a:r>
          </a:p>
        </p:txBody>
      </p:sp>
      <p:sp>
        <p:nvSpPr>
          <p:cNvPr id="3" name="Subtitle 2"/>
          <p:cNvSpPr>
            <a:spLocks noGrp="1"/>
          </p:cNvSpPr>
          <p:nvPr>
            <p:ph type="subTitle" idx="1"/>
          </p:nvPr>
        </p:nvSpPr>
        <p:spPr>
          <a:xfrm>
            <a:off x="1828800" y="3209544"/>
            <a:ext cx="8534400" cy="1746504"/>
          </a:xfrm>
        </p:spPr>
        <p:txBody>
          <a:bodyPr anchor="ctr"/>
          <a:lstStyle>
            <a:lvl1pPr marL="0" indent="0" algn="ctr">
              <a:spcBef>
                <a:spcPts val="0"/>
              </a:spcBef>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Text Placeholder 14"/>
          <p:cNvSpPr>
            <a:spLocks noGrp="1"/>
          </p:cNvSpPr>
          <p:nvPr>
            <p:ph type="body" sz="quarter" idx="10" hasCustomPrompt="1"/>
          </p:nvPr>
        </p:nvSpPr>
        <p:spPr>
          <a:xfrm>
            <a:off x="3998259" y="5244075"/>
            <a:ext cx="4195483" cy="336456"/>
          </a:xfrm>
        </p:spPr>
        <p:txBody>
          <a:bodyPr/>
          <a:lstStyle>
            <a:lvl1pPr algn="ctr">
              <a:buFont typeface="Arial" pitchFamily="34" charset="0"/>
              <a:buNone/>
              <a:defRPr sz="1800" baseline="0"/>
            </a:lvl1pPr>
            <a:lvl2pPr>
              <a:buFont typeface="Arial" pitchFamily="34" charset="0"/>
              <a:buNone/>
              <a:defRPr sz="1800"/>
            </a:lvl2pPr>
            <a:lvl3pPr>
              <a:buNone/>
              <a:defRPr sz="1800"/>
            </a:lvl3pPr>
            <a:lvl4pPr>
              <a:buNone/>
              <a:defRPr sz="1800"/>
            </a:lvl4pPr>
            <a:lvl5pPr>
              <a:buNone/>
              <a:defRPr sz="1800"/>
            </a:lvl5pPr>
          </a:lstStyle>
          <a:p>
            <a:pPr lvl="0"/>
            <a:r>
              <a:rPr lang="en-US"/>
              <a:t>Click to enter briefing date</a:t>
            </a:r>
          </a:p>
        </p:txBody>
      </p:sp>
      <p:sp>
        <p:nvSpPr>
          <p:cNvPr id="11" name="Text Placeholder 16"/>
          <p:cNvSpPr>
            <a:spLocks noGrp="1"/>
          </p:cNvSpPr>
          <p:nvPr>
            <p:ph type="body" sz="quarter" idx="11" hasCustomPrompt="1"/>
          </p:nvPr>
        </p:nvSpPr>
        <p:spPr>
          <a:xfrm>
            <a:off x="8032377" y="5741148"/>
            <a:ext cx="4105835" cy="751093"/>
          </a:xfrm>
        </p:spPr>
        <p:txBody>
          <a:bodyPr/>
          <a:lstStyle>
            <a:lvl1pPr marL="0" indent="0">
              <a:spcBef>
                <a:spcPts val="0"/>
              </a:spcBef>
              <a:buNone/>
              <a:defRPr sz="1200" baseline="0"/>
            </a:lvl1pPr>
            <a:lvl2pPr>
              <a:buNone/>
              <a:defRPr sz="1200"/>
            </a:lvl2pPr>
            <a:lvl3pPr>
              <a:buNone/>
              <a:defRPr sz="1200"/>
            </a:lvl3pPr>
            <a:lvl4pPr>
              <a:buNone/>
              <a:defRPr sz="1200"/>
            </a:lvl4pPr>
            <a:lvl5pPr>
              <a:buNone/>
              <a:defRPr sz="1200"/>
            </a:lvl5pPr>
          </a:lstStyle>
          <a:p>
            <a:pPr lvl="0"/>
            <a:r>
              <a:rPr lang="en-US"/>
              <a:t>First and Last Name (Mil add rank)</a:t>
            </a:r>
            <a:br>
              <a:rPr lang="en-US"/>
            </a:br>
            <a:r>
              <a:rPr lang="en-US"/>
              <a:t>Enterprise Email</a:t>
            </a:r>
            <a:br>
              <a:rPr lang="en-US"/>
            </a:br>
            <a:r>
              <a:rPr lang="en-US"/>
              <a:t>Phone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Appendix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Appendix</a:t>
            </a:r>
          </a:p>
        </p:txBody>
      </p:sp>
      <p:sp>
        <p:nvSpPr>
          <p:cNvPr id="7" name="Date Placeholder 6"/>
          <p:cNvSpPr>
            <a:spLocks noGrp="1"/>
          </p:cNvSpPr>
          <p:nvPr>
            <p:ph type="dt" sz="half" idx="10"/>
          </p:nvPr>
        </p:nvSpPr>
        <p:spPr/>
        <p:txBody>
          <a:bodyPr/>
          <a:lstStyle/>
          <a:p>
            <a:fld id="{4936EE80-F01C-4F7C-877A-FF8EBA7F5710}"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Report Figure">
    <p:spTree>
      <p:nvGrpSpPr>
        <p:cNvPr id="1" name=""/>
        <p:cNvGrpSpPr/>
        <p:nvPr/>
      </p:nvGrpSpPr>
      <p:grpSpPr>
        <a:xfrm>
          <a:off x="0" y="0"/>
          <a:ext cx="0" cy="0"/>
          <a:chOff x="0" y="0"/>
          <a:chExt cx="0" cy="0"/>
        </a:xfrm>
      </p:grpSpPr>
      <p:sp>
        <p:nvSpPr>
          <p:cNvPr id="2" name="Title 1"/>
          <p:cNvSpPr>
            <a:spLocks noGrp="1"/>
          </p:cNvSpPr>
          <p:nvPr>
            <p:ph type="title"/>
          </p:nvPr>
        </p:nvSpPr>
        <p:spPr>
          <a:xfrm>
            <a:off x="0" y="6893815"/>
            <a:ext cx="12183533" cy="673989"/>
          </a:xfrm>
        </p:spPr>
        <p:txBody>
          <a:bodyPr anchor="ctr">
            <a:normAutofit/>
          </a:bodyPr>
          <a:lstStyle>
            <a:lvl1pPr>
              <a:defRPr sz="1600">
                <a:latin typeface="+mj-lt"/>
              </a:defRPr>
            </a:lvl1pPr>
          </a:lstStyle>
          <a:p>
            <a:r>
              <a:rPr lang="en-US"/>
              <a:t>Click to edit Master title style</a:t>
            </a:r>
          </a:p>
        </p:txBody>
      </p:sp>
      <p:sp>
        <p:nvSpPr>
          <p:cNvPr id="3" name="Date Placeholder 2"/>
          <p:cNvSpPr>
            <a:spLocks noGrp="1"/>
          </p:cNvSpPr>
          <p:nvPr>
            <p:ph type="dt" sz="half" idx="10"/>
          </p:nvPr>
        </p:nvSpPr>
        <p:spPr>
          <a:xfrm>
            <a:off x="-2039391" y="6568034"/>
            <a:ext cx="1961804" cy="228600"/>
          </a:xfrm>
        </p:spPr>
        <p:txBody>
          <a:bodyPr/>
          <a:lstStyle/>
          <a:p>
            <a:fld id="{93769707-DE76-4941-8419-52ACE8D7EC21}" type="datetime3">
              <a:rPr lang="en-US" smtClean="0"/>
              <a:t>11 June 2021</a:t>
            </a:fld>
            <a:endParaRPr lang="en-US"/>
          </a:p>
        </p:txBody>
      </p:sp>
      <p:sp>
        <p:nvSpPr>
          <p:cNvPr id="4" name="Slide Number Placeholder 3"/>
          <p:cNvSpPr>
            <a:spLocks noGrp="1"/>
          </p:cNvSpPr>
          <p:nvPr>
            <p:ph type="sldNum" sz="quarter" idx="11"/>
          </p:nvPr>
        </p:nvSpPr>
        <p:spPr>
          <a:xfrm>
            <a:off x="12306301" y="6568034"/>
            <a:ext cx="486833" cy="228600"/>
          </a:xfrm>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557974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97280"/>
            <a:ext cx="4011084" cy="914400"/>
          </a:xfrm>
          <a:prstGeom prst="rect">
            <a:avLst/>
          </a:prstGeo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4766733" y="1097280"/>
            <a:ext cx="6815667" cy="5486400"/>
          </a:xfrm>
        </p:spPr>
        <p:txBody>
          <a:bodyPr/>
          <a:lstStyle>
            <a:lvl1pPr>
              <a:defRPr sz="2000" b="0"/>
            </a:lvl1pPr>
            <a:lvl2pPr>
              <a:defRPr sz="2000" b="0"/>
            </a:lvl2pPr>
            <a:lvl3pPr>
              <a:defRPr sz="2000" b="0"/>
            </a:lvl3pPr>
            <a:lvl4pPr>
              <a:defRPr sz="2000" b="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609601" y="2011680"/>
            <a:ext cx="4011084" cy="4572000"/>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BA212D2E-F225-4082-BBE2-5DD38B79D8BE}"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233352"/>
            <a:ext cx="7315200" cy="566738"/>
          </a:xfrm>
          <a:prstGeom prst="rect">
            <a:avLst/>
          </a:prstGeo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2389717" y="1087092"/>
            <a:ext cx="7315200" cy="4114800"/>
          </a:xfrm>
        </p:spPr>
        <p:txBody>
          <a:bodyPr/>
          <a:lstStyle>
            <a:lvl1pPr marL="0" indent="0">
              <a:buNone/>
              <a:defRPr sz="32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8301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33584A1A-8C08-4172-A3E1-236673F9E5E7}"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1814BB-00DC-4AFB-B0ED-BF72A3E62CF8}"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627126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4337-64FC-4F2B-B8C2-79EECC3992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17BC68-0FEB-4696-A730-9728AADCF0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AFB026-89DC-403D-83A7-AD8E461215B9}"/>
              </a:ext>
            </a:extLst>
          </p:cNvPr>
          <p:cNvSpPr>
            <a:spLocks noGrp="1"/>
          </p:cNvSpPr>
          <p:nvPr>
            <p:ph type="dt" sz="half" idx="10"/>
          </p:nvPr>
        </p:nvSpPr>
        <p:spPr/>
        <p:txBody>
          <a:bodyPr/>
          <a:lstStyle/>
          <a:p>
            <a:fld id="{6A8B2101-8871-4421-A77A-0D8BCEFCFD59}" type="datetime3">
              <a:rPr lang="en-US" smtClean="0"/>
              <a:t>11 June 2021</a:t>
            </a:fld>
            <a:endParaRPr lang="en-US"/>
          </a:p>
        </p:txBody>
      </p:sp>
      <p:sp>
        <p:nvSpPr>
          <p:cNvPr id="5" name="Slide Number Placeholder 4">
            <a:extLst>
              <a:ext uri="{FF2B5EF4-FFF2-40B4-BE49-F238E27FC236}">
                <a16:creationId xmlns:a16="http://schemas.microsoft.com/office/drawing/2014/main" id="{37DB00AC-577B-4369-904E-DA5B64B9D929}"/>
              </a:ext>
            </a:extLst>
          </p:cNvPr>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66774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2CA-A064-4C42-A4B7-C1D31E357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1E276A-BBA6-4B82-A96F-DC9A92E565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3A0434-D69B-4F04-AE3D-29C687B612B6}"/>
              </a:ext>
            </a:extLst>
          </p:cNvPr>
          <p:cNvSpPr>
            <a:spLocks noGrp="1"/>
          </p:cNvSpPr>
          <p:nvPr>
            <p:ph type="dt" sz="half" idx="10"/>
          </p:nvPr>
        </p:nvSpPr>
        <p:spPr/>
        <p:txBody>
          <a:bodyPr/>
          <a:lstStyle/>
          <a:p>
            <a:fld id="{6A8B2101-8871-4421-A77A-0D8BCEFCFD59}" type="datetime3">
              <a:rPr lang="en-US" smtClean="0"/>
              <a:t>11 June 2021</a:t>
            </a:fld>
            <a:endParaRPr lang="en-US"/>
          </a:p>
        </p:txBody>
      </p:sp>
      <p:sp>
        <p:nvSpPr>
          <p:cNvPr id="5" name="Slide Number Placeholder 4">
            <a:extLst>
              <a:ext uri="{FF2B5EF4-FFF2-40B4-BE49-F238E27FC236}">
                <a16:creationId xmlns:a16="http://schemas.microsoft.com/office/drawing/2014/main" id="{610A5489-FB51-44E0-9967-A49856657259}"/>
              </a:ext>
            </a:extLst>
          </p:cNvPr>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485619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157516D3-9A5F-4E7F-8129-3805E9A90EE6}"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601282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
        <p:nvSpPr>
          <p:cNvPr id="6" name="Content Placeholder 2"/>
          <p:cNvSpPr>
            <a:spLocks noGrp="1"/>
          </p:cNvSpPr>
          <p:nvPr>
            <p:ph idx="1"/>
          </p:nvPr>
        </p:nvSpPr>
        <p:spPr>
          <a:xfrm>
            <a:off x="539906" y="137160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2677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157516D3-9A5F-4E7F-8129-3805E9A90EE6}"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9240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9728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0CFE46C1-7A88-40F7-8D39-F0E3B6239CD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7200" y="1600200"/>
            <a:ext cx="3657600" cy="3657600"/>
          </a:xfrm>
          <a:prstGeom prst="rect">
            <a:avLst/>
          </a:prstGeom>
        </p:spPr>
      </p:pic>
      <p:sp>
        <p:nvSpPr>
          <p:cNvPr id="2" name="Title 1"/>
          <p:cNvSpPr>
            <a:spLocks noGrp="1"/>
          </p:cNvSpPr>
          <p:nvPr>
            <p:ph type="ctrTitle"/>
          </p:nvPr>
        </p:nvSpPr>
        <p:spPr>
          <a:xfrm>
            <a:off x="609600" y="1325880"/>
            <a:ext cx="10972800" cy="1371600"/>
          </a:xfrm>
        </p:spPr>
        <p:txBody>
          <a:bodyPr lIns="91440" tIns="45720" rIns="91440" bIns="45720">
            <a:normAutofit/>
          </a:bodyPr>
          <a:lstStyle>
            <a:lvl1pPr>
              <a:defRPr sz="3600"/>
            </a:lvl1pPr>
          </a:lstStyle>
          <a:p>
            <a:r>
              <a:rPr lang="en-US"/>
              <a:t>Click to edit Master title style</a:t>
            </a:r>
          </a:p>
        </p:txBody>
      </p:sp>
      <p:sp>
        <p:nvSpPr>
          <p:cNvPr id="3" name="Subtitle 2"/>
          <p:cNvSpPr>
            <a:spLocks noGrp="1"/>
          </p:cNvSpPr>
          <p:nvPr>
            <p:ph type="subTitle" idx="1"/>
          </p:nvPr>
        </p:nvSpPr>
        <p:spPr>
          <a:xfrm>
            <a:off x="1828800" y="3209544"/>
            <a:ext cx="8534400" cy="1746504"/>
          </a:xfrm>
        </p:spPr>
        <p:txBody>
          <a:bodyPr anchor="ctr"/>
          <a:lstStyle>
            <a:lvl1pPr marL="0" indent="0" algn="ctr">
              <a:spcBef>
                <a:spcPts val="0"/>
              </a:spcBef>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Text Placeholder 14"/>
          <p:cNvSpPr>
            <a:spLocks noGrp="1"/>
          </p:cNvSpPr>
          <p:nvPr>
            <p:ph type="body" sz="quarter" idx="10" hasCustomPrompt="1"/>
          </p:nvPr>
        </p:nvSpPr>
        <p:spPr>
          <a:xfrm>
            <a:off x="3998259" y="5244075"/>
            <a:ext cx="4195483" cy="336456"/>
          </a:xfrm>
        </p:spPr>
        <p:txBody>
          <a:bodyPr/>
          <a:lstStyle>
            <a:lvl1pPr algn="ctr">
              <a:buFont typeface="Arial" pitchFamily="34" charset="0"/>
              <a:buNone/>
              <a:defRPr sz="1800" baseline="0"/>
            </a:lvl1pPr>
            <a:lvl2pPr>
              <a:buFont typeface="Arial" pitchFamily="34" charset="0"/>
              <a:buNone/>
              <a:defRPr sz="1800"/>
            </a:lvl2pPr>
            <a:lvl3pPr>
              <a:buNone/>
              <a:defRPr sz="1800"/>
            </a:lvl3pPr>
            <a:lvl4pPr>
              <a:buNone/>
              <a:defRPr sz="1800"/>
            </a:lvl4pPr>
            <a:lvl5pPr>
              <a:buNone/>
              <a:defRPr sz="1800"/>
            </a:lvl5pPr>
          </a:lstStyle>
          <a:p>
            <a:pPr lvl="0"/>
            <a:r>
              <a:rPr lang="en-US"/>
              <a:t>Click to enter briefing date</a:t>
            </a:r>
          </a:p>
        </p:txBody>
      </p:sp>
      <p:sp>
        <p:nvSpPr>
          <p:cNvPr id="11" name="Text Placeholder 16"/>
          <p:cNvSpPr>
            <a:spLocks noGrp="1"/>
          </p:cNvSpPr>
          <p:nvPr>
            <p:ph type="body" sz="quarter" idx="11" hasCustomPrompt="1"/>
          </p:nvPr>
        </p:nvSpPr>
        <p:spPr>
          <a:xfrm>
            <a:off x="8032377" y="5741148"/>
            <a:ext cx="4105835" cy="751093"/>
          </a:xfrm>
        </p:spPr>
        <p:txBody>
          <a:bodyPr/>
          <a:lstStyle>
            <a:lvl1pPr marL="0" indent="0">
              <a:spcBef>
                <a:spcPts val="0"/>
              </a:spcBef>
              <a:buNone/>
              <a:defRPr sz="1200" baseline="0"/>
            </a:lvl1pPr>
            <a:lvl2pPr>
              <a:buNone/>
              <a:defRPr sz="1200"/>
            </a:lvl2pPr>
            <a:lvl3pPr>
              <a:buNone/>
              <a:defRPr sz="1200"/>
            </a:lvl3pPr>
            <a:lvl4pPr>
              <a:buNone/>
              <a:defRPr sz="1200"/>
            </a:lvl4pPr>
            <a:lvl5pPr>
              <a:buNone/>
              <a:defRPr sz="1200"/>
            </a:lvl5pPr>
          </a:lstStyle>
          <a:p>
            <a:pPr lvl="0"/>
            <a:r>
              <a:rPr lang="en-US"/>
              <a:t>First and Last Name (Mil add rank)</a:t>
            </a:r>
            <a:br>
              <a:rPr lang="en-US"/>
            </a:br>
            <a:r>
              <a:rPr lang="en-US"/>
              <a:t>Enterprise Email</a:t>
            </a:r>
            <a:br>
              <a:rPr lang="en-US"/>
            </a:br>
            <a:r>
              <a:rPr lang="en-US"/>
              <a:t>Phone</a:t>
            </a:r>
          </a:p>
        </p:txBody>
      </p:sp>
    </p:spTree>
    <p:extLst>
      <p:ext uri="{BB962C8B-B14F-4D97-AF65-F5344CB8AC3E}">
        <p14:creationId xmlns:p14="http://schemas.microsoft.com/office/powerpoint/2010/main" val="3098031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9728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344746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2684" y="1097280"/>
            <a:ext cx="5687483"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93367" y="1097280"/>
            <a:ext cx="5687484"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8"/>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626F538D-FB11-4D15-9472-B0EB274381E5}" type="datetime3">
              <a:rPr lang="en-US" smtClean="0"/>
              <a:t>11 June 2021</a:t>
            </a:fld>
            <a:endParaRPr lang="en-US"/>
          </a:p>
        </p:txBody>
      </p:sp>
      <p:sp>
        <p:nvSpPr>
          <p:cNvPr id="11" name="Slide Number Placeholder 10"/>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043033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AE9EA41F-68D3-4E37-BB46-D3A09B320FF9}"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544304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076634"/>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363287"/>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076634"/>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363287"/>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C92335F1-8219-41DD-8661-8D977F91173F}"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
        <p:nvSpPr>
          <p:cNvPr id="9" name="Text Placeholder 2"/>
          <p:cNvSpPr>
            <a:spLocks noGrp="1"/>
          </p:cNvSpPr>
          <p:nvPr>
            <p:ph type="body" idx="12"/>
          </p:nvPr>
        </p:nvSpPr>
        <p:spPr>
          <a:xfrm>
            <a:off x="0" y="3893576"/>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13"/>
          </p:nvPr>
        </p:nvSpPr>
        <p:spPr>
          <a:xfrm>
            <a:off x="0" y="4180229"/>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4"/>
          <p:cNvSpPr>
            <a:spLocks noGrp="1"/>
          </p:cNvSpPr>
          <p:nvPr>
            <p:ph type="body" sz="quarter" idx="14"/>
          </p:nvPr>
        </p:nvSpPr>
        <p:spPr>
          <a:xfrm>
            <a:off x="6193368" y="3893576"/>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p:cNvSpPr>
            <a:spLocks noGrp="1"/>
          </p:cNvSpPr>
          <p:nvPr>
            <p:ph sz="quarter" idx="15"/>
          </p:nvPr>
        </p:nvSpPr>
        <p:spPr>
          <a:xfrm>
            <a:off x="6193368" y="4180229"/>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p:cNvCxnSpPr/>
          <p:nvPr userDrawn="1"/>
        </p:nvCxnSpPr>
        <p:spPr bwMode="auto">
          <a:xfrm>
            <a:off x="6096000" y="1062265"/>
            <a:ext cx="0" cy="5510151"/>
          </a:xfrm>
          <a:prstGeom prst="line">
            <a:avLst/>
          </a:prstGeom>
          <a:solidFill>
            <a:srgbClr val="A953FF"/>
          </a:solidFill>
          <a:ln w="25400" cap="flat" cmpd="sng" algn="ctr">
            <a:solidFill>
              <a:srgbClr val="000000"/>
            </a:solidFill>
            <a:prstDash val="solid"/>
            <a:round/>
            <a:headEnd type="none" w="med" len="med"/>
            <a:tailEnd type="none" w="med" len="med"/>
          </a:ln>
          <a:effectLst/>
        </p:spPr>
      </p:cxnSp>
      <p:cxnSp>
        <p:nvCxnSpPr>
          <p:cNvPr id="17" name="Straight Connector 16"/>
          <p:cNvCxnSpPr/>
          <p:nvPr userDrawn="1"/>
        </p:nvCxnSpPr>
        <p:spPr bwMode="auto">
          <a:xfrm flipV="1">
            <a:off x="0" y="3807280"/>
            <a:ext cx="12192000" cy="15420"/>
          </a:xfrm>
          <a:prstGeom prst="line">
            <a:avLst/>
          </a:prstGeom>
          <a:solidFill>
            <a:srgbClr val="A953FF"/>
          </a:solidFill>
          <a:ln w="25400"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1681277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p:txBody>
          <a:bodyPr/>
          <a:lstStyle/>
          <a:p>
            <a:fld id="{3764293B-E490-42C8-8540-089FCC7455B1}"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373703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3A58B158-671D-456F-A4C4-26244FCAED2B}"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613815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DB0EF24-AD30-4F63-95C3-46E2B5B112EC}"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264306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Chapter</a:t>
            </a:r>
          </a:p>
        </p:txBody>
      </p:sp>
      <p:sp>
        <p:nvSpPr>
          <p:cNvPr id="7" name="Date Placeholder 6"/>
          <p:cNvSpPr>
            <a:spLocks noGrp="1"/>
          </p:cNvSpPr>
          <p:nvPr>
            <p:ph type="dt" sz="half" idx="10"/>
          </p:nvPr>
        </p:nvSpPr>
        <p:spPr/>
        <p:txBody>
          <a:bodyPr/>
          <a:lstStyle/>
          <a:p>
            <a:fld id="{B1424EEB-3E43-4FA8-86DB-56FFA8219977}"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670555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Appendix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Appendix</a:t>
            </a:r>
          </a:p>
        </p:txBody>
      </p:sp>
      <p:sp>
        <p:nvSpPr>
          <p:cNvPr id="7" name="Date Placeholder 6"/>
          <p:cNvSpPr>
            <a:spLocks noGrp="1"/>
          </p:cNvSpPr>
          <p:nvPr>
            <p:ph type="dt" sz="half" idx="10"/>
          </p:nvPr>
        </p:nvSpPr>
        <p:spPr/>
        <p:txBody>
          <a:bodyPr/>
          <a:lstStyle/>
          <a:p>
            <a:fld id="{E6D4340A-7502-4915-ADF8-1AEA525C8CB7}"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096178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2684" y="1097280"/>
            <a:ext cx="5687483"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93367" y="1097280"/>
            <a:ext cx="5687484"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9" name="Title 8"/>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FDD1B5EE-A2FB-40A1-AA5E-7E0463D4F39D}" type="datetime3">
              <a:rPr lang="en-US" smtClean="0"/>
              <a:t>11 June 2021</a:t>
            </a:fld>
            <a:endParaRPr lang="en-US"/>
          </a:p>
        </p:txBody>
      </p:sp>
      <p:sp>
        <p:nvSpPr>
          <p:cNvPr id="11" name="Slide Number Placeholder 10"/>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eport Figure">
    <p:spTree>
      <p:nvGrpSpPr>
        <p:cNvPr id="1" name=""/>
        <p:cNvGrpSpPr/>
        <p:nvPr/>
      </p:nvGrpSpPr>
      <p:grpSpPr>
        <a:xfrm>
          <a:off x="0" y="0"/>
          <a:ext cx="0" cy="0"/>
          <a:chOff x="0" y="0"/>
          <a:chExt cx="0" cy="0"/>
        </a:xfrm>
      </p:grpSpPr>
      <p:sp>
        <p:nvSpPr>
          <p:cNvPr id="2" name="Title 1"/>
          <p:cNvSpPr>
            <a:spLocks noGrp="1"/>
          </p:cNvSpPr>
          <p:nvPr>
            <p:ph type="title"/>
          </p:nvPr>
        </p:nvSpPr>
        <p:spPr>
          <a:xfrm>
            <a:off x="0" y="6893815"/>
            <a:ext cx="12183533" cy="673989"/>
          </a:xfrm>
        </p:spPr>
        <p:txBody>
          <a:bodyPr anchor="ctr">
            <a:normAutofit/>
          </a:bodyPr>
          <a:lstStyle>
            <a:lvl1pPr>
              <a:defRPr sz="1600">
                <a:latin typeface="+mj-lt"/>
              </a:defRPr>
            </a:lvl1pPr>
          </a:lstStyle>
          <a:p>
            <a:r>
              <a:rPr lang="en-US"/>
              <a:t>Click to edit Master title style</a:t>
            </a:r>
          </a:p>
        </p:txBody>
      </p:sp>
      <p:sp>
        <p:nvSpPr>
          <p:cNvPr id="3" name="Date Placeholder 2"/>
          <p:cNvSpPr>
            <a:spLocks noGrp="1"/>
          </p:cNvSpPr>
          <p:nvPr>
            <p:ph type="dt" sz="half" idx="10"/>
          </p:nvPr>
        </p:nvSpPr>
        <p:spPr>
          <a:xfrm>
            <a:off x="-2039391" y="6568034"/>
            <a:ext cx="1961804" cy="228600"/>
          </a:xfrm>
        </p:spPr>
        <p:txBody>
          <a:bodyPr/>
          <a:lstStyle/>
          <a:p>
            <a:fld id="{5AFFD776-AA51-4E22-84DA-0D1D879E1C14}" type="datetime3">
              <a:rPr lang="en-US" smtClean="0"/>
              <a:t>11 June 2021</a:t>
            </a:fld>
            <a:endParaRPr lang="en-US"/>
          </a:p>
        </p:txBody>
      </p:sp>
      <p:sp>
        <p:nvSpPr>
          <p:cNvPr id="4" name="Slide Number Placeholder 3"/>
          <p:cNvSpPr>
            <a:spLocks noGrp="1"/>
          </p:cNvSpPr>
          <p:nvPr>
            <p:ph type="sldNum" sz="quarter" idx="11"/>
          </p:nvPr>
        </p:nvSpPr>
        <p:spPr>
          <a:xfrm>
            <a:off x="12306301" y="6568034"/>
            <a:ext cx="486833" cy="228600"/>
          </a:xfrm>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064725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97280"/>
            <a:ext cx="4011084" cy="914400"/>
          </a:xfrm>
          <a:prstGeom prst="rect">
            <a:avLst/>
          </a:prstGeo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4766733" y="1097280"/>
            <a:ext cx="6815667" cy="5486400"/>
          </a:xfrm>
        </p:spPr>
        <p:txBody>
          <a:bodyPr/>
          <a:lstStyle>
            <a:lvl1pPr>
              <a:defRPr sz="2000" b="0"/>
            </a:lvl1pPr>
            <a:lvl2pPr>
              <a:defRPr sz="2000" b="0"/>
            </a:lvl2pPr>
            <a:lvl3pPr>
              <a:defRPr sz="2000" b="0"/>
            </a:lvl3pPr>
            <a:lvl4pPr>
              <a:defRPr sz="2000" b="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609601" y="2011680"/>
            <a:ext cx="4011084" cy="4572000"/>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EA10722-8A0F-449D-B822-C3B819F65F58}"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7399790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233352"/>
            <a:ext cx="7315200" cy="566738"/>
          </a:xfrm>
          <a:prstGeom prst="rect">
            <a:avLst/>
          </a:prstGeo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2389717" y="1087092"/>
            <a:ext cx="7315200" cy="4114800"/>
          </a:xfrm>
        </p:spPr>
        <p:txBody>
          <a:bodyPr/>
          <a:lstStyle>
            <a:lvl1pPr marL="0" indent="0">
              <a:buNone/>
              <a:defRPr sz="32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8301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9C3AD0D-943E-4397-9218-54078891BD18}"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4315027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8B2101-8871-4421-A77A-0D8BCEFCFD59}"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2011716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7200" y="1600200"/>
            <a:ext cx="3657600" cy="3657600"/>
          </a:xfrm>
          <a:prstGeom prst="rect">
            <a:avLst/>
          </a:prstGeom>
        </p:spPr>
      </p:pic>
      <p:sp>
        <p:nvSpPr>
          <p:cNvPr id="2" name="Title 1"/>
          <p:cNvSpPr>
            <a:spLocks noGrp="1"/>
          </p:cNvSpPr>
          <p:nvPr>
            <p:ph type="ctrTitle"/>
          </p:nvPr>
        </p:nvSpPr>
        <p:spPr>
          <a:xfrm>
            <a:off x="609600" y="1325880"/>
            <a:ext cx="10972800" cy="1371600"/>
          </a:xfrm>
        </p:spPr>
        <p:txBody>
          <a:bodyPr lIns="91440" tIns="45720" rIns="91440" bIns="45720">
            <a:normAutofit/>
          </a:bodyPr>
          <a:lstStyle>
            <a:lvl1pPr>
              <a:defRPr sz="3600"/>
            </a:lvl1pPr>
          </a:lstStyle>
          <a:p>
            <a:r>
              <a:rPr lang="en-US"/>
              <a:t>Click to edit Master title style</a:t>
            </a:r>
          </a:p>
        </p:txBody>
      </p:sp>
      <p:sp>
        <p:nvSpPr>
          <p:cNvPr id="3" name="Subtitle 2"/>
          <p:cNvSpPr>
            <a:spLocks noGrp="1"/>
          </p:cNvSpPr>
          <p:nvPr>
            <p:ph type="subTitle" idx="1"/>
          </p:nvPr>
        </p:nvSpPr>
        <p:spPr>
          <a:xfrm>
            <a:off x="1828800" y="3209544"/>
            <a:ext cx="8534400" cy="1746504"/>
          </a:xfrm>
        </p:spPr>
        <p:txBody>
          <a:bodyPr anchor="ctr"/>
          <a:lstStyle>
            <a:lvl1pPr marL="0" indent="0" algn="ctr">
              <a:spcBef>
                <a:spcPts val="0"/>
              </a:spcBef>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Text Placeholder 14"/>
          <p:cNvSpPr>
            <a:spLocks noGrp="1"/>
          </p:cNvSpPr>
          <p:nvPr>
            <p:ph type="body" sz="quarter" idx="10" hasCustomPrompt="1"/>
          </p:nvPr>
        </p:nvSpPr>
        <p:spPr>
          <a:xfrm>
            <a:off x="3998259" y="5244075"/>
            <a:ext cx="4195483" cy="336456"/>
          </a:xfrm>
        </p:spPr>
        <p:txBody>
          <a:bodyPr/>
          <a:lstStyle>
            <a:lvl1pPr algn="ctr">
              <a:buFont typeface="Arial" pitchFamily="34" charset="0"/>
              <a:buNone/>
              <a:defRPr sz="1800" baseline="0"/>
            </a:lvl1pPr>
            <a:lvl2pPr>
              <a:buFont typeface="Arial" pitchFamily="34" charset="0"/>
              <a:buNone/>
              <a:defRPr sz="1800"/>
            </a:lvl2pPr>
            <a:lvl3pPr>
              <a:buNone/>
              <a:defRPr sz="1800"/>
            </a:lvl3pPr>
            <a:lvl4pPr>
              <a:buNone/>
              <a:defRPr sz="1800"/>
            </a:lvl4pPr>
            <a:lvl5pPr>
              <a:buNone/>
              <a:defRPr sz="1800"/>
            </a:lvl5pPr>
          </a:lstStyle>
          <a:p>
            <a:pPr lvl="0"/>
            <a:r>
              <a:rPr lang="en-US"/>
              <a:t>Click to enter briefing date</a:t>
            </a:r>
          </a:p>
        </p:txBody>
      </p:sp>
      <p:sp>
        <p:nvSpPr>
          <p:cNvPr id="11" name="Text Placeholder 16"/>
          <p:cNvSpPr>
            <a:spLocks noGrp="1"/>
          </p:cNvSpPr>
          <p:nvPr>
            <p:ph type="body" sz="quarter" idx="11" hasCustomPrompt="1"/>
          </p:nvPr>
        </p:nvSpPr>
        <p:spPr>
          <a:xfrm>
            <a:off x="8032377" y="5741148"/>
            <a:ext cx="4105835" cy="751093"/>
          </a:xfrm>
        </p:spPr>
        <p:txBody>
          <a:bodyPr/>
          <a:lstStyle>
            <a:lvl1pPr marL="0" indent="0">
              <a:spcBef>
                <a:spcPts val="0"/>
              </a:spcBef>
              <a:buNone/>
              <a:defRPr sz="1200" baseline="0"/>
            </a:lvl1pPr>
            <a:lvl2pPr>
              <a:buNone/>
              <a:defRPr sz="1200"/>
            </a:lvl2pPr>
            <a:lvl3pPr>
              <a:buNone/>
              <a:defRPr sz="1200"/>
            </a:lvl3pPr>
            <a:lvl4pPr>
              <a:buNone/>
              <a:defRPr sz="1200"/>
            </a:lvl4pPr>
            <a:lvl5pPr>
              <a:buNone/>
              <a:defRPr sz="1200"/>
            </a:lvl5pPr>
          </a:lstStyle>
          <a:p>
            <a:pPr lvl="0"/>
            <a:r>
              <a:rPr lang="en-US"/>
              <a:t>First and Last Name (Mil add rank)</a:t>
            </a:r>
            <a:br>
              <a:rPr lang="en-US"/>
            </a:br>
            <a:r>
              <a:rPr lang="en-US"/>
              <a:t>Enterprise Email</a:t>
            </a:r>
            <a:br>
              <a:rPr lang="en-US"/>
            </a:br>
            <a:r>
              <a:rPr lang="en-US"/>
              <a:t>Phone</a:t>
            </a:r>
          </a:p>
        </p:txBody>
      </p:sp>
    </p:spTree>
    <p:extLst>
      <p:ext uri="{BB962C8B-B14F-4D97-AF65-F5344CB8AC3E}">
        <p14:creationId xmlns:p14="http://schemas.microsoft.com/office/powerpoint/2010/main" val="4062405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9728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B281C17F-A483-43F5-A36F-2FB3A94E8EA5}"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4282332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2684" y="1097280"/>
            <a:ext cx="5687483"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93367" y="1097280"/>
            <a:ext cx="5687484" cy="5486400"/>
          </a:xfrm>
        </p:spPr>
        <p:txBody>
          <a:bodyPr/>
          <a:lstStyle>
            <a:lvl1pPr>
              <a:defRPr lang="en-US" sz="2000" b="0" dirty="0" smtClean="0">
                <a:solidFill>
                  <a:srgbClr val="000000"/>
                </a:solidFill>
                <a:latin typeface="+mn-lt"/>
                <a:ea typeface="+mn-ea"/>
                <a:cs typeface="+mn-cs"/>
              </a:defRPr>
            </a:lvl1pPr>
            <a:lvl2pPr>
              <a:defRPr lang="en-US" sz="2000" b="0" dirty="0" smtClean="0">
                <a:solidFill>
                  <a:srgbClr val="000000"/>
                </a:solidFill>
                <a:latin typeface="+mn-lt"/>
                <a:ea typeface="+mn-ea"/>
                <a:cs typeface="+mn-cs"/>
              </a:defRPr>
            </a:lvl2pPr>
            <a:lvl3pPr>
              <a:defRPr lang="en-US" sz="2000" b="0" dirty="0" smtClean="0">
                <a:solidFill>
                  <a:srgbClr val="000000"/>
                </a:solidFill>
                <a:latin typeface="+mn-lt"/>
                <a:ea typeface="+mn-ea"/>
                <a:cs typeface="+mn-cs"/>
              </a:defRPr>
            </a:lvl3pPr>
            <a:lvl4pPr>
              <a:defRPr lang="en-US" sz="2000" b="0" dirty="0" smtClean="0">
                <a:solidFill>
                  <a:srgbClr val="000000"/>
                </a:solidFill>
                <a:latin typeface="+mn-lt"/>
                <a:ea typeface="+mn-ea"/>
                <a:cs typeface="+mn-cs"/>
              </a:defRPr>
            </a:lvl4pPr>
            <a:lvl5pPr>
              <a:defRPr lang="en-US" sz="2000" b="1" dirty="0">
                <a:solidFill>
                  <a:srgbClr val="000000"/>
                </a:solidFill>
                <a:latin typeface="+mn-lt"/>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itle 8"/>
          <p:cNvSpPr>
            <a:spLocks noGrp="1"/>
          </p:cNvSpPr>
          <p:nvPr>
            <p:ph type="title"/>
          </p:nvPr>
        </p:nvSpPr>
        <p:spPr/>
        <p:txBody>
          <a:bodyPr/>
          <a:lstStyle/>
          <a:p>
            <a:r>
              <a:rPr lang="en-US"/>
              <a:t>Click to edit Master title style</a:t>
            </a:r>
          </a:p>
        </p:txBody>
      </p:sp>
      <p:sp>
        <p:nvSpPr>
          <p:cNvPr id="10" name="Date Placeholder 9"/>
          <p:cNvSpPr>
            <a:spLocks noGrp="1"/>
          </p:cNvSpPr>
          <p:nvPr>
            <p:ph type="dt" sz="half" idx="10"/>
          </p:nvPr>
        </p:nvSpPr>
        <p:spPr/>
        <p:txBody>
          <a:bodyPr/>
          <a:lstStyle/>
          <a:p>
            <a:fld id="{1F831D29-FF88-4DAA-9502-1397F9EF2A00}" type="datetime3">
              <a:rPr lang="en-US" smtClean="0"/>
              <a:t>11 June 2021</a:t>
            </a:fld>
            <a:endParaRPr lang="en-US"/>
          </a:p>
        </p:txBody>
      </p:sp>
      <p:sp>
        <p:nvSpPr>
          <p:cNvPr id="11" name="Slide Number Placeholder 10"/>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341188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10BE1AE5-D675-4204-8845-020B1D57B2C8}"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968041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076634"/>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1363287"/>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076634"/>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363287"/>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7A8D1FE4-AE7A-405F-9929-B7708A375A94}"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
        <p:nvSpPr>
          <p:cNvPr id="9" name="Text Placeholder 2"/>
          <p:cNvSpPr>
            <a:spLocks noGrp="1"/>
          </p:cNvSpPr>
          <p:nvPr>
            <p:ph type="body" idx="12"/>
          </p:nvPr>
        </p:nvSpPr>
        <p:spPr>
          <a:xfrm>
            <a:off x="0" y="3893576"/>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13"/>
          </p:nvPr>
        </p:nvSpPr>
        <p:spPr>
          <a:xfrm>
            <a:off x="0" y="4180229"/>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4"/>
          <p:cNvSpPr>
            <a:spLocks noGrp="1"/>
          </p:cNvSpPr>
          <p:nvPr>
            <p:ph type="body" sz="quarter" idx="14"/>
          </p:nvPr>
        </p:nvSpPr>
        <p:spPr>
          <a:xfrm>
            <a:off x="6193368" y="3893576"/>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p:cNvSpPr>
            <a:spLocks noGrp="1"/>
          </p:cNvSpPr>
          <p:nvPr>
            <p:ph sz="quarter" idx="15"/>
          </p:nvPr>
        </p:nvSpPr>
        <p:spPr>
          <a:xfrm>
            <a:off x="6193368" y="4180229"/>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p:cNvCxnSpPr/>
          <p:nvPr userDrawn="1"/>
        </p:nvCxnSpPr>
        <p:spPr bwMode="auto">
          <a:xfrm>
            <a:off x="6096000" y="1062265"/>
            <a:ext cx="0" cy="5510151"/>
          </a:xfrm>
          <a:prstGeom prst="line">
            <a:avLst/>
          </a:prstGeom>
          <a:solidFill>
            <a:srgbClr val="A953FF"/>
          </a:solidFill>
          <a:ln w="25400" cap="flat" cmpd="sng" algn="ctr">
            <a:solidFill>
              <a:srgbClr val="000000"/>
            </a:solidFill>
            <a:prstDash val="solid"/>
            <a:round/>
            <a:headEnd type="none" w="med" len="med"/>
            <a:tailEnd type="none" w="med" len="med"/>
          </a:ln>
          <a:effectLst/>
        </p:spPr>
      </p:cxnSp>
      <p:cxnSp>
        <p:nvCxnSpPr>
          <p:cNvPr id="17" name="Straight Connector 16"/>
          <p:cNvCxnSpPr/>
          <p:nvPr userDrawn="1"/>
        </p:nvCxnSpPr>
        <p:spPr bwMode="auto">
          <a:xfrm flipV="1">
            <a:off x="0" y="3807280"/>
            <a:ext cx="12192000" cy="15420"/>
          </a:xfrm>
          <a:prstGeom prst="line">
            <a:avLst/>
          </a:prstGeom>
          <a:solidFill>
            <a:srgbClr val="A953FF"/>
          </a:solidFill>
          <a:ln w="25400"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337944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p:txBody>
          <a:bodyPr/>
          <a:lstStyle/>
          <a:p>
            <a:fld id="{7B61DC5F-1C25-478A-862E-7BB945F5F493}"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45440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1pPr>
            <a:lvl2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2pPr>
            <a:lvl3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3pPr>
            <a:lvl4pPr algn="l" rtl="0" eaLnBrk="1" fontAlgn="base" hangingPunct="1">
              <a:lnSpc>
                <a:spcPct val="90000"/>
              </a:lnSpc>
              <a:spcBef>
                <a:spcPts val="1200"/>
              </a:spcBef>
              <a:spcAft>
                <a:spcPct val="0"/>
              </a:spcAft>
              <a:defRPr lang="en-US" sz="20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F18BCF6B-596C-4E95-AEC3-4A1D9E43C290}"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DBF62D94-470F-469A-B678-8A4A8E9034A9}"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019091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EE35DD0-907E-4DA7-810A-FC8F92BC2A25}"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42850679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Chapter</a:t>
            </a:r>
          </a:p>
        </p:txBody>
      </p:sp>
      <p:sp>
        <p:nvSpPr>
          <p:cNvPr id="7" name="Date Placeholder 6"/>
          <p:cNvSpPr>
            <a:spLocks noGrp="1"/>
          </p:cNvSpPr>
          <p:nvPr>
            <p:ph type="dt" sz="half" idx="10"/>
          </p:nvPr>
        </p:nvSpPr>
        <p:spPr/>
        <p:txBody>
          <a:bodyPr/>
          <a:lstStyle/>
          <a:p>
            <a:fld id="{48359A0C-EB9C-409F-A8B1-CB40127AAA39}"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753510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ppendix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Appendix</a:t>
            </a:r>
          </a:p>
        </p:txBody>
      </p:sp>
      <p:sp>
        <p:nvSpPr>
          <p:cNvPr id="7" name="Date Placeholder 6"/>
          <p:cNvSpPr>
            <a:spLocks noGrp="1"/>
          </p:cNvSpPr>
          <p:nvPr>
            <p:ph type="dt" sz="half" idx="10"/>
          </p:nvPr>
        </p:nvSpPr>
        <p:spPr/>
        <p:txBody>
          <a:bodyPr/>
          <a:lstStyle/>
          <a:p>
            <a:fld id="{CBE16557-5479-4203-B6B1-518370DBD02F}"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266849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port Figure">
    <p:spTree>
      <p:nvGrpSpPr>
        <p:cNvPr id="1" name=""/>
        <p:cNvGrpSpPr/>
        <p:nvPr/>
      </p:nvGrpSpPr>
      <p:grpSpPr>
        <a:xfrm>
          <a:off x="0" y="0"/>
          <a:ext cx="0" cy="0"/>
          <a:chOff x="0" y="0"/>
          <a:chExt cx="0" cy="0"/>
        </a:xfrm>
      </p:grpSpPr>
      <p:sp>
        <p:nvSpPr>
          <p:cNvPr id="2" name="Title 1"/>
          <p:cNvSpPr>
            <a:spLocks noGrp="1"/>
          </p:cNvSpPr>
          <p:nvPr>
            <p:ph type="title"/>
          </p:nvPr>
        </p:nvSpPr>
        <p:spPr>
          <a:xfrm>
            <a:off x="0" y="6893815"/>
            <a:ext cx="12183533" cy="673989"/>
          </a:xfrm>
        </p:spPr>
        <p:txBody>
          <a:bodyPr anchor="ctr">
            <a:normAutofit/>
          </a:bodyPr>
          <a:lstStyle>
            <a:lvl1pPr>
              <a:defRPr sz="1600">
                <a:latin typeface="+mj-lt"/>
              </a:defRPr>
            </a:lvl1pPr>
          </a:lstStyle>
          <a:p>
            <a:r>
              <a:rPr lang="en-US"/>
              <a:t>Click to edit Master title style</a:t>
            </a:r>
          </a:p>
        </p:txBody>
      </p:sp>
      <p:sp>
        <p:nvSpPr>
          <p:cNvPr id="3" name="Date Placeholder 2"/>
          <p:cNvSpPr>
            <a:spLocks noGrp="1"/>
          </p:cNvSpPr>
          <p:nvPr>
            <p:ph type="dt" sz="half" idx="10"/>
          </p:nvPr>
        </p:nvSpPr>
        <p:spPr>
          <a:xfrm>
            <a:off x="-2039391" y="6568034"/>
            <a:ext cx="1961804" cy="228600"/>
          </a:xfrm>
        </p:spPr>
        <p:txBody>
          <a:bodyPr/>
          <a:lstStyle/>
          <a:p>
            <a:fld id="{B4F7405F-86BD-4EFA-A624-4BA310E19515}" type="datetime3">
              <a:rPr lang="en-US" smtClean="0"/>
              <a:t>11 June 2021</a:t>
            </a:fld>
            <a:endParaRPr lang="en-US"/>
          </a:p>
        </p:txBody>
      </p:sp>
      <p:sp>
        <p:nvSpPr>
          <p:cNvPr id="4" name="Slide Number Placeholder 3"/>
          <p:cNvSpPr>
            <a:spLocks noGrp="1"/>
          </p:cNvSpPr>
          <p:nvPr>
            <p:ph type="sldNum" sz="quarter" idx="11"/>
          </p:nvPr>
        </p:nvSpPr>
        <p:spPr>
          <a:xfrm>
            <a:off x="12306301" y="6568034"/>
            <a:ext cx="486833" cy="228600"/>
          </a:xfrm>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1629381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97280"/>
            <a:ext cx="4011084" cy="914400"/>
          </a:xfrm>
          <a:prstGeom prst="rect">
            <a:avLst/>
          </a:prstGeo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4766733" y="1097280"/>
            <a:ext cx="6815667" cy="5486400"/>
          </a:xfrm>
        </p:spPr>
        <p:txBody>
          <a:bodyPr/>
          <a:lstStyle>
            <a:lvl1pPr>
              <a:defRPr sz="2000" b="0"/>
            </a:lvl1pPr>
            <a:lvl2pPr>
              <a:defRPr sz="2000" b="0"/>
            </a:lvl2pPr>
            <a:lvl3pPr>
              <a:defRPr sz="2000" b="0"/>
            </a:lvl3pPr>
            <a:lvl4pPr>
              <a:defRPr sz="2000" b="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609601" y="2011680"/>
            <a:ext cx="4011084" cy="4572000"/>
          </a:xfrm>
        </p:spPr>
        <p:txBody>
          <a:bodyPr/>
          <a:lstStyle>
            <a:lvl1pPr marL="0" indent="0">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88D49AF-27E3-4F1E-B7A1-90F253741FEF}"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4292648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233352"/>
            <a:ext cx="7315200" cy="566738"/>
          </a:xfrm>
          <a:prstGeom prst="rect">
            <a:avLst/>
          </a:prstGeo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2389717" y="1087092"/>
            <a:ext cx="7315200" cy="4114800"/>
          </a:xfrm>
        </p:spPr>
        <p:txBody>
          <a:bodyPr/>
          <a:lstStyle>
            <a:lvl1pPr marL="0" indent="0">
              <a:buNone/>
              <a:defRPr sz="32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8301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205C7D3-B2AD-4D44-A0B4-CA4383055773}"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908399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
        <p:nvSpPr>
          <p:cNvPr id="6" name="Content Placeholder 2"/>
          <p:cNvSpPr>
            <a:spLocks noGrp="1"/>
          </p:cNvSpPr>
          <p:nvPr>
            <p:ph idx="1"/>
          </p:nvPr>
        </p:nvSpPr>
        <p:spPr>
          <a:xfrm>
            <a:off x="539906" y="137160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70760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157516D3-9A5F-4E7F-8129-3805E9A90EE6}"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8802774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906" y="137160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90635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076634"/>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0" y="1363287"/>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8" y="1076634"/>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363287"/>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10"/>
          <p:cNvSpPr>
            <a:spLocks noGrp="1"/>
          </p:cNvSpPr>
          <p:nvPr>
            <p:ph type="title"/>
          </p:nvPr>
        </p:nvSpPr>
        <p:spPr/>
        <p:txBody>
          <a:bodyPr/>
          <a:lstStyle/>
          <a:p>
            <a:r>
              <a:rPr lang="en-US"/>
              <a:t>Click to edit Master title style</a:t>
            </a:r>
          </a:p>
        </p:txBody>
      </p:sp>
      <p:sp>
        <p:nvSpPr>
          <p:cNvPr id="12" name="Date Placeholder 11"/>
          <p:cNvSpPr>
            <a:spLocks noGrp="1"/>
          </p:cNvSpPr>
          <p:nvPr>
            <p:ph type="dt" sz="half" idx="10"/>
          </p:nvPr>
        </p:nvSpPr>
        <p:spPr/>
        <p:txBody>
          <a:bodyPr/>
          <a:lstStyle/>
          <a:p>
            <a:fld id="{CFC0AF03-9325-455A-A36A-03FD34934DFD}" type="datetime3">
              <a:rPr lang="en-US" smtClean="0"/>
              <a:t>11 June 2021</a:t>
            </a:fld>
            <a:endParaRPr lang="en-US"/>
          </a:p>
        </p:txBody>
      </p:sp>
      <p:sp>
        <p:nvSpPr>
          <p:cNvPr id="13" name="Slide Number Placeholder 12"/>
          <p:cNvSpPr>
            <a:spLocks noGrp="1"/>
          </p:cNvSpPr>
          <p:nvPr>
            <p:ph type="sldNum" sz="quarter" idx="11"/>
          </p:nvPr>
        </p:nvSpPr>
        <p:spPr/>
        <p:txBody>
          <a:bodyPr/>
          <a:lstStyle/>
          <a:p>
            <a:fld id="{CB29584B-2C78-4F19-9D57-A8D27C3B25A0}" type="slidenum">
              <a:rPr lang="en-US" smtClean="0"/>
              <a:pPr/>
              <a:t>‹#›</a:t>
            </a:fld>
            <a:endParaRPr lang="en-US"/>
          </a:p>
        </p:txBody>
      </p:sp>
      <p:sp>
        <p:nvSpPr>
          <p:cNvPr id="9" name="Text Placeholder 2"/>
          <p:cNvSpPr>
            <a:spLocks noGrp="1"/>
          </p:cNvSpPr>
          <p:nvPr>
            <p:ph type="body" idx="12"/>
          </p:nvPr>
        </p:nvSpPr>
        <p:spPr>
          <a:xfrm>
            <a:off x="0" y="3893576"/>
            <a:ext cx="5996517"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p:cNvSpPr>
            <a:spLocks noGrp="1"/>
          </p:cNvSpPr>
          <p:nvPr>
            <p:ph sz="half" idx="13"/>
          </p:nvPr>
        </p:nvSpPr>
        <p:spPr>
          <a:xfrm>
            <a:off x="0" y="4180229"/>
            <a:ext cx="5996517"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4"/>
          <p:cNvSpPr>
            <a:spLocks noGrp="1"/>
          </p:cNvSpPr>
          <p:nvPr>
            <p:ph type="body" sz="quarter" idx="14"/>
          </p:nvPr>
        </p:nvSpPr>
        <p:spPr>
          <a:xfrm>
            <a:off x="6193368" y="3893576"/>
            <a:ext cx="5998633" cy="270029"/>
          </a:xfrm>
        </p:spPr>
        <p:txBody>
          <a:bodyPr anchor="ctr"/>
          <a:lstStyle>
            <a:lvl1pPr marL="0" indent="0" algn="ctr">
              <a:buNone/>
              <a:defRPr sz="1600" b="0" u="sng"/>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p:cNvSpPr>
            <a:spLocks noGrp="1"/>
          </p:cNvSpPr>
          <p:nvPr>
            <p:ph sz="quarter" idx="15"/>
          </p:nvPr>
        </p:nvSpPr>
        <p:spPr>
          <a:xfrm>
            <a:off x="6193368" y="4180229"/>
            <a:ext cx="5998633" cy="2374918"/>
          </a:xfrm>
        </p:spPr>
        <p:txBody>
          <a:bodyPr/>
          <a:lstStyle>
            <a:lvl1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1pPr>
            <a:lvl2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2pPr>
            <a:lvl3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3pPr>
            <a:lvl4pPr algn="l" rtl="0" eaLnBrk="1" fontAlgn="base" hangingPunct="1">
              <a:lnSpc>
                <a:spcPct val="80000"/>
              </a:lnSpc>
              <a:spcBef>
                <a:spcPts val="600"/>
              </a:spcBef>
              <a:spcAft>
                <a:spcPct val="0"/>
              </a:spcAft>
              <a:defRPr lang="en-US" sz="1200" b="0" dirty="0" smtClean="0">
                <a:solidFill>
                  <a:srgbClr val="000000"/>
                </a:solidFill>
                <a:latin typeface="+mn-lt"/>
                <a:ea typeface="+mn-ea"/>
                <a:cs typeface="+mn-cs"/>
              </a:defRPr>
            </a:lvl4pPr>
            <a:lvl5pPr algn="l" rtl="0" eaLnBrk="1" fontAlgn="base" hangingPunct="1">
              <a:lnSpc>
                <a:spcPct val="90000"/>
              </a:lnSpc>
              <a:spcBef>
                <a:spcPts val="1200"/>
              </a:spcBef>
              <a:spcAft>
                <a:spcPct val="0"/>
              </a:spcAft>
              <a:defRPr lang="en-US" sz="2000" b="1" dirty="0">
                <a:solidFill>
                  <a:srgbClr val="000000"/>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cxnSp>
        <p:nvCxnSpPr>
          <p:cNvPr id="16" name="Straight Connector 15"/>
          <p:cNvCxnSpPr/>
          <p:nvPr userDrawn="1"/>
        </p:nvCxnSpPr>
        <p:spPr bwMode="auto">
          <a:xfrm>
            <a:off x="6096000" y="1062265"/>
            <a:ext cx="0" cy="5510151"/>
          </a:xfrm>
          <a:prstGeom prst="line">
            <a:avLst/>
          </a:prstGeom>
          <a:solidFill>
            <a:srgbClr val="A953FF"/>
          </a:solidFill>
          <a:ln w="25400" cap="flat" cmpd="sng" algn="ctr">
            <a:solidFill>
              <a:srgbClr val="000000"/>
            </a:solidFill>
            <a:prstDash val="solid"/>
            <a:round/>
            <a:headEnd type="none" w="med" len="med"/>
            <a:tailEnd type="none" w="med" len="med"/>
          </a:ln>
          <a:effectLst/>
        </p:spPr>
      </p:cxnSp>
      <p:cxnSp>
        <p:nvCxnSpPr>
          <p:cNvPr id="17" name="Straight Connector 16"/>
          <p:cNvCxnSpPr/>
          <p:nvPr userDrawn="1"/>
        </p:nvCxnSpPr>
        <p:spPr bwMode="auto">
          <a:xfrm flipV="1">
            <a:off x="0" y="3807280"/>
            <a:ext cx="12192000" cy="15420"/>
          </a:xfrm>
          <a:prstGeom prst="line">
            <a:avLst/>
          </a:prstGeom>
          <a:solidFill>
            <a:srgbClr val="A953FF"/>
          </a:solidFill>
          <a:ln w="25400" cap="flat" cmpd="sng" algn="ctr">
            <a:solidFill>
              <a:srgbClr val="000000"/>
            </a:solidFill>
            <a:prstDash val="solid"/>
            <a:round/>
            <a:headEnd type="none" w="med" len="med"/>
            <a:tailEnd type="none" w="med" len="med"/>
          </a:ln>
          <a:effectLst/>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
        <p:nvSpPr>
          <p:cNvPr id="6" name="Content Placeholder 2"/>
          <p:cNvSpPr>
            <a:spLocks noGrp="1"/>
          </p:cNvSpPr>
          <p:nvPr>
            <p:ph idx="1"/>
          </p:nvPr>
        </p:nvSpPr>
        <p:spPr>
          <a:xfrm>
            <a:off x="539906" y="137160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99789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fld id="{27319F61-1A0B-46D2-91B7-0F3AAB040C5A}" type="datetime3">
              <a:rPr lang="en-US" smtClean="0"/>
              <a:t>11 June 2021</a:t>
            </a:fld>
            <a:endParaRPr lang="en-US"/>
          </a:p>
        </p:txBody>
      </p:sp>
      <p:sp>
        <p:nvSpPr>
          <p:cNvPr id="10" name="Slide Number Placeholder 9"/>
          <p:cNvSpPr>
            <a:spLocks noGrp="1"/>
          </p:cNvSpPr>
          <p:nvPr>
            <p:ph type="sldNum" sz="quarter" idx="11"/>
          </p:nvPr>
        </p:nvSpPr>
        <p:spPr/>
        <p:txBody>
          <a:bodyPr/>
          <a:lstStyle/>
          <a:p>
            <a:fld id="{CB29584B-2C78-4F19-9D57-A8D27C3B25A0}" type="slidenum">
              <a:rPr lang="en-US" smtClean="0"/>
              <a:pPr/>
              <a:t>‹#›</a:t>
            </a:fld>
            <a:endParaRPr lang="en-US"/>
          </a:p>
        </p:txBody>
      </p:sp>
      <p:sp>
        <p:nvSpPr>
          <p:cNvPr id="6" name="Content Placeholder 2"/>
          <p:cNvSpPr>
            <a:spLocks noGrp="1"/>
          </p:cNvSpPr>
          <p:nvPr>
            <p:ph idx="1"/>
          </p:nvPr>
        </p:nvSpPr>
        <p:spPr>
          <a:xfrm>
            <a:off x="539906" y="1371600"/>
            <a:ext cx="10972800" cy="5486400"/>
          </a:xfrm>
        </p:spPr>
        <p:txBody>
          <a:bodyPr/>
          <a:lstStyle>
            <a:lvl1pPr marL="341313" indent="-341313">
              <a:lnSpc>
                <a:spcPct val="90000"/>
              </a:lnSpc>
              <a:buFont typeface="Arial" panose="020B0604020202020204" pitchFamily="34" charset="0"/>
              <a:buChar char="•"/>
              <a:defRPr/>
            </a:lvl1pPr>
            <a:lvl2pPr marL="806450" indent="-350838">
              <a:lnSpc>
                <a:spcPct val="90000"/>
              </a:lnSpc>
              <a:buFont typeface="Arial" panose="020B0604020202020204" pitchFamily="34" charset="0"/>
              <a:buChar char="•"/>
              <a:defRPr/>
            </a:lvl2pPr>
            <a:lvl3pPr marL="1263650" indent="-344488">
              <a:lnSpc>
                <a:spcPct val="90000"/>
              </a:lnSpc>
              <a:buFont typeface="Arial" panose="020B0604020202020204" pitchFamily="34" charset="0"/>
              <a:buChar char="•"/>
              <a:defRPr/>
            </a:lvl3pPr>
            <a:lvl4pPr marL="1720850" indent="-350838">
              <a:lnSpc>
                <a:spcPct val="90000"/>
              </a:lnSpc>
              <a:buFont typeface="Arial" panose="020B0604020202020204" pitchFamily="34" charset="0"/>
              <a:buChar char="•"/>
              <a:defRPr/>
            </a:lvl4pPr>
            <a:lvl5pPr>
              <a:lnSpc>
                <a:spcPct val="90000"/>
              </a:lnSpc>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43203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157516D3-9A5F-4E7F-8129-3805E9A90EE6}"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extLst>
      <p:ext uri="{BB962C8B-B14F-4D97-AF65-F5344CB8AC3E}">
        <p14:creationId xmlns:p14="http://schemas.microsoft.com/office/powerpoint/2010/main" val="3548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p:txBody>
          <a:bodyPr/>
          <a:lstStyle/>
          <a:p>
            <a:fld id="{7B7E295D-1148-40BA-A4BA-13C2326B921C}"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Title">
    <p:spTree>
      <p:nvGrpSpPr>
        <p:cNvPr id="1" name=""/>
        <p:cNvGrpSpPr/>
        <p:nvPr/>
      </p:nvGrpSpPr>
      <p:grpSpPr>
        <a:xfrm>
          <a:off x="0" y="0"/>
          <a:ext cx="0" cy="0"/>
          <a:chOff x="0" y="0"/>
          <a:chExt cx="0" cy="0"/>
        </a:xfrm>
      </p:grpSpPr>
      <p:sp>
        <p:nvSpPr>
          <p:cNvPr id="7" name="Title 6"/>
          <p:cNvSpPr>
            <a:spLocks noGrp="1"/>
          </p:cNvSpPr>
          <p:nvPr>
            <p:ph type="title"/>
          </p:nvPr>
        </p:nvSpPr>
        <p:spPr>
          <a:xfrm>
            <a:off x="2340864" y="3092007"/>
            <a:ext cx="7510272" cy="673989"/>
          </a:xfrm>
        </p:spPr>
        <p:txBody>
          <a:bodyPr>
            <a:noAutofit/>
          </a:bodyPr>
          <a:lstStyle/>
          <a:p>
            <a:r>
              <a:rPr lang="en-US"/>
              <a:t>Click to edit Master title style</a:t>
            </a:r>
          </a:p>
        </p:txBody>
      </p:sp>
      <p:sp>
        <p:nvSpPr>
          <p:cNvPr id="8" name="Date Placeholder 7"/>
          <p:cNvSpPr>
            <a:spLocks noGrp="1"/>
          </p:cNvSpPr>
          <p:nvPr>
            <p:ph type="dt" sz="half" idx="10"/>
          </p:nvPr>
        </p:nvSpPr>
        <p:spPr/>
        <p:txBody>
          <a:bodyPr/>
          <a:lstStyle/>
          <a:p>
            <a:fld id="{157516D3-9A5F-4E7F-8129-3805E9A90EE6}" type="datetime3">
              <a:rPr lang="en-US" smtClean="0"/>
              <a:t>11 June 2021</a:t>
            </a:fld>
            <a:endParaRPr lang="en-US"/>
          </a:p>
        </p:txBody>
      </p:sp>
      <p:sp>
        <p:nvSpPr>
          <p:cNvPr id="9" name="Slide Number Placeholder 8"/>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4CA1CA4-6199-4E64-8FF4-82BB4B2A7EF3}"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Chapter</a:t>
            </a:r>
          </a:p>
        </p:txBody>
      </p:sp>
      <p:sp>
        <p:nvSpPr>
          <p:cNvPr id="7" name="Date Placeholder 6"/>
          <p:cNvSpPr>
            <a:spLocks noGrp="1"/>
          </p:cNvSpPr>
          <p:nvPr>
            <p:ph type="dt" sz="half" idx="10"/>
          </p:nvPr>
        </p:nvSpPr>
        <p:spPr/>
        <p:txBody>
          <a:bodyPr/>
          <a:lstStyle/>
          <a:p>
            <a:fld id="{191100C1-0D2F-4128-9BA6-42A07D927C5C}"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10.xml"/><Relationship Id="rId1" Type="http://schemas.openxmlformats.org/officeDocument/2006/relationships/slideLayout" Target="../slideLayouts/slideLayout50.xml"/><Relationship Id="rId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2.jpeg"/><Relationship Id="rId4"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2.xml"/><Relationship Id="rId1" Type="http://schemas.openxmlformats.org/officeDocument/2006/relationships/slideLayout" Target="../slideLayouts/slideLayout15.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3.xml"/><Relationship Id="rId1" Type="http://schemas.openxmlformats.org/officeDocument/2006/relationships/slideLayout" Target="../slideLayouts/slideLayout16.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4.xml"/><Relationship Id="rId1" Type="http://schemas.openxmlformats.org/officeDocument/2006/relationships/slideLayout" Target="../slideLayouts/slideLayout17.xml"/><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2.jpeg"/><Relationship Id="rId4" Type="http://schemas.openxmlformats.org/officeDocument/2006/relationships/image" Target="../media/image1.gi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2.jpeg"/><Relationship Id="rId2" Type="http://schemas.openxmlformats.org/officeDocument/2006/relationships/slideLayout" Target="../slideLayouts/slideLayout21.xml"/><Relationship Id="rId16" Type="http://schemas.openxmlformats.org/officeDocument/2006/relationships/image" Target="../media/image1.gi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6.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2.jpe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gi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2.jpeg"/><Relationship Id="rId4" Type="http://schemas.openxmlformats.org/officeDocument/2006/relationships/image" Target="../media/image1.gif"/></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9.xml"/><Relationship Id="rId1" Type="http://schemas.openxmlformats.org/officeDocument/2006/relationships/slideLayout" Target="../slideLayouts/slideLayout49.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C91814BB-00DC-4AFB-B0ED-BF72A3E62CF8}"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243849"/>
            <a:ext cx="10972800" cy="536575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6072757" y="6611780"/>
            <a:ext cx="46487" cy="246221"/>
          </a:xfrm>
          <a:prstGeom prst="rect">
            <a:avLst/>
          </a:prstGeom>
          <a:noFill/>
          <a:ln w="12700">
            <a:noFill/>
            <a:miter lim="800000"/>
            <a:headEnd/>
            <a:tailEnd/>
          </a:ln>
          <a:effectLst/>
        </p:spPr>
        <p:txBody>
          <a:bodyPr wrap="none" lIns="0" tIns="0" rIns="0" bIns="0">
            <a:spAutoFit/>
          </a:bodyPr>
          <a:lstStyle/>
          <a:p>
            <a:pPr algn="ctr"/>
            <a:r>
              <a:rPr lang="en-US" sz="1600">
                <a:solidFill>
                  <a:srgbClr val="009900"/>
                </a:solidFill>
                <a:latin typeface="+mn-lt"/>
              </a:rPr>
              <a:t> </a:t>
            </a:r>
          </a:p>
        </p:txBody>
      </p:sp>
      <p:sp>
        <p:nvSpPr>
          <p:cNvPr id="15" name="ClassHeader"/>
          <p:cNvSpPr txBox="1">
            <a:spLocks noChangeArrowheads="1"/>
          </p:cNvSpPr>
          <p:nvPr userDrawn="1"/>
        </p:nvSpPr>
        <p:spPr bwMode="auto">
          <a:xfrm>
            <a:off x="6072757" y="0"/>
            <a:ext cx="46487" cy="246221"/>
          </a:xfrm>
          <a:prstGeom prst="rect">
            <a:avLst/>
          </a:prstGeom>
          <a:noFill/>
          <a:ln w="12700">
            <a:noFill/>
            <a:miter lim="800000"/>
            <a:headEnd/>
            <a:tailEnd/>
          </a:ln>
          <a:effectLst/>
        </p:spPr>
        <p:txBody>
          <a:bodyPr wrap="none" lIns="0" tIns="0" rIns="0" bIns="0">
            <a:spAutoFit/>
          </a:bodyPr>
          <a:lstStyle/>
          <a:p>
            <a:pPr algn="ctr"/>
            <a:r>
              <a:rPr lang="en-US" sz="1600">
                <a:solidFill>
                  <a:srgbClr val="009900"/>
                </a:solidFill>
                <a:latin typeface="+mn-lt"/>
              </a:rPr>
              <a:t> </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spTree>
  </p:cSld>
  <p:clrMap bg1="lt1" tx1="dk1" bg2="lt2" tx2="dk2" accent1="accent1" accent2="accent2" accent3="accent3" accent4="accent4" accent5="accent5" accent6="accent6" hlink="hlink" folHlink="folHlink"/>
  <p:sldLayoutIdLst>
    <p:sldLayoutId id="2147483750" r:id="rId1"/>
    <p:sldLayoutId id="2147483716" r:id="rId2"/>
    <p:sldLayoutId id="2147483717" r:id="rId3"/>
    <p:sldLayoutId id="2147483718" r:id="rId4"/>
    <p:sldLayoutId id="2147483762" r:id="rId5"/>
    <p:sldLayoutId id="2147483719" r:id="rId6"/>
    <p:sldLayoutId id="2147483737" r:id="rId7"/>
    <p:sldLayoutId id="2147483720" r:id="rId8"/>
    <p:sldLayoutId id="2147483735" r:id="rId9"/>
    <p:sldLayoutId id="2147483736" r:id="rId10"/>
    <p:sldLayoutId id="2147483763" r:id="rId11"/>
    <p:sldLayoutId id="2147483721" r:id="rId12"/>
    <p:sldLayoutId id="2147483722" r:id="rId13"/>
    <p:sldLayoutId id="2147483792" r:id="rId14"/>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19" name="Group 18"/>
          <p:cNvGrpSpPr/>
          <p:nvPr userDrawn="1"/>
        </p:nvGrpSpPr>
        <p:grpSpPr>
          <a:xfrm>
            <a:off x="991321" y="968636"/>
            <a:ext cx="10069970" cy="265179"/>
            <a:chOff x="404678" y="958975"/>
            <a:chExt cx="8114376" cy="321953"/>
          </a:xfrm>
        </p:grpSpPr>
        <p:sp>
          <p:nvSpPr>
            <p:cNvPr id="27" name="Round Same Side Corner Rectangle 26"/>
            <p:cNvSpPr/>
            <p:nvPr/>
          </p:nvSpPr>
          <p:spPr bwMode="auto">
            <a:xfrm rot="16200000">
              <a:off x="7379916" y="141787"/>
              <a:ext cx="321949" cy="1956326"/>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8" name="Round Same Side Corner Rectangle 27"/>
            <p:cNvSpPr/>
            <p:nvPr/>
          </p:nvSpPr>
          <p:spPr bwMode="auto">
            <a:xfrm rot="16200000">
              <a:off x="2232114" y="-868458"/>
              <a:ext cx="321950" cy="3976821"/>
            </a:xfrm>
            <a:prstGeom prst="round2SameRect">
              <a:avLst>
                <a:gd name="adj1" fmla="val 5000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6" name="Round Same Side Corner Rectangle 25"/>
            <p:cNvSpPr/>
            <p:nvPr/>
          </p:nvSpPr>
          <p:spPr bwMode="auto">
            <a:xfrm rot="16200000">
              <a:off x="5311140" y="29339"/>
              <a:ext cx="321950" cy="2181226"/>
            </a:xfrm>
            <a:prstGeom prst="round2SameRect">
              <a:avLst>
                <a:gd name="adj1" fmla="val 0"/>
                <a:gd name="adj2" fmla="val 0"/>
              </a:avLst>
            </a:prstGeom>
            <a:solidFill>
              <a:srgbClr val="C5DFFF"/>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9" name="TextBox 28"/>
            <p:cNvSpPr txBox="1"/>
            <p:nvPr/>
          </p:nvSpPr>
          <p:spPr>
            <a:xfrm>
              <a:off x="1019174" y="1009015"/>
              <a:ext cx="2581275" cy="261570"/>
            </a:xfrm>
            <a:prstGeom prst="rect">
              <a:avLst/>
            </a:prstGeom>
            <a:noFill/>
          </p:spPr>
          <p:txBody>
            <a:bodyPr wrap="square" lIns="0" tIns="0" rIns="0" bIns="0" rtlCol="0">
              <a:spAutoFit/>
            </a:bodyPr>
            <a:lstStyle/>
            <a:p>
              <a:pPr algn="ctr"/>
              <a:r>
                <a:rPr lang="en-US" sz="1400" dirty="0">
                  <a:solidFill>
                    <a:schemeClr val="bg1">
                      <a:lumMod val="50000"/>
                    </a:schemeClr>
                  </a:solidFill>
                </a:rPr>
                <a:t>Chapter 1</a:t>
              </a:r>
            </a:p>
          </p:txBody>
        </p:sp>
        <p:sp>
          <p:nvSpPr>
            <p:cNvPr id="30" name="TextBox 29"/>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rgbClr val="003296"/>
                  </a:solidFill>
                </a:rPr>
                <a:t>Chapter 2</a:t>
              </a:r>
            </a:p>
          </p:txBody>
        </p:sp>
        <p:sp>
          <p:nvSpPr>
            <p:cNvPr id="31" name="TextBox 30"/>
            <p:cNvSpPr txBox="1"/>
            <p:nvPr userDrawn="1"/>
          </p:nvSpPr>
          <p:spPr>
            <a:xfrm>
              <a:off x="6689731" y="1012665"/>
              <a:ext cx="1736720" cy="261572"/>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Chapter 3</a:t>
              </a:r>
            </a:p>
          </p:txBody>
        </p:sp>
      </p:grpSp>
    </p:spTree>
    <p:extLst>
      <p:ext uri="{BB962C8B-B14F-4D97-AF65-F5344CB8AC3E}">
        <p14:creationId xmlns:p14="http://schemas.microsoft.com/office/powerpoint/2010/main" val="1783452996"/>
      </p:ext>
    </p:extLst>
  </p:cSld>
  <p:clrMap bg1="lt1" tx1="dk1" bg2="lt2" tx2="dk2" accent1="accent1" accent2="accent2" accent3="accent3" accent4="accent4" accent5="accent5" accent6="accent6" hlink="hlink" folHlink="folHlink"/>
  <p:sldLayoutIdLst>
    <p:sldLayoutId id="2147483812" r:id="rId1"/>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19" name="Group 18"/>
          <p:cNvGrpSpPr/>
          <p:nvPr userDrawn="1"/>
        </p:nvGrpSpPr>
        <p:grpSpPr>
          <a:xfrm>
            <a:off x="991321" y="968638"/>
            <a:ext cx="10069970" cy="265182"/>
            <a:chOff x="404678" y="958974"/>
            <a:chExt cx="8114376" cy="321955"/>
          </a:xfrm>
        </p:grpSpPr>
        <p:sp>
          <p:nvSpPr>
            <p:cNvPr id="28" name="Round Same Side Corner Rectangle 27"/>
            <p:cNvSpPr/>
            <p:nvPr/>
          </p:nvSpPr>
          <p:spPr bwMode="auto">
            <a:xfrm rot="16200000">
              <a:off x="5311140" y="29336"/>
              <a:ext cx="321950"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7" name="Round Same Side Corner Rectangle 26"/>
            <p:cNvSpPr/>
            <p:nvPr/>
          </p:nvSpPr>
          <p:spPr bwMode="auto">
            <a:xfrm rot="16200000">
              <a:off x="7379916" y="141790"/>
              <a:ext cx="321949" cy="1956326"/>
            </a:xfrm>
            <a:prstGeom prst="round2SameRect">
              <a:avLst>
                <a:gd name="adj1" fmla="val 0"/>
                <a:gd name="adj2" fmla="val 50000"/>
              </a:avLst>
            </a:prstGeom>
            <a:solidFill>
              <a:srgbClr val="FED8D2"/>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9" name="Round Same Side Corner Rectangle 28"/>
            <p:cNvSpPr/>
            <p:nvPr/>
          </p:nvSpPr>
          <p:spPr bwMode="auto">
            <a:xfrm rot="16200000">
              <a:off x="2232114" y="-868457"/>
              <a:ext cx="321950" cy="3976821"/>
            </a:xfrm>
            <a:prstGeom prst="round2SameRect">
              <a:avLst>
                <a:gd name="adj1" fmla="val 5000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30" name="TextBox 29"/>
            <p:cNvSpPr txBox="1"/>
            <p:nvPr/>
          </p:nvSpPr>
          <p:spPr>
            <a:xfrm>
              <a:off x="1019174" y="1009015"/>
              <a:ext cx="2581275" cy="261570"/>
            </a:xfrm>
            <a:prstGeom prst="rect">
              <a:avLst/>
            </a:prstGeom>
            <a:noFill/>
          </p:spPr>
          <p:txBody>
            <a:bodyPr wrap="square" lIns="0" tIns="0" rIns="0" bIns="0" rtlCol="0">
              <a:spAutoFit/>
            </a:bodyPr>
            <a:lstStyle/>
            <a:p>
              <a:pPr algn="ctr"/>
              <a:r>
                <a:rPr lang="en-US" sz="1400" dirty="0">
                  <a:solidFill>
                    <a:schemeClr val="bg1">
                      <a:lumMod val="50000"/>
                    </a:schemeClr>
                  </a:solidFill>
                </a:rPr>
                <a:t>Chapter 1</a:t>
              </a:r>
            </a:p>
          </p:txBody>
        </p:sp>
        <p:sp>
          <p:nvSpPr>
            <p:cNvPr id="31" name="TextBox 30"/>
            <p:cNvSpPr txBox="1"/>
            <p:nvPr/>
          </p:nvSpPr>
          <p:spPr>
            <a:xfrm>
              <a:off x="4508504" y="1004341"/>
              <a:ext cx="1961619" cy="261573"/>
            </a:xfrm>
            <a:prstGeom prst="rect">
              <a:avLst/>
            </a:prstGeom>
            <a:noFill/>
            <a:ln>
              <a:noFill/>
            </a:ln>
          </p:spPr>
          <p:txBody>
            <a:bodyPr wrap="square" lIns="0" tIns="0" rIns="0" bIns="0" rtlCol="0">
              <a:spAutoFit/>
            </a:bodyPr>
            <a:lstStyle/>
            <a:p>
              <a:pPr algn="ctr"/>
              <a:r>
                <a:rPr lang="en-US" sz="1400">
                  <a:solidFill>
                    <a:schemeClr val="bg1">
                      <a:lumMod val="50000"/>
                    </a:schemeClr>
                  </a:solidFill>
                </a:rPr>
                <a:t>Chapter 2</a:t>
              </a:r>
            </a:p>
          </p:txBody>
        </p:sp>
        <p:sp>
          <p:nvSpPr>
            <p:cNvPr id="32" name="TextBox 31"/>
            <p:cNvSpPr txBox="1"/>
            <p:nvPr userDrawn="1"/>
          </p:nvSpPr>
          <p:spPr>
            <a:xfrm>
              <a:off x="6689731" y="977972"/>
              <a:ext cx="1736720" cy="261572"/>
            </a:xfrm>
            <a:prstGeom prst="rect">
              <a:avLst/>
            </a:prstGeom>
            <a:noFill/>
            <a:ln>
              <a:noFill/>
            </a:ln>
            <a:effectLst/>
          </p:spPr>
          <p:txBody>
            <a:bodyPr wrap="square" lIns="0" tIns="0" rIns="0" bIns="0" rtlCol="0">
              <a:spAutoFit/>
            </a:bodyPr>
            <a:lstStyle/>
            <a:p>
              <a:pPr algn="ctr"/>
              <a:r>
                <a:rPr lang="en-US" sz="1400" dirty="0">
                  <a:solidFill>
                    <a:srgbClr val="C00000"/>
                  </a:solidFill>
                </a:rPr>
                <a:t>Chapter 3</a:t>
              </a:r>
            </a:p>
          </p:txBody>
        </p:sp>
      </p:grpSp>
    </p:spTree>
    <p:extLst>
      <p:ext uri="{BB962C8B-B14F-4D97-AF65-F5344CB8AC3E}">
        <p14:creationId xmlns:p14="http://schemas.microsoft.com/office/powerpoint/2010/main" val="1503873067"/>
      </p:ext>
    </p:extLst>
  </p:cSld>
  <p:clrMap bg1="lt1" tx1="dk1" bg2="lt2" tx2="dk2" accent1="accent1" accent2="accent2" accent3="accent3" accent4="accent4" accent5="accent5" accent6="accent6" hlink="hlink" folHlink="folHlink"/>
  <p:sldLayoutIdLst>
    <p:sldLayoutId id="2147483814" r:id="rId1"/>
    <p:sldLayoutId id="2147483815" r:id="rId2"/>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16" name="Group 15"/>
          <p:cNvGrpSpPr/>
          <p:nvPr userDrawn="1"/>
        </p:nvGrpSpPr>
        <p:grpSpPr>
          <a:xfrm>
            <a:off x="991322" y="966253"/>
            <a:ext cx="10069969" cy="265176"/>
            <a:chOff x="404679" y="956094"/>
            <a:chExt cx="8114375" cy="321953"/>
          </a:xfrm>
        </p:grpSpPr>
        <p:sp>
          <p:nvSpPr>
            <p:cNvPr id="17" name="Round Same Side Corner Rectangle 16"/>
            <p:cNvSpPr/>
            <p:nvPr/>
          </p:nvSpPr>
          <p:spPr bwMode="auto">
            <a:xfrm rot="16200000">
              <a:off x="7396567" y="137253"/>
              <a:ext cx="288648" cy="1956326"/>
            </a:xfrm>
            <a:prstGeom prst="round2SameRect">
              <a:avLst>
                <a:gd name="adj1" fmla="val 0"/>
                <a:gd name="adj2" fmla="val 50000"/>
              </a:avLst>
            </a:prstGeom>
            <a:solidFill>
              <a:schemeClr val="bg1">
                <a:lumMod val="85000"/>
              </a:schemeClr>
            </a:solid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20" name="Round Same Side Corner Rectangle 19"/>
            <p:cNvSpPr/>
            <p:nvPr/>
          </p:nvSpPr>
          <p:spPr bwMode="auto">
            <a:xfrm rot="16200000">
              <a:off x="5327790" y="25755"/>
              <a:ext cx="288648" cy="2181226"/>
            </a:xfrm>
            <a:prstGeom prst="round2SameRect">
              <a:avLst>
                <a:gd name="adj1" fmla="val 0"/>
                <a:gd name="adj2" fmla="val 0"/>
              </a:avLst>
            </a:prstGeom>
            <a:solidFill>
              <a:schemeClr val="bg1">
                <a:lumMod val="85000"/>
              </a:schemeClr>
            </a:solid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21" name="Round Same Side Corner Rectangle 20"/>
            <p:cNvSpPr/>
            <p:nvPr/>
          </p:nvSpPr>
          <p:spPr bwMode="auto">
            <a:xfrm rot="16200000">
              <a:off x="2232113" y="-871340"/>
              <a:ext cx="321953" cy="3976821"/>
            </a:xfrm>
            <a:prstGeom prst="round2SameRect">
              <a:avLst>
                <a:gd name="adj1" fmla="val 5000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2" name="TextBox 21"/>
            <p:cNvSpPr txBox="1"/>
            <p:nvPr/>
          </p:nvSpPr>
          <p:spPr>
            <a:xfrm>
              <a:off x="1019174" y="974322"/>
              <a:ext cx="2581275" cy="282720"/>
            </a:xfrm>
            <a:prstGeom prst="rect">
              <a:avLst/>
            </a:prstGeom>
            <a:noFill/>
          </p:spPr>
          <p:txBody>
            <a:bodyPr wrap="square" lIns="0" tIns="0" rIns="0" bIns="0" rtlCol="0">
              <a:spAutoFit/>
            </a:bodyPr>
            <a:lstStyle/>
            <a:p>
              <a:pPr algn="ctr"/>
              <a:r>
                <a:rPr lang="en-US" sz="1400"/>
                <a:t>Chapter 1</a:t>
              </a:r>
            </a:p>
          </p:txBody>
        </p:sp>
        <p:sp>
          <p:nvSpPr>
            <p:cNvPr id="23" name="TextBox 22"/>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chemeClr val="bg1">
                      <a:lumMod val="50000"/>
                    </a:schemeClr>
                  </a:solidFill>
                </a:rPr>
                <a:t>Chapter 2</a:t>
              </a:r>
            </a:p>
          </p:txBody>
        </p:sp>
        <p:sp>
          <p:nvSpPr>
            <p:cNvPr id="25" name="TextBox 24"/>
            <p:cNvSpPr txBox="1"/>
            <p:nvPr userDrawn="1"/>
          </p:nvSpPr>
          <p:spPr>
            <a:xfrm>
              <a:off x="6689731" y="977973"/>
              <a:ext cx="1736720" cy="261573"/>
            </a:xfrm>
            <a:prstGeom prst="rect">
              <a:avLst/>
            </a:prstGeom>
            <a:noFill/>
            <a:ln>
              <a:noFill/>
            </a:ln>
          </p:spPr>
          <p:txBody>
            <a:bodyPr wrap="square" lIns="0" tIns="0" rIns="0" bIns="0" rtlCol="0">
              <a:spAutoFit/>
            </a:bodyPr>
            <a:lstStyle/>
            <a:p>
              <a:pPr algn="ctr"/>
              <a:r>
                <a:rPr lang="en-US" sz="1400">
                  <a:solidFill>
                    <a:schemeClr val="bg1">
                      <a:lumMod val="50000"/>
                    </a:schemeClr>
                  </a:solidFill>
                </a:rPr>
                <a:t>Chapter 3</a:t>
              </a:r>
            </a:p>
          </p:txBody>
        </p:sp>
      </p:grpSp>
    </p:spTree>
    <p:extLst>
      <p:ext uri="{BB962C8B-B14F-4D97-AF65-F5344CB8AC3E}">
        <p14:creationId xmlns:p14="http://schemas.microsoft.com/office/powerpoint/2010/main" val="3644005968"/>
      </p:ext>
    </p:extLst>
  </p:cSld>
  <p:clrMap bg1="lt1" tx1="dk1" bg2="lt2" tx2="dk2" accent1="accent1" accent2="accent2" accent3="accent3" accent4="accent4" accent5="accent5" accent6="accent6" hlink="hlink" folHlink="folHlink"/>
  <p:sldLayoutIdLst>
    <p:sldLayoutId id="2147483816" r:id="rId1"/>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20" name="Group 19"/>
          <p:cNvGrpSpPr/>
          <p:nvPr userDrawn="1"/>
        </p:nvGrpSpPr>
        <p:grpSpPr>
          <a:xfrm>
            <a:off x="991322" y="968631"/>
            <a:ext cx="10069969" cy="265188"/>
            <a:chOff x="404679" y="958973"/>
            <a:chExt cx="8114375" cy="321965"/>
          </a:xfrm>
        </p:grpSpPr>
        <p:sp>
          <p:nvSpPr>
            <p:cNvPr id="21" name="Round Same Side Corner Rectangle 20"/>
            <p:cNvSpPr/>
            <p:nvPr/>
          </p:nvSpPr>
          <p:spPr bwMode="auto">
            <a:xfrm rot="16200000">
              <a:off x="7396567" y="140144"/>
              <a:ext cx="288648" cy="1956326"/>
            </a:xfrm>
            <a:prstGeom prst="round2SameRect">
              <a:avLst>
                <a:gd name="adj1" fmla="val 0"/>
                <a:gd name="adj2" fmla="val 50000"/>
              </a:avLst>
            </a:prstGeom>
            <a:solidFill>
              <a:schemeClr val="bg1">
                <a:lumMod val="85000"/>
              </a:schemeClr>
            </a:solid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22" name="Round Same Side Corner Rectangle 21"/>
            <p:cNvSpPr/>
            <p:nvPr/>
          </p:nvSpPr>
          <p:spPr bwMode="auto">
            <a:xfrm rot="16200000">
              <a:off x="5311137" y="29338"/>
              <a:ext cx="321955" cy="2181226"/>
            </a:xfrm>
            <a:prstGeom prst="round2SameRect">
              <a:avLst>
                <a:gd name="adj1" fmla="val 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3" name="Round Same Side Corner Rectangle 22"/>
            <p:cNvSpPr/>
            <p:nvPr/>
          </p:nvSpPr>
          <p:spPr bwMode="auto">
            <a:xfrm rot="16200000">
              <a:off x="2232113" y="-868449"/>
              <a:ext cx="321953" cy="3976821"/>
            </a:xfrm>
            <a:prstGeom prst="round2SameRect">
              <a:avLst>
                <a:gd name="adj1" fmla="val 5000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4" name="TextBox 23"/>
            <p:cNvSpPr txBox="1"/>
            <p:nvPr/>
          </p:nvSpPr>
          <p:spPr>
            <a:xfrm>
              <a:off x="1019174" y="974322"/>
              <a:ext cx="2581275" cy="282720"/>
            </a:xfrm>
            <a:prstGeom prst="rect">
              <a:avLst/>
            </a:prstGeom>
            <a:noFill/>
          </p:spPr>
          <p:txBody>
            <a:bodyPr wrap="square" lIns="0" tIns="0" rIns="0" bIns="0" rtlCol="0">
              <a:spAutoFit/>
            </a:bodyPr>
            <a:lstStyle/>
            <a:p>
              <a:pPr algn="ctr"/>
              <a:r>
                <a:rPr lang="en-US" sz="1400"/>
                <a:t>Chapter 1</a:t>
              </a:r>
            </a:p>
          </p:txBody>
        </p:sp>
        <p:sp>
          <p:nvSpPr>
            <p:cNvPr id="25" name="TextBox 24"/>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chemeClr val="tx1"/>
                  </a:solidFill>
                </a:rPr>
                <a:t>Chapter 2</a:t>
              </a:r>
            </a:p>
          </p:txBody>
        </p:sp>
        <p:sp>
          <p:nvSpPr>
            <p:cNvPr id="35" name="TextBox 34"/>
            <p:cNvSpPr txBox="1"/>
            <p:nvPr userDrawn="1"/>
          </p:nvSpPr>
          <p:spPr>
            <a:xfrm>
              <a:off x="6689731" y="977973"/>
              <a:ext cx="1736720" cy="261573"/>
            </a:xfrm>
            <a:prstGeom prst="rect">
              <a:avLst/>
            </a:prstGeom>
            <a:noFill/>
            <a:ln>
              <a:noFill/>
            </a:ln>
          </p:spPr>
          <p:txBody>
            <a:bodyPr wrap="square" lIns="0" tIns="0" rIns="0" bIns="0" rtlCol="0">
              <a:spAutoFit/>
            </a:bodyPr>
            <a:lstStyle/>
            <a:p>
              <a:pPr algn="ctr"/>
              <a:r>
                <a:rPr lang="en-US" sz="1400">
                  <a:solidFill>
                    <a:schemeClr val="bg1">
                      <a:lumMod val="50000"/>
                    </a:schemeClr>
                  </a:solidFill>
                </a:rPr>
                <a:t>Chapter 3</a:t>
              </a:r>
            </a:p>
          </p:txBody>
        </p:sp>
      </p:grpSp>
    </p:spTree>
    <p:extLst>
      <p:ext uri="{BB962C8B-B14F-4D97-AF65-F5344CB8AC3E}">
        <p14:creationId xmlns:p14="http://schemas.microsoft.com/office/powerpoint/2010/main" val="4000290256"/>
      </p:ext>
    </p:extLst>
  </p:cSld>
  <p:clrMap bg1="lt1" tx1="dk1" bg2="lt2" tx2="dk2" accent1="accent1" accent2="accent2" accent3="accent3" accent4="accent4" accent5="accent5" accent6="accent6" hlink="hlink" folHlink="folHlink"/>
  <p:sldLayoutIdLst>
    <p:sldLayoutId id="2147483817" r:id="rId1"/>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20" name="Group 19"/>
          <p:cNvGrpSpPr/>
          <p:nvPr userDrawn="1"/>
        </p:nvGrpSpPr>
        <p:grpSpPr>
          <a:xfrm>
            <a:off x="991322" y="968634"/>
            <a:ext cx="10069970" cy="266780"/>
            <a:chOff x="404679" y="958973"/>
            <a:chExt cx="8114376" cy="323897"/>
          </a:xfrm>
        </p:grpSpPr>
        <p:sp>
          <p:nvSpPr>
            <p:cNvPr id="21" name="Round Same Side Corner Rectangle 20"/>
            <p:cNvSpPr/>
            <p:nvPr/>
          </p:nvSpPr>
          <p:spPr bwMode="auto">
            <a:xfrm rot="16200000">
              <a:off x="7379915" y="143731"/>
              <a:ext cx="321953" cy="1956326"/>
            </a:xfrm>
            <a:prstGeom prst="round2SameRect">
              <a:avLst>
                <a:gd name="adj1" fmla="val 0"/>
                <a:gd name="adj2" fmla="val 5000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2" name="Round Same Side Corner Rectangle 21"/>
            <p:cNvSpPr/>
            <p:nvPr/>
          </p:nvSpPr>
          <p:spPr bwMode="auto">
            <a:xfrm rot="16200000">
              <a:off x="5311137" y="29338"/>
              <a:ext cx="321955" cy="2181226"/>
            </a:xfrm>
            <a:prstGeom prst="round2SameRect">
              <a:avLst>
                <a:gd name="adj1" fmla="val 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3" name="Round Same Side Corner Rectangle 22"/>
            <p:cNvSpPr/>
            <p:nvPr/>
          </p:nvSpPr>
          <p:spPr bwMode="auto">
            <a:xfrm rot="16200000">
              <a:off x="2232113" y="-868449"/>
              <a:ext cx="321953" cy="3976821"/>
            </a:xfrm>
            <a:prstGeom prst="round2SameRect">
              <a:avLst>
                <a:gd name="adj1" fmla="val 5000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4" name="TextBox 23"/>
            <p:cNvSpPr txBox="1"/>
            <p:nvPr/>
          </p:nvSpPr>
          <p:spPr>
            <a:xfrm>
              <a:off x="1019174" y="974322"/>
              <a:ext cx="2581275" cy="282720"/>
            </a:xfrm>
            <a:prstGeom prst="rect">
              <a:avLst/>
            </a:prstGeom>
            <a:noFill/>
          </p:spPr>
          <p:txBody>
            <a:bodyPr wrap="square" lIns="0" tIns="0" rIns="0" bIns="0" rtlCol="0">
              <a:spAutoFit/>
            </a:bodyPr>
            <a:lstStyle/>
            <a:p>
              <a:pPr algn="ctr"/>
              <a:r>
                <a:rPr lang="en-US" sz="1400"/>
                <a:t>Chapter 1</a:t>
              </a:r>
            </a:p>
          </p:txBody>
        </p:sp>
        <p:sp>
          <p:nvSpPr>
            <p:cNvPr id="25" name="TextBox 24"/>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chemeClr val="tx1"/>
                  </a:solidFill>
                </a:rPr>
                <a:t>Chapter 2</a:t>
              </a:r>
            </a:p>
          </p:txBody>
        </p:sp>
        <p:sp>
          <p:nvSpPr>
            <p:cNvPr id="26" name="TextBox 25"/>
            <p:cNvSpPr txBox="1"/>
            <p:nvPr userDrawn="1"/>
          </p:nvSpPr>
          <p:spPr>
            <a:xfrm>
              <a:off x="6689731" y="977972"/>
              <a:ext cx="1736720" cy="261573"/>
            </a:xfrm>
            <a:prstGeom prst="rect">
              <a:avLst/>
            </a:prstGeom>
            <a:noFill/>
            <a:ln>
              <a:noFill/>
            </a:ln>
          </p:spPr>
          <p:txBody>
            <a:bodyPr wrap="square" lIns="0" tIns="0" rIns="0" bIns="0" rtlCol="0">
              <a:spAutoFit/>
            </a:bodyPr>
            <a:lstStyle/>
            <a:p>
              <a:pPr algn="ctr"/>
              <a:r>
                <a:rPr lang="en-US" sz="1400">
                  <a:solidFill>
                    <a:schemeClr val="tx1"/>
                  </a:solidFill>
                </a:rPr>
                <a:t>Chapter 3</a:t>
              </a:r>
            </a:p>
          </p:txBody>
        </p:sp>
      </p:grpSp>
    </p:spTree>
    <p:extLst>
      <p:ext uri="{BB962C8B-B14F-4D97-AF65-F5344CB8AC3E}">
        <p14:creationId xmlns:p14="http://schemas.microsoft.com/office/powerpoint/2010/main" val="1012083779"/>
      </p:ext>
    </p:extLst>
  </p:cSld>
  <p:clrMap bg1="lt1" tx1="dk1" bg2="lt2" tx2="dk2" accent1="accent1" accent2="accent2" accent3="accent3" accent4="accent4" accent5="accent5" accent6="accent6" hlink="hlink" folHlink="folHlink"/>
  <p:sldLayoutIdLst>
    <p:sldLayoutId id="2147483801" r:id="rId1"/>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20" name="Group 19"/>
          <p:cNvGrpSpPr/>
          <p:nvPr userDrawn="1"/>
        </p:nvGrpSpPr>
        <p:grpSpPr>
          <a:xfrm>
            <a:off x="991322" y="968634"/>
            <a:ext cx="10069970" cy="266780"/>
            <a:chOff x="404679" y="958973"/>
            <a:chExt cx="8114376" cy="323897"/>
          </a:xfrm>
        </p:grpSpPr>
        <p:sp>
          <p:nvSpPr>
            <p:cNvPr id="21" name="Round Same Side Corner Rectangle 20"/>
            <p:cNvSpPr/>
            <p:nvPr/>
          </p:nvSpPr>
          <p:spPr bwMode="auto">
            <a:xfrm rot="16200000">
              <a:off x="7379915" y="143731"/>
              <a:ext cx="321953" cy="1956326"/>
            </a:xfrm>
            <a:prstGeom prst="round2SameRect">
              <a:avLst>
                <a:gd name="adj1" fmla="val 0"/>
                <a:gd name="adj2" fmla="val 50000"/>
              </a:avLst>
            </a:prstGeom>
            <a:solidFill>
              <a:srgbClr val="FED8D2"/>
            </a:solid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2" name="Round Same Side Corner Rectangle 21"/>
            <p:cNvSpPr/>
            <p:nvPr/>
          </p:nvSpPr>
          <p:spPr bwMode="auto">
            <a:xfrm rot="16200000">
              <a:off x="5311137" y="29338"/>
              <a:ext cx="321955" cy="2181226"/>
            </a:xfrm>
            <a:prstGeom prst="round2SameRect">
              <a:avLst>
                <a:gd name="adj1" fmla="val 0"/>
                <a:gd name="adj2" fmla="val 0"/>
              </a:avLst>
            </a:prstGeom>
            <a:solidFill>
              <a:srgbClr val="C5DFFF"/>
            </a:solid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3" name="Round Same Side Corner Rectangle 22"/>
            <p:cNvSpPr/>
            <p:nvPr/>
          </p:nvSpPr>
          <p:spPr bwMode="auto">
            <a:xfrm rot="16200000">
              <a:off x="2232113" y="-868449"/>
              <a:ext cx="321953" cy="3976821"/>
            </a:xfrm>
            <a:prstGeom prst="round2SameRect">
              <a:avLst>
                <a:gd name="adj1" fmla="val 50000"/>
                <a:gd name="adj2" fmla="val 0"/>
              </a:avLst>
            </a:prstGeom>
            <a:solidFill>
              <a:srgbClr val="FAF8EE"/>
            </a:solid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4" name="TextBox 23"/>
            <p:cNvSpPr txBox="1"/>
            <p:nvPr/>
          </p:nvSpPr>
          <p:spPr>
            <a:xfrm>
              <a:off x="1019174" y="974322"/>
              <a:ext cx="2581275" cy="261570"/>
            </a:xfrm>
            <a:prstGeom prst="rect">
              <a:avLst/>
            </a:prstGeom>
            <a:noFill/>
          </p:spPr>
          <p:txBody>
            <a:bodyPr wrap="square" lIns="0" tIns="0" rIns="0" bIns="0" rtlCol="0">
              <a:spAutoFit/>
            </a:bodyPr>
            <a:lstStyle/>
            <a:p>
              <a:pPr algn="ctr"/>
              <a:r>
                <a:rPr lang="en-US" sz="1400">
                  <a:solidFill>
                    <a:srgbClr val="8A6900"/>
                  </a:solidFill>
                </a:rPr>
                <a:t>Chapter 1</a:t>
              </a:r>
            </a:p>
          </p:txBody>
        </p:sp>
        <p:sp>
          <p:nvSpPr>
            <p:cNvPr id="25" name="TextBox 24"/>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rgbClr val="003296"/>
                  </a:solidFill>
                </a:rPr>
                <a:t>Chapter 2</a:t>
              </a:r>
            </a:p>
          </p:txBody>
        </p:sp>
        <p:sp>
          <p:nvSpPr>
            <p:cNvPr id="26" name="TextBox 25"/>
            <p:cNvSpPr txBox="1"/>
            <p:nvPr userDrawn="1"/>
          </p:nvSpPr>
          <p:spPr>
            <a:xfrm>
              <a:off x="6689731" y="977972"/>
              <a:ext cx="1736720" cy="261572"/>
            </a:xfrm>
            <a:prstGeom prst="rect">
              <a:avLst/>
            </a:prstGeom>
            <a:noFill/>
            <a:ln>
              <a:noFill/>
            </a:ln>
            <a:effectLst/>
          </p:spPr>
          <p:txBody>
            <a:bodyPr wrap="square" lIns="0" tIns="0" rIns="0" bIns="0" rtlCol="0">
              <a:spAutoFit/>
            </a:bodyPr>
            <a:lstStyle/>
            <a:p>
              <a:pPr algn="ctr"/>
              <a:r>
                <a:rPr lang="en-US" sz="1400" dirty="0">
                  <a:solidFill>
                    <a:srgbClr val="C00000"/>
                  </a:solidFill>
                </a:rPr>
                <a:t>Chapter 3</a:t>
              </a:r>
            </a:p>
          </p:txBody>
        </p:sp>
      </p:grpSp>
    </p:spTree>
    <p:extLst>
      <p:ext uri="{BB962C8B-B14F-4D97-AF65-F5344CB8AC3E}">
        <p14:creationId xmlns:p14="http://schemas.microsoft.com/office/powerpoint/2010/main" val="23963279"/>
      </p:ext>
    </p:extLst>
  </p:cSld>
  <p:clrMap bg1="lt1" tx1="dk1" bg2="lt2" tx2="dk2" accent1="accent1" accent2="accent2" accent3="accent3" accent4="accent4" accent5="accent5" accent6="accent6" hlink="hlink" folHlink="folHlink"/>
  <p:sldLayoutIdLst>
    <p:sldLayoutId id="2147483804" r:id="rId1"/>
    <p:sldLayoutId id="2147483805" r:id="rId2"/>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562099"/>
            <a:ext cx="10972800" cy="5047499"/>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spTree>
    <p:extLst>
      <p:ext uri="{BB962C8B-B14F-4D97-AF65-F5344CB8AC3E}">
        <p14:creationId xmlns:p14="http://schemas.microsoft.com/office/powerpoint/2010/main" val="276946194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802" r:id="rId14"/>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034F1AA6-3F26-47A1-847F-1ECDCAEE0878}"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243849"/>
            <a:ext cx="10972800" cy="536575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946921" y="6611780"/>
            <a:ext cx="298159" cy="246221"/>
          </a:xfrm>
          <a:prstGeom prst="rect">
            <a:avLst/>
          </a:prstGeom>
          <a:noFill/>
          <a:ln w="12700">
            <a:noFill/>
            <a:miter lim="800000"/>
            <a:headEnd/>
            <a:tailEnd/>
          </a:ln>
          <a:effectLst/>
        </p:spPr>
        <p:txBody>
          <a:bodyPr wrap="none" lIns="0" tIns="0" rIns="0" bIns="0">
            <a:spAutoFit/>
          </a:bodyPr>
          <a:lstStyle/>
          <a:p>
            <a:pPr algn="ctr"/>
            <a:r>
              <a:rPr lang="en-US" sz="1600" b="1">
                <a:solidFill>
                  <a:schemeClr val="tx1"/>
                </a:solidFill>
                <a:latin typeface="+mn-lt"/>
              </a:rPr>
              <a:t>CUI</a:t>
            </a:r>
          </a:p>
        </p:txBody>
      </p:sp>
      <p:sp>
        <p:nvSpPr>
          <p:cNvPr id="15" name="ClassHeader"/>
          <p:cNvSpPr txBox="1">
            <a:spLocks noChangeArrowheads="1"/>
          </p:cNvSpPr>
          <p:nvPr userDrawn="1"/>
        </p:nvSpPr>
        <p:spPr bwMode="auto">
          <a:xfrm>
            <a:off x="5946921" y="0"/>
            <a:ext cx="298159" cy="246221"/>
          </a:xfrm>
          <a:prstGeom prst="rect">
            <a:avLst/>
          </a:prstGeom>
          <a:noFill/>
          <a:ln w="12700">
            <a:noFill/>
            <a:miter lim="800000"/>
            <a:headEnd/>
            <a:tailEnd/>
          </a:ln>
          <a:effectLst/>
        </p:spPr>
        <p:txBody>
          <a:bodyPr wrap="none" lIns="0" tIns="0" rIns="0" bIns="0">
            <a:spAutoFit/>
          </a:bodyPr>
          <a:lstStyle/>
          <a:p>
            <a:pPr algn="ctr"/>
            <a:r>
              <a:rPr lang="en-US" sz="1600" b="1">
                <a:solidFill>
                  <a:schemeClr val="tx1"/>
                </a:solidFill>
                <a:latin typeface="+mn-lt"/>
              </a:rPr>
              <a:t>CUI</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spTree>
    <p:extLst>
      <p:ext uri="{BB962C8B-B14F-4D97-AF65-F5344CB8AC3E}">
        <p14:creationId xmlns:p14="http://schemas.microsoft.com/office/powerpoint/2010/main" val="22101145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20" name="Group 19"/>
          <p:cNvGrpSpPr/>
          <p:nvPr userDrawn="1"/>
        </p:nvGrpSpPr>
        <p:grpSpPr>
          <a:xfrm>
            <a:off x="991322" y="968634"/>
            <a:ext cx="10069970" cy="266780"/>
            <a:chOff x="404679" y="958973"/>
            <a:chExt cx="8114376" cy="323897"/>
          </a:xfrm>
        </p:grpSpPr>
        <p:sp>
          <p:nvSpPr>
            <p:cNvPr id="21" name="Round Same Side Corner Rectangle 20"/>
            <p:cNvSpPr/>
            <p:nvPr/>
          </p:nvSpPr>
          <p:spPr bwMode="auto">
            <a:xfrm rot="16200000">
              <a:off x="7379915" y="143731"/>
              <a:ext cx="321953" cy="1956326"/>
            </a:xfrm>
            <a:prstGeom prst="round2SameRect">
              <a:avLst>
                <a:gd name="adj1" fmla="val 0"/>
                <a:gd name="adj2" fmla="val 5000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2" name="Round Same Side Corner Rectangle 21"/>
            <p:cNvSpPr/>
            <p:nvPr/>
          </p:nvSpPr>
          <p:spPr bwMode="auto">
            <a:xfrm rot="16200000">
              <a:off x="5311137" y="29338"/>
              <a:ext cx="321955" cy="2181226"/>
            </a:xfrm>
            <a:prstGeom prst="round2SameRect">
              <a:avLst>
                <a:gd name="adj1" fmla="val 0"/>
                <a:gd name="adj2" fmla="val 0"/>
              </a:avLst>
            </a:prstGeom>
            <a:pattFill prst="dkDn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3" name="Round Same Side Corner Rectangle 22"/>
            <p:cNvSpPr/>
            <p:nvPr/>
          </p:nvSpPr>
          <p:spPr bwMode="auto">
            <a:xfrm rot="16200000">
              <a:off x="2232113" y="-868449"/>
              <a:ext cx="321953" cy="3976821"/>
            </a:xfrm>
            <a:prstGeom prst="round2SameRect">
              <a:avLst>
                <a:gd name="adj1" fmla="val 50000"/>
                <a:gd name="adj2" fmla="val 0"/>
              </a:avLst>
            </a:prstGeom>
            <a:pattFill prst="dkUpDiag">
              <a:fgClr>
                <a:srgbClr val="00B050"/>
              </a:fgClr>
              <a:bgClr>
                <a:schemeClr val="accent1">
                  <a:lumMod val="60000"/>
                  <a:lumOff val="40000"/>
                </a:schemeClr>
              </a:bgClr>
            </a:pattFill>
            <a:ln w="2857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4" name="TextBox 23"/>
            <p:cNvSpPr txBox="1"/>
            <p:nvPr/>
          </p:nvSpPr>
          <p:spPr>
            <a:xfrm>
              <a:off x="1019174" y="974322"/>
              <a:ext cx="2581275" cy="282720"/>
            </a:xfrm>
            <a:prstGeom prst="rect">
              <a:avLst/>
            </a:prstGeom>
            <a:noFill/>
          </p:spPr>
          <p:txBody>
            <a:bodyPr wrap="square" lIns="0" tIns="0" rIns="0" bIns="0" rtlCol="0">
              <a:spAutoFit/>
            </a:bodyPr>
            <a:lstStyle/>
            <a:p>
              <a:pPr algn="ctr"/>
              <a:r>
                <a:rPr lang="en-US" sz="1400"/>
                <a:t>Chapter 1</a:t>
              </a:r>
            </a:p>
          </p:txBody>
        </p:sp>
        <p:sp>
          <p:nvSpPr>
            <p:cNvPr id="25" name="TextBox 24"/>
            <p:cNvSpPr txBox="1"/>
            <p:nvPr/>
          </p:nvSpPr>
          <p:spPr>
            <a:xfrm>
              <a:off x="4508504" y="969648"/>
              <a:ext cx="1961619" cy="261573"/>
            </a:xfrm>
            <a:prstGeom prst="rect">
              <a:avLst/>
            </a:prstGeom>
            <a:noFill/>
            <a:ln>
              <a:noFill/>
            </a:ln>
          </p:spPr>
          <p:txBody>
            <a:bodyPr wrap="square" lIns="0" tIns="0" rIns="0" bIns="0" rtlCol="0">
              <a:spAutoFit/>
            </a:bodyPr>
            <a:lstStyle/>
            <a:p>
              <a:pPr algn="ctr"/>
              <a:r>
                <a:rPr lang="en-US" sz="1400">
                  <a:solidFill>
                    <a:schemeClr val="tx1"/>
                  </a:solidFill>
                </a:rPr>
                <a:t>Chapter 2</a:t>
              </a:r>
            </a:p>
          </p:txBody>
        </p:sp>
        <p:sp>
          <p:nvSpPr>
            <p:cNvPr id="26" name="TextBox 25"/>
            <p:cNvSpPr txBox="1"/>
            <p:nvPr userDrawn="1"/>
          </p:nvSpPr>
          <p:spPr>
            <a:xfrm>
              <a:off x="6689731" y="977972"/>
              <a:ext cx="1736720" cy="261573"/>
            </a:xfrm>
            <a:prstGeom prst="rect">
              <a:avLst/>
            </a:prstGeom>
            <a:noFill/>
            <a:ln>
              <a:noFill/>
            </a:ln>
          </p:spPr>
          <p:txBody>
            <a:bodyPr wrap="square" lIns="0" tIns="0" rIns="0" bIns="0" rtlCol="0">
              <a:spAutoFit/>
            </a:bodyPr>
            <a:lstStyle/>
            <a:p>
              <a:pPr algn="ctr"/>
              <a:r>
                <a:rPr lang="en-US" sz="1400">
                  <a:solidFill>
                    <a:schemeClr val="tx1"/>
                  </a:solidFill>
                </a:rPr>
                <a:t>Chapter 3</a:t>
              </a:r>
            </a:p>
          </p:txBody>
        </p:sp>
      </p:grpSp>
    </p:spTree>
    <p:extLst>
      <p:ext uri="{BB962C8B-B14F-4D97-AF65-F5344CB8AC3E}">
        <p14:creationId xmlns:p14="http://schemas.microsoft.com/office/powerpoint/2010/main" val="3174819603"/>
      </p:ext>
    </p:extLst>
  </p:cSld>
  <p:clrMap bg1="lt1" tx1="dk1" bg2="lt2" tx2="dk2" accent1="accent1" accent2="accent2" accent3="accent3" accent4="accent4" accent5="accent5" accent6="accent6" hlink="hlink" folHlink="folHlink"/>
  <p:sldLayoutIdLst>
    <p:sldLayoutId id="2147483807" r:id="rId1"/>
    <p:sldLayoutId id="2147483808" r:id="rId2"/>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amma/>
                <a:tint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227" name="Rectangle 203"/>
          <p:cNvSpPr>
            <a:spLocks noGrp="1" noChangeArrowheads="1"/>
          </p:cNvSpPr>
          <p:nvPr>
            <p:ph type="dt" sz="half" idx="2"/>
          </p:nvPr>
        </p:nvSpPr>
        <p:spPr bwMode="auto">
          <a:xfrm>
            <a:off x="0" y="6626225"/>
            <a:ext cx="2438400"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defRPr sz="800" b="0">
                <a:solidFill>
                  <a:srgbClr val="969696"/>
                </a:solidFill>
                <a:latin typeface="+mn-lt"/>
              </a:defRPr>
            </a:lvl1pPr>
          </a:lstStyle>
          <a:p>
            <a:fld id="{6A8B2101-8871-4421-A77A-0D8BCEFCFD59}" type="datetime3">
              <a:rPr lang="en-US" smtClean="0"/>
              <a:t>11 June 2021</a:t>
            </a:fld>
            <a:endParaRPr lang="en-US"/>
          </a:p>
        </p:txBody>
      </p:sp>
      <p:sp>
        <p:nvSpPr>
          <p:cNvPr id="1228" name="Rectangle 204"/>
          <p:cNvSpPr>
            <a:spLocks noGrp="1" noChangeArrowheads="1"/>
          </p:cNvSpPr>
          <p:nvPr>
            <p:ph type="sldNum" sz="quarter" idx="4"/>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lvl1pPr algn="r">
              <a:defRPr sz="800" b="0">
                <a:solidFill>
                  <a:srgbClr val="969696"/>
                </a:solidFill>
                <a:latin typeface="+mn-lt"/>
              </a:defRPr>
            </a:lvl1pPr>
          </a:lstStyle>
          <a:p>
            <a:fld id="{CB29584B-2C78-4F19-9D57-A8D27C3B25A0}" type="slidenum">
              <a:rPr lang="en-US" smtClean="0"/>
              <a:pPr/>
              <a:t>‹#›</a:t>
            </a:fld>
            <a:endParaRPr lang="en-US"/>
          </a:p>
        </p:txBody>
      </p:sp>
      <p:sp>
        <p:nvSpPr>
          <p:cNvPr id="1456" name="Rectangle 432"/>
          <p:cNvSpPr>
            <a:spLocks noGrp="1" noChangeArrowheads="1"/>
          </p:cNvSpPr>
          <p:nvPr>
            <p:ph type="body" idx="1"/>
          </p:nvPr>
        </p:nvSpPr>
        <p:spPr bwMode="auto">
          <a:xfrm>
            <a:off x="627531" y="1332735"/>
            <a:ext cx="10972800" cy="52768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ClassFooter"/>
          <p:cNvSpPr txBox="1">
            <a:spLocks noChangeArrowheads="1"/>
          </p:cNvSpPr>
          <p:nvPr userDrawn="1"/>
        </p:nvSpPr>
        <p:spPr bwMode="auto">
          <a:xfrm>
            <a:off x="5486859" y="661178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5" name="ClassHeader"/>
          <p:cNvSpPr txBox="1">
            <a:spLocks noChangeArrowheads="1"/>
          </p:cNvSpPr>
          <p:nvPr userDrawn="1"/>
        </p:nvSpPr>
        <p:spPr bwMode="auto">
          <a:xfrm>
            <a:off x="5486859" y="0"/>
            <a:ext cx="1218282" cy="246221"/>
          </a:xfrm>
          <a:prstGeom prst="rect">
            <a:avLst/>
          </a:prstGeom>
          <a:noFill/>
          <a:ln w="12700">
            <a:noFill/>
            <a:miter lim="800000"/>
            <a:headEnd/>
            <a:tailEnd/>
          </a:ln>
          <a:effectLst/>
        </p:spPr>
        <p:txBody>
          <a:bodyPr wrap="none" lIns="0" tIns="0" rIns="0" bIns="0">
            <a:spAutoFit/>
          </a:bodyPr>
          <a:lstStyle/>
          <a:p>
            <a:pPr algn="ctr"/>
            <a:r>
              <a:rPr lang="en-US" sz="1600" b="1">
                <a:solidFill>
                  <a:srgbClr val="009900"/>
                </a:solidFill>
                <a:latin typeface="+mn-lt"/>
              </a:rPr>
              <a:t>UNCLASSIFIED</a:t>
            </a:r>
          </a:p>
        </p:txBody>
      </p:sp>
      <p:sp>
        <p:nvSpPr>
          <p:cNvPr id="14" name="Rectangle 354"/>
          <p:cNvSpPr>
            <a:spLocks noGrp="1" noChangeArrowheads="1"/>
          </p:cNvSpPr>
          <p:nvPr>
            <p:ph type="title"/>
          </p:nvPr>
        </p:nvSpPr>
        <p:spPr bwMode="auto">
          <a:xfrm>
            <a:off x="777650" y="228601"/>
            <a:ext cx="10497312" cy="609600"/>
          </a:xfrm>
          <a:prstGeom prst="rect">
            <a:avLst/>
          </a:prstGeom>
          <a:noFill/>
          <a:ln w="9525">
            <a:noFill/>
            <a:miter lim="800000"/>
            <a:headEnd/>
            <a:tailEnd/>
          </a:ln>
          <a:effectLst/>
        </p:spPr>
        <p:txBody>
          <a:bodyPr vert="horz" wrap="square" lIns="0" tIns="0" rIns="0" bIns="0" numCol="1" anchor="b" anchorCtr="1" compatLnSpc="1">
            <a:prstTxWarp prst="textNoShape">
              <a:avLst/>
            </a:prstTxWarp>
            <a:normAutofit/>
          </a:bodyPr>
          <a:lstStyle/>
          <a:p>
            <a:pPr lvl="0"/>
            <a:r>
              <a:rPr lang="en-US"/>
              <a:t>Click to edit Master title style</a:t>
            </a:r>
          </a:p>
        </p:txBody>
      </p:sp>
      <p:cxnSp>
        <p:nvCxnSpPr>
          <p:cNvPr id="18" name="Straight Connector 17"/>
          <p:cNvCxnSpPr/>
          <p:nvPr userDrawn="1"/>
        </p:nvCxnSpPr>
        <p:spPr>
          <a:xfrm flipH="1">
            <a:off x="121920" y="868680"/>
            <a:ext cx="11948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USArmy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91440"/>
            <a:ext cx="595180" cy="731520"/>
          </a:xfrm>
          <a:prstGeom prst="rect">
            <a:avLst/>
          </a:prstGeom>
        </p:spPr>
      </p:pic>
      <p:pic>
        <p:nvPicPr>
          <p:cNvPr id="13" name="CAASeal"/>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365992" y="91440"/>
            <a:ext cx="731846" cy="731520"/>
          </a:xfrm>
          <a:prstGeom prst="rect">
            <a:avLst/>
          </a:prstGeom>
        </p:spPr>
      </p:pic>
      <p:grpSp>
        <p:nvGrpSpPr>
          <p:cNvPr id="19" name="Group 18"/>
          <p:cNvGrpSpPr/>
          <p:nvPr userDrawn="1"/>
        </p:nvGrpSpPr>
        <p:grpSpPr>
          <a:xfrm>
            <a:off x="991321" y="968644"/>
            <a:ext cx="10069970" cy="265176"/>
            <a:chOff x="404678" y="958980"/>
            <a:chExt cx="8114376" cy="321948"/>
          </a:xfrm>
        </p:grpSpPr>
        <p:sp>
          <p:nvSpPr>
            <p:cNvPr id="27" name="Round Same Side Corner Rectangle 26"/>
            <p:cNvSpPr/>
            <p:nvPr/>
          </p:nvSpPr>
          <p:spPr bwMode="auto">
            <a:xfrm rot="16200000">
              <a:off x="5311140" y="29341"/>
              <a:ext cx="321947"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4" name="Round Same Side Corner Rectangle 23"/>
            <p:cNvSpPr/>
            <p:nvPr/>
          </p:nvSpPr>
          <p:spPr bwMode="auto">
            <a:xfrm rot="16200000">
              <a:off x="7379917" y="141791"/>
              <a:ext cx="321947" cy="1956326"/>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26" name="Round Same Side Corner Rectangle 25"/>
            <p:cNvSpPr/>
            <p:nvPr/>
          </p:nvSpPr>
          <p:spPr bwMode="auto">
            <a:xfrm rot="16200000">
              <a:off x="2232115" y="-868456"/>
              <a:ext cx="321947"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28" name="TextBox 27"/>
            <p:cNvSpPr txBox="1"/>
            <p:nvPr/>
          </p:nvSpPr>
          <p:spPr>
            <a:xfrm>
              <a:off x="1019174" y="974322"/>
              <a:ext cx="2581275" cy="261570"/>
            </a:xfrm>
            <a:prstGeom prst="rect">
              <a:avLst/>
            </a:prstGeom>
            <a:noFill/>
          </p:spPr>
          <p:txBody>
            <a:bodyPr wrap="square" lIns="0" tIns="0" rIns="0" bIns="0" rtlCol="0">
              <a:spAutoFit/>
            </a:bodyPr>
            <a:lstStyle/>
            <a:p>
              <a:pPr algn="ctr"/>
              <a:r>
                <a:rPr lang="en-US" sz="1400">
                  <a:solidFill>
                    <a:srgbClr val="8A6900"/>
                  </a:solidFill>
                </a:rPr>
                <a:t>Chapter 1</a:t>
              </a:r>
            </a:p>
          </p:txBody>
        </p:sp>
        <p:sp>
          <p:nvSpPr>
            <p:cNvPr id="29" name="TextBox 28"/>
            <p:cNvSpPr txBox="1"/>
            <p:nvPr/>
          </p:nvSpPr>
          <p:spPr>
            <a:xfrm>
              <a:off x="4508504" y="992777"/>
              <a:ext cx="1961619" cy="261572"/>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Chapter 2</a:t>
              </a:r>
            </a:p>
          </p:txBody>
        </p:sp>
        <p:sp>
          <p:nvSpPr>
            <p:cNvPr id="30" name="TextBox 29"/>
            <p:cNvSpPr txBox="1"/>
            <p:nvPr userDrawn="1"/>
          </p:nvSpPr>
          <p:spPr>
            <a:xfrm>
              <a:off x="6689731" y="1001100"/>
              <a:ext cx="1736720" cy="261572"/>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Chapter 3</a:t>
              </a:r>
            </a:p>
          </p:txBody>
        </p:sp>
      </p:grpSp>
    </p:spTree>
    <p:extLst>
      <p:ext uri="{BB962C8B-B14F-4D97-AF65-F5344CB8AC3E}">
        <p14:creationId xmlns:p14="http://schemas.microsoft.com/office/powerpoint/2010/main" val="2026758484"/>
      </p:ext>
    </p:extLst>
  </p:cSld>
  <p:clrMap bg1="lt1" tx1="dk1" bg2="lt2" tx2="dk2" accent1="accent1" accent2="accent2" accent3="accent3" accent4="accent4" accent5="accent5" accent6="accent6" hlink="hlink" folHlink="folHlink"/>
  <p:sldLayoutIdLst>
    <p:sldLayoutId id="2147483810" r:id="rId1"/>
  </p:sldLayoutIdLst>
  <p:hf hdr="0" ftr="0"/>
  <p:txStyles>
    <p:titleStyle>
      <a:lvl1pPr algn="ctr" rtl="0" eaLnBrk="1" fontAlgn="base" hangingPunct="1">
        <a:lnSpc>
          <a:spcPct val="90000"/>
        </a:lnSpc>
        <a:spcBef>
          <a:spcPct val="0"/>
        </a:spcBef>
        <a:spcAft>
          <a:spcPct val="0"/>
        </a:spcAft>
        <a:defRPr sz="2600" b="0">
          <a:solidFill>
            <a:srgbClr val="000000"/>
          </a:solidFill>
          <a:latin typeface="+mj-lt"/>
          <a:ea typeface="+mj-ea"/>
          <a:cs typeface="+mj-cs"/>
        </a:defRPr>
      </a:lvl1pPr>
      <a:lvl2pPr algn="ctr" rtl="0" eaLnBrk="1" fontAlgn="base" hangingPunct="1">
        <a:lnSpc>
          <a:spcPct val="90000"/>
        </a:lnSpc>
        <a:spcBef>
          <a:spcPct val="0"/>
        </a:spcBef>
        <a:spcAft>
          <a:spcPct val="0"/>
        </a:spcAft>
        <a:defRPr sz="2800" b="1">
          <a:solidFill>
            <a:srgbClr val="000000"/>
          </a:solidFill>
          <a:latin typeface="Arial" charset="0"/>
        </a:defRPr>
      </a:lvl2pPr>
      <a:lvl3pPr algn="ctr" rtl="0" eaLnBrk="1" fontAlgn="base" hangingPunct="1">
        <a:lnSpc>
          <a:spcPct val="90000"/>
        </a:lnSpc>
        <a:spcBef>
          <a:spcPct val="0"/>
        </a:spcBef>
        <a:spcAft>
          <a:spcPct val="0"/>
        </a:spcAft>
        <a:defRPr sz="2800" b="1">
          <a:solidFill>
            <a:srgbClr val="000000"/>
          </a:solidFill>
          <a:latin typeface="Arial" charset="0"/>
        </a:defRPr>
      </a:lvl3pPr>
      <a:lvl4pPr algn="ctr" rtl="0" eaLnBrk="1" fontAlgn="base" hangingPunct="1">
        <a:lnSpc>
          <a:spcPct val="90000"/>
        </a:lnSpc>
        <a:spcBef>
          <a:spcPct val="0"/>
        </a:spcBef>
        <a:spcAft>
          <a:spcPct val="0"/>
        </a:spcAft>
        <a:defRPr sz="2800" b="1">
          <a:solidFill>
            <a:srgbClr val="000000"/>
          </a:solidFill>
          <a:latin typeface="Arial" charset="0"/>
        </a:defRPr>
      </a:lvl4pPr>
      <a:lvl5pPr algn="ctr" rtl="0" eaLnBrk="1" fontAlgn="base" hangingPunct="1">
        <a:lnSpc>
          <a:spcPct val="90000"/>
        </a:lnSpc>
        <a:spcBef>
          <a:spcPct val="0"/>
        </a:spcBef>
        <a:spcAft>
          <a:spcPct val="0"/>
        </a:spcAft>
        <a:defRPr sz="2800" b="1">
          <a:solidFill>
            <a:srgbClr val="000000"/>
          </a:solidFill>
          <a:latin typeface="Arial" charset="0"/>
        </a:defRPr>
      </a:lvl5pPr>
      <a:lvl6pPr marL="457200" algn="ctr" rtl="0" eaLnBrk="1" fontAlgn="base" hangingPunct="1">
        <a:lnSpc>
          <a:spcPct val="90000"/>
        </a:lnSpc>
        <a:spcBef>
          <a:spcPct val="0"/>
        </a:spcBef>
        <a:spcAft>
          <a:spcPct val="0"/>
        </a:spcAft>
        <a:defRPr sz="2800" b="1">
          <a:solidFill>
            <a:srgbClr val="000000"/>
          </a:solidFill>
          <a:latin typeface="Arial" charset="0"/>
        </a:defRPr>
      </a:lvl6pPr>
      <a:lvl7pPr marL="914400" algn="ctr" rtl="0" eaLnBrk="1" fontAlgn="base" hangingPunct="1">
        <a:lnSpc>
          <a:spcPct val="90000"/>
        </a:lnSpc>
        <a:spcBef>
          <a:spcPct val="0"/>
        </a:spcBef>
        <a:spcAft>
          <a:spcPct val="0"/>
        </a:spcAft>
        <a:defRPr sz="2800" b="1">
          <a:solidFill>
            <a:srgbClr val="000000"/>
          </a:solidFill>
          <a:latin typeface="Arial" charset="0"/>
        </a:defRPr>
      </a:lvl7pPr>
      <a:lvl8pPr marL="1371600" algn="ctr" rtl="0" eaLnBrk="1" fontAlgn="base" hangingPunct="1">
        <a:lnSpc>
          <a:spcPct val="90000"/>
        </a:lnSpc>
        <a:spcBef>
          <a:spcPct val="0"/>
        </a:spcBef>
        <a:spcAft>
          <a:spcPct val="0"/>
        </a:spcAft>
        <a:defRPr sz="2800" b="1">
          <a:solidFill>
            <a:srgbClr val="000000"/>
          </a:solidFill>
          <a:latin typeface="Arial" charset="0"/>
        </a:defRPr>
      </a:lvl8pPr>
      <a:lvl9pPr marL="1828800" algn="ctr" rtl="0" eaLnBrk="1" fontAlgn="base" hangingPunct="1">
        <a:lnSpc>
          <a:spcPct val="90000"/>
        </a:lnSpc>
        <a:spcBef>
          <a:spcPct val="0"/>
        </a:spcBef>
        <a:spcAft>
          <a:spcPct val="0"/>
        </a:spcAft>
        <a:defRPr sz="2800" b="1">
          <a:solidFill>
            <a:srgbClr val="000000"/>
          </a:solidFill>
          <a:latin typeface="Arial" charset="0"/>
        </a:defRPr>
      </a:lvl9pPr>
    </p:titleStyle>
    <p:body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48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55713" indent="-3365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19263" indent="-349250"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spcBef>
          <a:spcPct val="20000"/>
        </a:spcBef>
        <a:spcAft>
          <a:spcPct val="0"/>
        </a:spcAft>
        <a:buClr>
          <a:srgbClr val="919191"/>
        </a:buClr>
        <a:buSzPct val="100000"/>
        <a:buChar char="›"/>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cott.a.lynch.mil@mail.mil"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34.jpeg"/><Relationship Id="rId5" Type="http://schemas.openxmlformats.org/officeDocument/2006/relationships/image" Target="../media/image33.png"/><Relationship Id="rId10" Type="http://schemas.openxmlformats.org/officeDocument/2006/relationships/image" Target="../media/image290.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5.png"/><Relationship Id="rId7" Type="http://schemas.openxmlformats.org/officeDocument/2006/relationships/image" Target="../media/image49.png"/><Relationship Id="rId12" Type="http://schemas.openxmlformats.org/officeDocument/2006/relationships/image" Target="../media/image500.png"/><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470.png"/><Relationship Id="rId4" Type="http://schemas.microsoft.com/office/2007/relationships/hdphoto" Target="../media/hdphoto1.wdp"/><Relationship Id="rId9"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4.xml"/><Relationship Id="rId1" Type="http://schemas.openxmlformats.org/officeDocument/2006/relationships/slideLayout" Target="../slideLayouts/slideLayout50.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2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1.xml"/><Relationship Id="rId5" Type="http://schemas.openxmlformats.org/officeDocument/2006/relationships/image" Target="../media/image47.jpe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owid/covid-19-data/tree/master/public" TargetMode="External"/><Relationship Id="rId3" Type="http://schemas.openxmlformats.org/officeDocument/2006/relationships/hyperlink" Target="https://coronavirus-disasterresponse.hub.arcgis.com/datasets/definitivehc::definitive-healthcare-usa-hospital-beds/" TargetMode="External"/><Relationship Id="rId7" Type="http://schemas.openxmlformats.org/officeDocument/2006/relationships/hyperlink" Target="https://www.cia.gov/library/publications/the-world-factbook/" TargetMode="External"/><Relationship Id="rId2" Type="http://schemas.openxmlformats.org/officeDocument/2006/relationships/hyperlink" Target="https://usafacts.org/visualizations/coronavirus-covid-19-spread-map" TargetMode="External"/><Relationship Id="rId1" Type="http://schemas.openxmlformats.org/officeDocument/2006/relationships/slideLayout" Target="../slideLayouts/slideLayout21.xml"/><Relationship Id="rId6" Type="http://schemas.openxmlformats.org/officeDocument/2006/relationships/hyperlink" Target="https://data.world/liz-friedman/hospital-capacity-data-from-hghi" TargetMode="External"/><Relationship Id="rId5" Type="http://schemas.openxmlformats.org/officeDocument/2006/relationships/hyperlink" Target="https://carepoint.health.mil/sites/COVID19_STATUS/Pages/mtf-bsr.aspx" TargetMode="External"/><Relationship Id="rId4" Type="http://schemas.openxmlformats.org/officeDocument/2006/relationships/hyperlink" Target="https://data.worldbank.org/indicator/SH.MED.BEDS.ZS" TargetMode="External"/><Relationship Id="rId9" Type="http://schemas.openxmlformats.org/officeDocument/2006/relationships/hyperlink" Target="https://www.census.gov/data/datasets/time-series/demo/popest/2010s-counties-total.htm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oronavirus.jhu.edu/map.html" TargetMode="External"/><Relationship Id="rId3" Type="http://schemas.openxmlformats.org/officeDocument/2006/relationships/hyperlink" Target="https://www1.ncdc.noaa.gov/pub/data/noaa/isd-history.txt" TargetMode="External"/><Relationship Id="rId7" Type="http://schemas.openxmlformats.org/officeDocument/2006/relationships/hyperlink" Target="https://covidtracking.com/data/download" TargetMode="External"/><Relationship Id="rId2" Type="http://schemas.openxmlformats.org/officeDocument/2006/relationships/hyperlink" Target="https://www.google.com/covid19/mobility/&#160;" TargetMode="External"/><Relationship Id="rId1" Type="http://schemas.openxmlformats.org/officeDocument/2006/relationships/slideLayout" Target="../slideLayouts/slideLayout21.xml"/><Relationship Id="rId6" Type="http://schemas.openxmlformats.org/officeDocument/2006/relationships/hyperlink" Target="https://covidtracking.com/data/download/all-states-history.csv" TargetMode="External"/><Relationship Id="rId5" Type="http://schemas.openxmlformats.org/officeDocument/2006/relationships/hyperlink" Target="https://www.cdc.gov/flu/weekly/index.htm#ILIActivityMap" TargetMode="External"/><Relationship Id="rId4" Type="http://schemas.openxmlformats.org/officeDocument/2006/relationships/hyperlink" Target="https://www.cdc.gov/flu/weekly/weeklyarchives2020-2021/data/NCHSData09.csv"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140.png"/><Relationship Id="rId5" Type="http://schemas.openxmlformats.org/officeDocument/2006/relationships/image" Target="../media/image130.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26.pn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18.jp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530" y="1325880"/>
            <a:ext cx="11820940" cy="1371600"/>
          </a:xfrm>
        </p:spPr>
        <p:txBody>
          <a:bodyPr>
            <a:normAutofit/>
          </a:bodyPr>
          <a:lstStyle/>
          <a:p>
            <a:r>
              <a:rPr lang="en-US" b="1" u="sng" dirty="0"/>
              <a:t>C</a:t>
            </a:r>
            <a:r>
              <a:rPr lang="en-US" dirty="0"/>
              <a:t>enter for </a:t>
            </a:r>
            <a:r>
              <a:rPr lang="en-US" b="1" u="sng" dirty="0">
                <a:ea typeface="+mj-lt"/>
                <a:cs typeface="+mj-lt"/>
              </a:rPr>
              <a:t>A</a:t>
            </a:r>
            <a:r>
              <a:rPr lang="en-US" dirty="0">
                <a:ea typeface="+mj-lt"/>
                <a:cs typeface="+mj-lt"/>
              </a:rPr>
              <a:t>rmy </a:t>
            </a:r>
            <a:r>
              <a:rPr lang="en-US" b="1" u="sng" dirty="0">
                <a:ea typeface="+mj-lt"/>
                <a:cs typeface="+mj-lt"/>
              </a:rPr>
              <a:t>A</a:t>
            </a:r>
            <a:r>
              <a:rPr lang="en-US" dirty="0">
                <a:ea typeface="+mj-lt"/>
                <a:cs typeface="+mj-lt"/>
              </a:rPr>
              <a:t>nalysis </a:t>
            </a:r>
            <a:r>
              <a:rPr lang="en-US" b="1" u="sng" dirty="0">
                <a:ea typeface="+mj-lt"/>
                <a:cs typeface="+mj-lt"/>
              </a:rPr>
              <a:t>Pand</a:t>
            </a:r>
            <a:r>
              <a:rPr lang="en-US" dirty="0">
                <a:ea typeface="+mj-lt"/>
                <a:cs typeface="+mj-lt"/>
              </a:rPr>
              <a:t>emic </a:t>
            </a:r>
            <a:r>
              <a:rPr lang="en-US" b="1" u="sng" dirty="0">
                <a:ea typeface="+mj-lt"/>
                <a:cs typeface="+mj-lt"/>
              </a:rPr>
              <a:t>A</a:t>
            </a:r>
            <a:r>
              <a:rPr lang="en-US" dirty="0">
                <a:ea typeface="+mj-lt"/>
                <a:cs typeface="+mj-lt"/>
              </a:rPr>
              <a:t>nalysis for </a:t>
            </a:r>
            <a:r>
              <a:rPr lang="en-US" b="1" u="sng" dirty="0">
                <a:ea typeface="+mj-lt"/>
                <a:cs typeface="+mj-lt"/>
              </a:rPr>
              <a:t>S</a:t>
            </a:r>
            <a:r>
              <a:rPr lang="en-US" dirty="0">
                <a:ea typeface="+mj-lt"/>
                <a:cs typeface="+mj-lt"/>
              </a:rPr>
              <a:t>enior Leaders (CAA PANDAS)</a:t>
            </a:r>
          </a:p>
          <a:p>
            <a:endParaRPr lang="en-US" dirty="0"/>
          </a:p>
        </p:txBody>
      </p:sp>
      <p:sp>
        <p:nvSpPr>
          <p:cNvPr id="8" name="Subtitle 7"/>
          <p:cNvSpPr>
            <a:spLocks noGrp="1"/>
          </p:cNvSpPr>
          <p:nvPr>
            <p:ph type="subTitle" idx="1"/>
          </p:nvPr>
        </p:nvSpPr>
        <p:spPr>
          <a:xfrm>
            <a:off x="1143000" y="3209544"/>
            <a:ext cx="9906000" cy="1746504"/>
          </a:xfrm>
        </p:spPr>
        <p:txBody>
          <a:bodyPr/>
          <a:lstStyle/>
          <a:p>
            <a:r>
              <a:rPr lang="en-US"/>
              <a:t>MORS David Rist Prize Presentation</a:t>
            </a:r>
          </a:p>
          <a:p>
            <a:endParaRPr lang="en-US"/>
          </a:p>
        </p:txBody>
      </p:sp>
      <p:sp>
        <p:nvSpPr>
          <p:cNvPr id="4" name="Text Placeholder 3"/>
          <p:cNvSpPr>
            <a:spLocks noGrp="1"/>
          </p:cNvSpPr>
          <p:nvPr>
            <p:ph type="body" sz="quarter" idx="10"/>
          </p:nvPr>
        </p:nvSpPr>
        <p:spPr/>
        <p:txBody>
          <a:bodyPr/>
          <a:lstStyle/>
          <a:p>
            <a:r>
              <a:rPr lang="en-US"/>
              <a:t>21 June 2021</a:t>
            </a:r>
          </a:p>
        </p:txBody>
      </p:sp>
      <p:sp>
        <p:nvSpPr>
          <p:cNvPr id="5" name="Text Placeholder 4"/>
          <p:cNvSpPr>
            <a:spLocks noGrp="1"/>
          </p:cNvSpPr>
          <p:nvPr>
            <p:ph type="body" sz="quarter" idx="11"/>
          </p:nvPr>
        </p:nvSpPr>
        <p:spPr/>
        <p:txBody>
          <a:bodyPr/>
          <a:lstStyle/>
          <a:p>
            <a:r>
              <a:rPr lang="en-US" dirty="0"/>
              <a:t>MAJ Scott Lynch</a:t>
            </a:r>
          </a:p>
          <a:p>
            <a:r>
              <a:rPr lang="en-US" dirty="0">
                <a:hlinkClick r:id="rId3"/>
              </a:rPr>
              <a:t>Scott.a.lynch.mil@mail.mil</a:t>
            </a:r>
            <a:endParaRPr lang="en-US" dirty="0"/>
          </a:p>
          <a:p>
            <a:r>
              <a:rPr lang="en-US" dirty="0"/>
              <a:t>703-806-5389</a:t>
            </a:r>
          </a:p>
          <a:p>
            <a:endParaRPr lang="en-US" dirty="0"/>
          </a:p>
        </p:txBody>
      </p:sp>
      <p:sp>
        <p:nvSpPr>
          <p:cNvPr id="6" name="Rectangle 5"/>
          <p:cNvSpPr/>
          <p:nvPr/>
        </p:nvSpPr>
        <p:spPr bwMode="auto">
          <a:xfrm>
            <a:off x="192019" y="5659602"/>
            <a:ext cx="3443659" cy="914182"/>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100" dirty="0"/>
              <a:t>Distribution </a:t>
            </a:r>
            <a:r>
              <a:rPr lang="en-US" sz="1100" dirty="0" smtClean="0"/>
              <a:t>Statement: </a:t>
            </a:r>
            <a:r>
              <a:rPr lang="en-US" sz="1100" b="0" dirty="0" smtClean="0"/>
              <a:t>This presentation </a:t>
            </a:r>
            <a:r>
              <a:rPr lang="en-US" sz="1100" b="0" dirty="0"/>
              <a:t>is unclassified, approved for public release, distribution unlimited, and is exempt from U.S. export licensing and other export approvals under the International Traffic in Arms Regulations (22 CFR 120 et seq</a:t>
            </a:r>
            <a:r>
              <a:rPr lang="en-US" sz="1100" b="0" dirty="0" smtClean="0"/>
              <a:t>.)</a:t>
            </a:r>
            <a:endParaRPr lang="en-US" sz="1100" b="0" dirty="0"/>
          </a:p>
        </p:txBody>
      </p:sp>
    </p:spTree>
    <p:extLst>
      <p:ext uri="{BB962C8B-B14F-4D97-AF65-F5344CB8AC3E}">
        <p14:creationId xmlns:p14="http://schemas.microsoft.com/office/powerpoint/2010/main" val="3481109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p:txBody>
          <a:bodyPr>
            <a:normAutofit fontScale="90000"/>
          </a:bodyPr>
          <a:lstStyle/>
          <a:p>
            <a:r>
              <a:rPr lang="en-US" b="1" dirty="0"/>
              <a:t>Conclusions and Impact:</a:t>
            </a:r>
            <a:br>
              <a:rPr lang="en-US" b="1" dirty="0"/>
            </a:br>
            <a:r>
              <a:rPr lang="en-US" dirty="0"/>
              <a:t> </a:t>
            </a:r>
            <a:r>
              <a:rPr lang="en-US" i="1" dirty="0"/>
              <a:t>Usage and Impact Continually Expanded</a:t>
            </a:r>
          </a:p>
        </p:txBody>
      </p:sp>
      <p:sp>
        <p:nvSpPr>
          <p:cNvPr id="5" name="Date Placeholder 4"/>
          <p:cNvSpPr>
            <a:spLocks noGrp="1"/>
          </p:cNvSpPr>
          <p:nvPr>
            <p:ph type="dt" sz="half" idx="10"/>
          </p:nvPr>
        </p:nvSpPr>
        <p:spPr/>
        <p:txBody>
          <a:bodyPr/>
          <a:lstStyle/>
          <a:p>
            <a:fld id="{7166321B-EDB8-4990-9760-614191FBD9D1}"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10</a:t>
            </a:fld>
            <a:endParaRPr lang="en-US"/>
          </a:p>
        </p:txBody>
      </p:sp>
      <p:sp>
        <p:nvSpPr>
          <p:cNvPr id="16" name="Rectangle 15"/>
          <p:cNvSpPr/>
          <p:nvPr/>
        </p:nvSpPr>
        <p:spPr bwMode="auto">
          <a:xfrm>
            <a:off x="1925175" y="4759045"/>
            <a:ext cx="9213930" cy="1725205"/>
          </a:xfrm>
          <a:prstGeom prst="rect">
            <a:avLst/>
          </a:prstGeom>
          <a:gradFill flip="none" rotWithShape="1">
            <a:gsLst>
              <a:gs pos="50000">
                <a:srgbClr val="FDFDFC">
                  <a:alpha val="95000"/>
                </a:srgbClr>
              </a:gs>
              <a:gs pos="0">
                <a:schemeClr val="accent1">
                  <a:lumMod val="5000"/>
                  <a:lumOff val="95000"/>
                  <a:alpha val="0"/>
                </a:schemeClr>
              </a:gs>
              <a:gs pos="100000">
                <a:schemeClr val="bg1"/>
              </a:gs>
            </a:gsLst>
            <a:lin ang="5400000" scaled="1"/>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pic>
        <p:nvPicPr>
          <p:cNvPr id="1026" name="Picture 2" descr="United States Army North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2369" y="1495728"/>
            <a:ext cx="1190124" cy="13131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clrChange>
              <a:clrFrom>
                <a:srgbClr val="EFEFEF"/>
              </a:clrFrom>
              <a:clrTo>
                <a:srgbClr val="EFEFEF">
                  <a:alpha val="0"/>
                </a:srgbClr>
              </a:clrTo>
            </a:clrChange>
          </a:blip>
          <a:stretch>
            <a:fillRect/>
          </a:stretch>
        </p:blipFill>
        <p:spPr>
          <a:xfrm>
            <a:off x="7901086" y="1495728"/>
            <a:ext cx="1306866" cy="1313104"/>
          </a:xfrm>
          <a:prstGeom prst="rect">
            <a:avLst/>
          </a:prstGeom>
        </p:spPr>
      </p:pic>
      <p:pic>
        <p:nvPicPr>
          <p:cNvPr id="3" name="Picture 2"/>
          <p:cNvPicPr>
            <a:picLocks noChangeAspect="1"/>
          </p:cNvPicPr>
          <p:nvPr/>
        </p:nvPicPr>
        <p:blipFill rotWithShape="1">
          <a:blip r:embed="rId5">
            <a:clrChange>
              <a:clrFrom>
                <a:srgbClr val="EFEFEF"/>
              </a:clrFrom>
              <a:clrTo>
                <a:srgbClr val="EFEFEF">
                  <a:alpha val="0"/>
                </a:srgbClr>
              </a:clrTo>
            </a:clrChange>
          </a:blip>
          <a:srcRect r="4047"/>
          <a:stretch/>
        </p:blipFill>
        <p:spPr>
          <a:xfrm>
            <a:off x="3520410" y="1452226"/>
            <a:ext cx="1005870" cy="1313104"/>
          </a:xfrm>
          <a:prstGeom prst="rect">
            <a:avLst/>
          </a:prstGeom>
        </p:spPr>
      </p:pic>
      <p:pic>
        <p:nvPicPr>
          <p:cNvPr id="1028" name="Picture 4" descr="ERDC LOGO, mar 07 Drinking Glass by Admin_CP21411664 - CafePr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9708" y="1475262"/>
            <a:ext cx="1267033" cy="12670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US-WhiteHouse-Logo.svg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97018" y="1444209"/>
            <a:ext cx="2019251" cy="1410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8">
            <a:clrChange>
              <a:clrFrom>
                <a:srgbClr val="EFEFEF"/>
              </a:clrFrom>
              <a:clrTo>
                <a:srgbClr val="EFEFEF">
                  <a:alpha val="0"/>
                </a:srgbClr>
              </a:clrTo>
            </a:clrChange>
          </a:blip>
          <a:srcRect r="2497"/>
          <a:stretch/>
        </p:blipFill>
        <p:spPr>
          <a:xfrm>
            <a:off x="6304105" y="1495728"/>
            <a:ext cx="1275255" cy="1307915"/>
          </a:xfrm>
          <a:prstGeom prst="rect">
            <a:avLst/>
          </a:prstGeom>
        </p:spPr>
      </p:pic>
      <p:pic>
        <p:nvPicPr>
          <p:cNvPr id="7" name="Picture 6"/>
          <p:cNvPicPr>
            <a:picLocks noChangeAspect="1"/>
          </p:cNvPicPr>
          <p:nvPr/>
        </p:nvPicPr>
        <p:blipFill>
          <a:blip r:embed="rId9">
            <a:clrChange>
              <a:clrFrom>
                <a:srgbClr val="EFEFEF"/>
              </a:clrFrom>
              <a:clrTo>
                <a:srgbClr val="EFEFEF">
                  <a:alpha val="0"/>
                </a:srgbClr>
              </a:clrTo>
            </a:clrChange>
          </a:blip>
          <a:stretch>
            <a:fillRect/>
          </a:stretch>
        </p:blipFill>
        <p:spPr>
          <a:xfrm>
            <a:off x="439820" y="1475262"/>
            <a:ext cx="1307963" cy="1307963"/>
          </a:xfrm>
          <a:prstGeom prst="rect">
            <a:avLst/>
          </a:prstGeom>
        </p:spPr>
      </p:pic>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290482391"/>
                  </p:ext>
                </p:extLst>
              </p:nvPr>
            </p:nvGraphicFramePr>
            <p:xfrm>
              <a:off x="895011" y="3189760"/>
              <a:ext cx="10257002" cy="2798445"/>
            </p:xfrm>
            <a:graphic>
              <a:graphicData uri="http://schemas.openxmlformats.org/drawingml/2006/table">
                <a:tbl>
                  <a:tblPr/>
                  <a:tblGrid>
                    <a:gridCol w="732643">
                      <a:extLst>
                        <a:ext uri="{9D8B030D-6E8A-4147-A177-3AD203B41FA5}">
                          <a16:colId xmlns:a16="http://schemas.microsoft.com/office/drawing/2014/main" val="3139015584"/>
                        </a:ext>
                      </a:extLst>
                    </a:gridCol>
                    <a:gridCol w="732643">
                      <a:extLst>
                        <a:ext uri="{9D8B030D-6E8A-4147-A177-3AD203B41FA5}">
                          <a16:colId xmlns:a16="http://schemas.microsoft.com/office/drawing/2014/main" val="3272359793"/>
                        </a:ext>
                      </a:extLst>
                    </a:gridCol>
                    <a:gridCol w="732643">
                      <a:extLst>
                        <a:ext uri="{9D8B030D-6E8A-4147-A177-3AD203B41FA5}">
                          <a16:colId xmlns:a16="http://schemas.microsoft.com/office/drawing/2014/main" val="1834697593"/>
                        </a:ext>
                      </a:extLst>
                    </a:gridCol>
                    <a:gridCol w="732643">
                      <a:extLst>
                        <a:ext uri="{9D8B030D-6E8A-4147-A177-3AD203B41FA5}">
                          <a16:colId xmlns:a16="http://schemas.microsoft.com/office/drawing/2014/main" val="2316744956"/>
                        </a:ext>
                      </a:extLst>
                    </a:gridCol>
                    <a:gridCol w="732643">
                      <a:extLst>
                        <a:ext uri="{9D8B030D-6E8A-4147-A177-3AD203B41FA5}">
                          <a16:colId xmlns:a16="http://schemas.microsoft.com/office/drawing/2014/main" val="761683923"/>
                        </a:ext>
                      </a:extLst>
                    </a:gridCol>
                    <a:gridCol w="732643">
                      <a:extLst>
                        <a:ext uri="{9D8B030D-6E8A-4147-A177-3AD203B41FA5}">
                          <a16:colId xmlns:a16="http://schemas.microsoft.com/office/drawing/2014/main" val="4226597535"/>
                        </a:ext>
                      </a:extLst>
                    </a:gridCol>
                    <a:gridCol w="732643">
                      <a:extLst>
                        <a:ext uri="{9D8B030D-6E8A-4147-A177-3AD203B41FA5}">
                          <a16:colId xmlns:a16="http://schemas.microsoft.com/office/drawing/2014/main" val="4273836693"/>
                        </a:ext>
                      </a:extLst>
                    </a:gridCol>
                    <a:gridCol w="732643">
                      <a:extLst>
                        <a:ext uri="{9D8B030D-6E8A-4147-A177-3AD203B41FA5}">
                          <a16:colId xmlns:a16="http://schemas.microsoft.com/office/drawing/2014/main" val="3010244593"/>
                        </a:ext>
                      </a:extLst>
                    </a:gridCol>
                    <a:gridCol w="732643">
                      <a:extLst>
                        <a:ext uri="{9D8B030D-6E8A-4147-A177-3AD203B41FA5}">
                          <a16:colId xmlns:a16="http://schemas.microsoft.com/office/drawing/2014/main" val="264936143"/>
                        </a:ext>
                      </a:extLst>
                    </a:gridCol>
                    <a:gridCol w="732643">
                      <a:extLst>
                        <a:ext uri="{9D8B030D-6E8A-4147-A177-3AD203B41FA5}">
                          <a16:colId xmlns:a16="http://schemas.microsoft.com/office/drawing/2014/main" val="3066396082"/>
                        </a:ext>
                      </a:extLst>
                    </a:gridCol>
                    <a:gridCol w="732643">
                      <a:extLst>
                        <a:ext uri="{9D8B030D-6E8A-4147-A177-3AD203B41FA5}">
                          <a16:colId xmlns:a16="http://schemas.microsoft.com/office/drawing/2014/main" val="589496744"/>
                        </a:ext>
                      </a:extLst>
                    </a:gridCol>
                    <a:gridCol w="732643">
                      <a:extLst>
                        <a:ext uri="{9D8B030D-6E8A-4147-A177-3AD203B41FA5}">
                          <a16:colId xmlns:a16="http://schemas.microsoft.com/office/drawing/2014/main" val="4245624575"/>
                        </a:ext>
                      </a:extLst>
                    </a:gridCol>
                    <a:gridCol w="732643">
                      <a:extLst>
                        <a:ext uri="{9D8B030D-6E8A-4147-A177-3AD203B41FA5}">
                          <a16:colId xmlns:a16="http://schemas.microsoft.com/office/drawing/2014/main" val="3950047253"/>
                        </a:ext>
                      </a:extLst>
                    </a:gridCol>
                    <a:gridCol w="732643">
                      <a:extLst>
                        <a:ext uri="{9D8B030D-6E8A-4147-A177-3AD203B41FA5}">
                          <a16:colId xmlns:a16="http://schemas.microsoft.com/office/drawing/2014/main" val="1927974233"/>
                        </a:ext>
                      </a:extLst>
                    </a:gridCol>
                  </a:tblGrid>
                  <a:tr h="358521">
                    <a:tc>
                      <a:txBody>
                        <a:bodyPr/>
                        <a:lstStyle/>
                        <a:p>
                          <a:pPr algn="ctr" fontAlgn="b"/>
                          <a:r>
                            <a:rPr lang="en-US" sz="1100" b="1" i="0" u="none" strike="noStrike">
                              <a:solidFill>
                                <a:schemeClr val="tx1"/>
                              </a:solidFill>
                              <a:effectLst/>
                              <a:latin typeface="Calibri" panose="020F0502020204030204" pitchFamily="34" charset="0"/>
                            </a:rPr>
                            <a:t>Projection 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County Code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County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State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Modeled Susceptible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Modeled Exposed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Modeled Infected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Modeled Removed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Modeled Hospital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Modeled</a:t>
                          </a:r>
                          <a:r>
                            <a:rPr lang="en-US" sz="1100" b="1" i="0" u="none" strike="noStrike" baseline="0" dirty="0">
                              <a:solidFill>
                                <a:srgbClr val="000000"/>
                              </a:solidFill>
                              <a:effectLst/>
                              <a:latin typeface="Calibri" panose="020F0502020204030204" pitchFamily="34" charset="0"/>
                            </a:rPr>
                            <a:t> Intensive Care</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b="1" i="1" u="none" strike="noStrike" dirty="0" smtClean="0">
                                        <a:solidFill>
                                          <a:srgbClr val="000000"/>
                                        </a:solidFill>
                                        <a:effectLst/>
                                        <a:latin typeface="Cambria Math" panose="02040503050406030204" pitchFamily="18" charset="0"/>
                                      </a:rPr>
                                    </m:ctrlPr>
                                  </m:sSubPr>
                                  <m:e>
                                    <m:r>
                                      <a:rPr lang="en-US" sz="1100" b="1" i="1" u="none" strike="noStrike" dirty="0" smtClean="0">
                                        <a:solidFill>
                                          <a:srgbClr val="000000"/>
                                        </a:solidFill>
                                        <a:effectLst/>
                                        <a:latin typeface="Cambria Math" panose="02040503050406030204" pitchFamily="18" charset="0"/>
                                      </a:rPr>
                                      <m:t>𝑹</m:t>
                                    </m:r>
                                  </m:e>
                                  <m:sub>
                                    <m:r>
                                      <a:rPr lang="en-US" sz="1100" b="1" i="1" u="none" strike="noStrike" dirty="0" smtClean="0">
                                        <a:solidFill>
                                          <a:srgbClr val="000000"/>
                                        </a:solidFill>
                                        <a:effectLst/>
                                        <a:latin typeface="Cambria Math" panose="02040503050406030204" pitchFamily="18" charset="0"/>
                                      </a:rPr>
                                      <m:t>𝒆𝒇𝒇</m:t>
                                    </m:r>
                                  </m:sub>
                                </m:sSub>
                              </m:oMath>
                            </m:oMathPara>
                          </a14:m>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Lower </a:t>
                          </a:r>
                          <a14:m>
                            <m:oMath xmlns:m="http://schemas.openxmlformats.org/officeDocument/2006/math">
                              <m:sSub>
                                <m:sSubPr>
                                  <m:ctrlPr>
                                    <a:rPr lang="en-US" sz="1100" b="1" i="1" u="none" strike="noStrike" dirty="0" smtClean="0">
                                      <a:solidFill>
                                        <a:srgbClr val="000000"/>
                                      </a:solidFill>
                                      <a:effectLst/>
                                      <a:latin typeface="Cambria Math" panose="02040503050406030204" pitchFamily="18" charset="0"/>
                                    </a:rPr>
                                  </m:ctrlPr>
                                </m:sSubPr>
                                <m:e>
                                  <m:r>
                                    <a:rPr lang="en-US" sz="1100" b="1" i="1" u="none" strike="noStrike" dirty="0" smtClean="0">
                                      <a:solidFill>
                                        <a:srgbClr val="000000"/>
                                      </a:solidFill>
                                      <a:effectLst/>
                                      <a:latin typeface="Cambria Math" panose="02040503050406030204" pitchFamily="18" charset="0"/>
                                    </a:rPr>
                                    <m:t>𝑹</m:t>
                                  </m:r>
                                </m:e>
                                <m:sub>
                                  <m:r>
                                    <a:rPr lang="en-US" sz="1100" b="1" i="1" u="none" strike="noStrike" dirty="0" smtClean="0">
                                      <a:solidFill>
                                        <a:srgbClr val="000000"/>
                                      </a:solidFill>
                                      <a:effectLst/>
                                      <a:latin typeface="Cambria Math" panose="02040503050406030204" pitchFamily="18" charset="0"/>
                                    </a:rPr>
                                    <m:t>𝒆𝒇𝒇</m:t>
                                  </m:r>
                                </m:sub>
                              </m:sSub>
                            </m:oMath>
                          </a14:m>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Upper </a:t>
                          </a:r>
                          <a14:m>
                            <m:oMath xmlns:m="http://schemas.openxmlformats.org/officeDocument/2006/math">
                              <m:sSub>
                                <m:sSubPr>
                                  <m:ctrlPr>
                                    <a:rPr lang="en-US" sz="1100" b="1" i="1" u="none" strike="noStrike" dirty="0" smtClean="0">
                                      <a:solidFill>
                                        <a:srgbClr val="000000"/>
                                      </a:solidFill>
                                      <a:effectLst/>
                                      <a:latin typeface="Cambria Math" panose="02040503050406030204" pitchFamily="18" charset="0"/>
                                    </a:rPr>
                                  </m:ctrlPr>
                                </m:sSubPr>
                                <m:e>
                                  <m:r>
                                    <a:rPr lang="en-US" sz="1100" b="1" i="1" u="none" strike="noStrike" dirty="0" smtClean="0">
                                      <a:solidFill>
                                        <a:srgbClr val="000000"/>
                                      </a:solidFill>
                                      <a:effectLst/>
                                      <a:latin typeface="Cambria Math" panose="02040503050406030204" pitchFamily="18" charset="0"/>
                                    </a:rPr>
                                    <m:t>𝑹</m:t>
                                  </m:r>
                                </m:e>
                                <m:sub>
                                  <m:r>
                                    <a:rPr lang="en-US" sz="1100" b="1" i="1" u="none" strike="noStrike" dirty="0" smtClean="0">
                                      <a:solidFill>
                                        <a:srgbClr val="000000"/>
                                      </a:solidFill>
                                      <a:effectLst/>
                                      <a:latin typeface="Cambria Math" panose="02040503050406030204" pitchFamily="18" charset="0"/>
                                    </a:rPr>
                                    <m:t>𝒆𝒇𝒇</m:t>
                                  </m:r>
                                </m:sub>
                              </m:sSub>
                            </m:oMath>
                          </a14:m>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059211"/>
                      </a:ext>
                    </a:extLst>
                  </a:tr>
                  <a:tr h="190500">
                    <a:tc>
                      <a:txBody>
                        <a:bodyPr/>
                        <a:lstStyle/>
                        <a:p>
                          <a:pPr algn="ctr" fontAlgn="b"/>
                          <a:r>
                            <a:rPr lang="en-US" sz="1100" b="0" i="0" u="none" strike="noStrike">
                              <a:solidFill>
                                <a:srgbClr val="000000"/>
                              </a:solidFill>
                              <a:effectLst/>
                              <a:latin typeface="Calibri" panose="020F0502020204030204" pitchFamily="34" charset="0"/>
                            </a:rPr>
                            <a:t>                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46,653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2,314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717937"/>
                      </a:ext>
                    </a:extLst>
                  </a:tr>
                  <a:tr h="190500">
                    <a:tc>
                      <a:txBody>
                        <a:bodyPr/>
                        <a:lstStyle/>
                        <a:p>
                          <a:pPr algn="ctr" fontAlgn="b"/>
                          <a:r>
                            <a:rPr lang="en-US" sz="1100" b="0" i="0" u="none" strike="noStrike" dirty="0">
                              <a:solidFill>
                                <a:srgbClr val="000000"/>
                              </a:solidFill>
                              <a:effectLst/>
                              <a:latin typeface="Calibri" panose="020F0502020204030204" pitchFamily="34" charset="0"/>
                            </a:rPr>
                            <a:t>                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12/2/2020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46,620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274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2,348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0.55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727640"/>
                      </a:ext>
                    </a:extLst>
                  </a:tr>
                  <a:tr h="190500">
                    <a:tc>
                      <a:txBody>
                        <a:bodyPr/>
                        <a:lstStyle/>
                        <a:p>
                          <a:pPr algn="ctr" fontAlgn="b"/>
                          <a:r>
                            <a:rPr lang="en-US" sz="1100" b="0" i="0" u="none" strike="noStrike" dirty="0">
                              <a:solidFill>
                                <a:srgbClr val="000000"/>
                              </a:solidFill>
                              <a:effectLst/>
                              <a:latin typeface="Calibri" panose="020F0502020204030204" pitchFamily="34" charset="0"/>
                            </a:rPr>
                            <a:t>                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12/3/2020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46,586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264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497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2,382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881051"/>
                      </a:ext>
                    </a:extLst>
                  </a:tr>
                  <a:tr h="190500">
                    <a:tc>
                      <a:txBody>
                        <a:bodyPr/>
                        <a:lstStyle/>
                        <a:p>
                          <a:pPr algn="ctr" fontAlgn="b"/>
                          <a:r>
                            <a:rPr lang="en-US" sz="1100" b="0" i="0" u="none" strike="noStrike" dirty="0">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12/4/2020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46,550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505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0.64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873361"/>
                      </a:ext>
                    </a:extLst>
                  </a:tr>
                  <a:tr h="190500">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12/5/2020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46,514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512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970125"/>
                      </a:ext>
                    </a:extLst>
                  </a:tr>
                  <a:tr h="190500">
                    <a:tc>
                      <a:txBody>
                        <a:bodyPr/>
                        <a:lstStyle/>
                        <a:p>
                          <a:pPr algn="ctr" fontAlgn="b"/>
                          <a:r>
                            <a:rPr lang="en-US" sz="1100" b="0" i="0" u="none" strike="noStrike" dirty="0">
                              <a:solidFill>
                                <a:srgbClr val="000000"/>
                              </a:solidFill>
                              <a:effectLst/>
                              <a:latin typeface="Calibri" panose="020F0502020204030204" pitchFamily="34" charset="0"/>
                            </a:rPr>
                            <a:t>                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12/6/2020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46,478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6867187"/>
                      </a:ext>
                    </a:extLst>
                  </a:tr>
                  <a:tr h="190500">
                    <a:tc>
                      <a:txBody>
                        <a:bodyPr/>
                        <a:lstStyle/>
                        <a:p>
                          <a:pPr algn="ctr" fontAlgn="b"/>
                          <a:r>
                            <a:rPr lang="en-US" sz="1100" b="0" i="0" u="none" strike="noStrike" dirty="0">
                              <a:solidFill>
                                <a:srgbClr val="000000"/>
                              </a:solidFill>
                              <a:effectLst/>
                              <a:latin typeface="Calibri" panose="020F0502020204030204" pitchFamily="34" charset="0"/>
                            </a:rPr>
                            <a:t>                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12/7/2020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46,439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521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2,525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1.63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288558"/>
                      </a:ext>
                    </a:extLst>
                  </a:tr>
                  <a:tr h="190500">
                    <a:tc>
                      <a:txBody>
                        <a:bodyPr/>
                        <a:lstStyle/>
                        <a:p>
                          <a:pPr algn="ctr" fontAlgn="b"/>
                          <a:r>
                            <a:rPr lang="en-US" sz="1100" b="0" i="0" u="none" strike="noStrike" dirty="0">
                              <a:solidFill>
                                <a:srgbClr val="000000"/>
                              </a:solidFill>
                              <a:effectLst/>
                              <a:latin typeface="Calibri" panose="020F0502020204030204" pitchFamily="34" charset="0"/>
                            </a:rPr>
                            <a:t>                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12/8/2020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46,399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525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1.20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0.75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1.65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8817649"/>
                      </a:ext>
                    </a:extLst>
                  </a:tr>
                  <a:tr h="190500">
                    <a:tc>
                      <a:txBody>
                        <a:bodyPr/>
                        <a:lstStyle/>
                        <a:p>
                          <a:pPr algn="ctr" fontAlgn="b"/>
                          <a:r>
                            <a:rPr lang="en-US" sz="1100" b="0" i="0" u="none" strike="noStrike" dirty="0">
                              <a:solidFill>
                                <a:srgbClr val="000000"/>
                              </a:solidFill>
                              <a:effectLst/>
                              <a:latin typeface="Calibri" panose="020F0502020204030204" pitchFamily="34" charset="0"/>
                            </a:rPr>
                            <a:t>                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12/9/2020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46,353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529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2,598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388326"/>
                      </a:ext>
                    </a:extLst>
                  </a:tr>
                  <a:tr h="190500">
                    <a:tc>
                      <a:txBody>
                        <a:bodyPr/>
                        <a:lstStyle/>
                        <a:p>
                          <a:pPr algn="ctr" fontAlgn="b"/>
                          <a:r>
                            <a:rPr lang="en-US" sz="1100" b="0" i="0" u="none" strike="noStrike" dirty="0">
                              <a:solidFill>
                                <a:srgbClr val="000000"/>
                              </a:solidFill>
                              <a:effectLst/>
                              <a:latin typeface="Calibri" panose="020F0502020204030204" pitchFamily="34" charset="0"/>
                            </a:rPr>
                            <a:t>              10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12/10/2020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46,309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534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2,635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0.65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646529"/>
                      </a:ext>
                    </a:extLst>
                  </a:tr>
                  <a:tr h="190500">
                    <a:tc>
                      <a:txBody>
                        <a:bodyPr/>
                        <a:lstStyle/>
                        <a:p>
                          <a:pPr algn="ctr" fontAlgn="b"/>
                          <a:r>
                            <a:rPr lang="en-US" sz="1100" b="0" i="0" u="none" strike="noStrike" dirty="0">
                              <a:solidFill>
                                <a:srgbClr val="000000"/>
                              </a:solidFill>
                              <a:effectLst/>
                              <a:latin typeface="Calibri" panose="020F0502020204030204" pitchFamily="34" charset="0"/>
                            </a:rPr>
                            <a:t>              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12/11/2020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46,271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537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2,673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0.67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43740"/>
                      </a:ext>
                    </a:extLst>
                  </a:tr>
                  <a:tr h="190500">
                    <a:tc>
                      <a:txBody>
                        <a:bodyPr/>
                        <a:lstStyle/>
                        <a:p>
                          <a:pPr algn="ctr" fontAlgn="b"/>
                          <a:r>
                            <a:rPr lang="en-US" sz="1100" b="0" i="0" u="none" strike="noStrike" dirty="0">
                              <a:solidFill>
                                <a:srgbClr val="000000"/>
                              </a:solidFill>
                              <a:effectLst/>
                              <a:latin typeface="Calibri" panose="020F0502020204030204" pitchFamily="34" charset="0"/>
                            </a:rPr>
                            <a:t>              12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12/12/2020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46,233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541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2,710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0.66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03488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771100185"/>
                  </p:ext>
                </p:extLst>
              </p:nvPr>
            </p:nvGraphicFramePr>
            <p:xfrm>
              <a:off x="895011" y="3189760"/>
              <a:ext cx="10257002" cy="2798445"/>
            </p:xfrm>
            <a:graphic>
              <a:graphicData uri="http://schemas.openxmlformats.org/drawingml/2006/table">
                <a:tbl>
                  <a:tblPr/>
                  <a:tblGrid>
                    <a:gridCol w="732643">
                      <a:extLst>
                        <a:ext uri="{9D8B030D-6E8A-4147-A177-3AD203B41FA5}">
                          <a16:colId xmlns:a16="http://schemas.microsoft.com/office/drawing/2014/main" val="3139015584"/>
                        </a:ext>
                      </a:extLst>
                    </a:gridCol>
                    <a:gridCol w="732643">
                      <a:extLst>
                        <a:ext uri="{9D8B030D-6E8A-4147-A177-3AD203B41FA5}">
                          <a16:colId xmlns:a16="http://schemas.microsoft.com/office/drawing/2014/main" val="3272359793"/>
                        </a:ext>
                      </a:extLst>
                    </a:gridCol>
                    <a:gridCol w="732643">
                      <a:extLst>
                        <a:ext uri="{9D8B030D-6E8A-4147-A177-3AD203B41FA5}">
                          <a16:colId xmlns:a16="http://schemas.microsoft.com/office/drawing/2014/main" val="1834697593"/>
                        </a:ext>
                      </a:extLst>
                    </a:gridCol>
                    <a:gridCol w="732643">
                      <a:extLst>
                        <a:ext uri="{9D8B030D-6E8A-4147-A177-3AD203B41FA5}">
                          <a16:colId xmlns:a16="http://schemas.microsoft.com/office/drawing/2014/main" val="2316744956"/>
                        </a:ext>
                      </a:extLst>
                    </a:gridCol>
                    <a:gridCol w="732643">
                      <a:extLst>
                        <a:ext uri="{9D8B030D-6E8A-4147-A177-3AD203B41FA5}">
                          <a16:colId xmlns:a16="http://schemas.microsoft.com/office/drawing/2014/main" val="761683923"/>
                        </a:ext>
                      </a:extLst>
                    </a:gridCol>
                    <a:gridCol w="732643">
                      <a:extLst>
                        <a:ext uri="{9D8B030D-6E8A-4147-A177-3AD203B41FA5}">
                          <a16:colId xmlns:a16="http://schemas.microsoft.com/office/drawing/2014/main" val="4226597535"/>
                        </a:ext>
                      </a:extLst>
                    </a:gridCol>
                    <a:gridCol w="732643">
                      <a:extLst>
                        <a:ext uri="{9D8B030D-6E8A-4147-A177-3AD203B41FA5}">
                          <a16:colId xmlns:a16="http://schemas.microsoft.com/office/drawing/2014/main" val="4273836693"/>
                        </a:ext>
                      </a:extLst>
                    </a:gridCol>
                    <a:gridCol w="732643">
                      <a:extLst>
                        <a:ext uri="{9D8B030D-6E8A-4147-A177-3AD203B41FA5}">
                          <a16:colId xmlns:a16="http://schemas.microsoft.com/office/drawing/2014/main" val="3010244593"/>
                        </a:ext>
                      </a:extLst>
                    </a:gridCol>
                    <a:gridCol w="732643">
                      <a:extLst>
                        <a:ext uri="{9D8B030D-6E8A-4147-A177-3AD203B41FA5}">
                          <a16:colId xmlns:a16="http://schemas.microsoft.com/office/drawing/2014/main" val="264936143"/>
                        </a:ext>
                      </a:extLst>
                    </a:gridCol>
                    <a:gridCol w="732643">
                      <a:extLst>
                        <a:ext uri="{9D8B030D-6E8A-4147-A177-3AD203B41FA5}">
                          <a16:colId xmlns:a16="http://schemas.microsoft.com/office/drawing/2014/main" val="3066396082"/>
                        </a:ext>
                      </a:extLst>
                    </a:gridCol>
                    <a:gridCol w="732643">
                      <a:extLst>
                        <a:ext uri="{9D8B030D-6E8A-4147-A177-3AD203B41FA5}">
                          <a16:colId xmlns:a16="http://schemas.microsoft.com/office/drawing/2014/main" val="589496744"/>
                        </a:ext>
                      </a:extLst>
                    </a:gridCol>
                    <a:gridCol w="732643">
                      <a:extLst>
                        <a:ext uri="{9D8B030D-6E8A-4147-A177-3AD203B41FA5}">
                          <a16:colId xmlns:a16="http://schemas.microsoft.com/office/drawing/2014/main" val="4245624575"/>
                        </a:ext>
                      </a:extLst>
                    </a:gridCol>
                    <a:gridCol w="732643">
                      <a:extLst>
                        <a:ext uri="{9D8B030D-6E8A-4147-A177-3AD203B41FA5}">
                          <a16:colId xmlns:a16="http://schemas.microsoft.com/office/drawing/2014/main" val="3950047253"/>
                        </a:ext>
                      </a:extLst>
                    </a:gridCol>
                    <a:gridCol w="732643">
                      <a:extLst>
                        <a:ext uri="{9D8B030D-6E8A-4147-A177-3AD203B41FA5}">
                          <a16:colId xmlns:a16="http://schemas.microsoft.com/office/drawing/2014/main" val="1927974233"/>
                        </a:ext>
                      </a:extLst>
                    </a:gridCol>
                  </a:tblGrid>
                  <a:tr h="512445">
                    <a:tc>
                      <a:txBody>
                        <a:bodyPr/>
                        <a:lstStyle/>
                        <a:p>
                          <a:pPr algn="ctr" fontAlgn="b"/>
                          <a:r>
                            <a:rPr lang="en-US" sz="1100" b="1" i="0" u="none" strike="noStrike" dirty="0" smtClean="0">
                              <a:solidFill>
                                <a:schemeClr val="tx1"/>
                              </a:solidFill>
                              <a:effectLst/>
                              <a:latin typeface="Calibri" panose="020F0502020204030204" pitchFamily="34" charset="0"/>
                            </a:rPr>
                            <a:t>day</a:t>
                          </a:r>
                          <a:endParaRPr lang="en-US" sz="1100" b="1"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date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err="1">
                              <a:solidFill>
                                <a:schemeClr val="tx1"/>
                              </a:solidFill>
                              <a:effectLst/>
                              <a:latin typeface="Calibri" panose="020F0502020204030204" pitchFamily="34" charset="0"/>
                            </a:rPr>
                            <a:t>fips</a:t>
                          </a:r>
                          <a:endParaRPr lang="en-US" sz="1100" b="1" i="0" u="none" strike="noStrike" dirty="0">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chemeClr val="tx1"/>
                              </a:solidFill>
                              <a:effectLst/>
                              <a:latin typeface="Calibri" panose="020F0502020204030204" pitchFamily="34" charset="0"/>
                            </a:rPr>
                            <a:t>County name</a:t>
                          </a:r>
                          <a:endParaRPr lang="en-US" sz="1100" b="1"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state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chemeClr val="tx1"/>
                              </a:solidFill>
                              <a:effectLst/>
                              <a:latin typeface="Calibri" panose="020F0502020204030204" pitchFamily="34" charset="0"/>
                            </a:rPr>
                            <a:t>Modeled susceptible</a:t>
                          </a:r>
                          <a:endParaRPr lang="en-US" sz="1100" b="1"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chemeClr val="tx1"/>
                              </a:solidFill>
                              <a:effectLst/>
                              <a:latin typeface="Calibri" panose="020F0502020204030204" pitchFamily="34" charset="0"/>
                            </a:rPr>
                            <a:t>Modeled exposed</a:t>
                          </a:r>
                          <a:endParaRPr lang="en-US" sz="1100" b="1"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chemeClr val="tx1"/>
                              </a:solidFill>
                              <a:effectLst/>
                              <a:latin typeface="Calibri" panose="020F0502020204030204" pitchFamily="34" charset="0"/>
                            </a:rPr>
                            <a:t>Modeled infected</a:t>
                          </a:r>
                          <a:endParaRPr lang="en-US" sz="1100" b="1"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chemeClr val="tx1"/>
                              </a:solidFill>
                              <a:effectLst/>
                              <a:latin typeface="Calibri" panose="020F0502020204030204" pitchFamily="34" charset="0"/>
                            </a:rPr>
                            <a:t>Modeled removed</a:t>
                          </a:r>
                          <a:endParaRPr lang="en-US" sz="1100" b="1" i="0" u="none" strike="noStrike">
                            <a:solidFill>
                              <a:schemeClr val="tx1"/>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smtClean="0">
                              <a:solidFill>
                                <a:srgbClr val="000000"/>
                              </a:solidFill>
                              <a:effectLst/>
                              <a:latin typeface="Calibri" panose="020F0502020204030204" pitchFamily="34" charset="0"/>
                            </a:rPr>
                            <a:t>Modeled hospital</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smtClean="0">
                              <a:solidFill>
                                <a:srgbClr val="000000"/>
                              </a:solidFill>
                              <a:effectLst/>
                              <a:latin typeface="Calibri" panose="020F0502020204030204" pitchFamily="34" charset="0"/>
                            </a:rPr>
                            <a:t>Modeled</a:t>
                          </a:r>
                          <a:r>
                            <a:rPr lang="en-US" sz="1100" b="1" i="0" u="none" strike="noStrike" baseline="0" dirty="0" smtClean="0">
                              <a:solidFill>
                                <a:srgbClr val="000000"/>
                              </a:solidFill>
                              <a:effectLst/>
                              <a:latin typeface="Calibri" panose="020F0502020204030204" pitchFamily="34" charset="0"/>
                            </a:rPr>
                            <a:t> Intensive Care</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103333" t="-8333" r="-202500" b="-463095"/>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193388" t="-8333" r="-100826" b="-463095"/>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stretch>
                            <a:fillRect l="-1304167" t="-8333" r="-1667" b="-463095"/>
                          </a:stretch>
                        </a:blipFill>
                      </a:tcPr>
                    </a:tc>
                    <a:extLst>
                      <a:ext uri="{0D108BD9-81ED-4DB2-BD59-A6C34878D82A}">
                        <a16:rowId xmlns:a16="http://schemas.microsoft.com/office/drawing/2014/main" val="2455059211"/>
                      </a:ext>
                    </a:extLst>
                  </a:tr>
                  <a:tr h="190500">
                    <a:tc>
                      <a:txBody>
                        <a:bodyPr/>
                        <a:lstStyle/>
                        <a:p>
                          <a:pPr algn="ctr" fontAlgn="b"/>
                          <a:r>
                            <a:rPr lang="en-US" sz="1100" b="0" i="0" u="none" strike="noStrike" dirty="0">
                              <a:solidFill>
                                <a:srgbClr val="000000"/>
                              </a:solidFill>
                              <a:effectLst/>
                              <a:latin typeface="Calibri" panose="020F0502020204030204" pitchFamily="34" charset="0"/>
                            </a:rPr>
                            <a:t>                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46,653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2,314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1.01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5717937"/>
                      </a:ext>
                    </a:extLst>
                  </a:tr>
                  <a:tr h="190500">
                    <a:tc>
                      <a:txBody>
                        <a:bodyPr/>
                        <a:lstStyle/>
                        <a:p>
                          <a:pPr algn="ctr" fontAlgn="b"/>
                          <a:r>
                            <a:rPr lang="en-US" sz="1100" b="0" i="0" u="none" strike="noStrike">
                              <a:solidFill>
                                <a:srgbClr val="000000"/>
                              </a:solidFill>
                              <a:effectLst/>
                              <a:latin typeface="Calibri" panose="020F0502020204030204" pitchFamily="34" charset="0"/>
                            </a:rPr>
                            <a:t>                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12/2/2020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46,620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274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2,348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0.55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727640"/>
                      </a:ext>
                    </a:extLst>
                  </a:tr>
                  <a:tr h="190500">
                    <a:tc>
                      <a:txBody>
                        <a:bodyPr/>
                        <a:lstStyle/>
                        <a:p>
                          <a:pPr algn="ctr" fontAlgn="b"/>
                          <a:r>
                            <a:rPr lang="en-US" sz="1100" b="0" i="0" u="none" strike="noStrike">
                              <a:solidFill>
                                <a:srgbClr val="000000"/>
                              </a:solidFill>
                              <a:effectLst/>
                              <a:latin typeface="Calibri" panose="020F0502020204030204" pitchFamily="34" charset="0"/>
                            </a:rPr>
                            <a:t>                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12/3/2020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46,586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264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497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2,382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0881051"/>
                      </a:ext>
                    </a:extLst>
                  </a:tr>
                  <a:tr h="190500">
                    <a:tc>
                      <a:txBody>
                        <a:bodyPr/>
                        <a:lstStyle/>
                        <a:p>
                          <a:pPr algn="ctr" fontAlgn="b"/>
                          <a:r>
                            <a:rPr lang="en-US" sz="1100" b="0" i="0" u="none" strike="noStrike">
                              <a:solidFill>
                                <a:srgbClr val="000000"/>
                              </a:solidFill>
                              <a:effectLst/>
                              <a:latin typeface="Calibri" panose="020F0502020204030204" pitchFamily="34" charset="0"/>
                            </a:rPr>
                            <a:t>                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12/4/2020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46,550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505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0.64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873361"/>
                      </a:ext>
                    </a:extLst>
                  </a:tr>
                  <a:tr h="190500">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12/5/2020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46,514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512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970125"/>
                      </a:ext>
                    </a:extLst>
                  </a:tr>
                  <a:tr h="190500">
                    <a:tc>
                      <a:txBody>
                        <a:bodyPr/>
                        <a:lstStyle/>
                        <a:p>
                          <a:pPr algn="ctr" fontAlgn="b"/>
                          <a:r>
                            <a:rPr lang="en-US" sz="1100" b="0" i="0" u="none" strike="noStrike">
                              <a:solidFill>
                                <a:srgbClr val="000000"/>
                              </a:solidFill>
                              <a:effectLst/>
                              <a:latin typeface="Calibri" panose="020F0502020204030204" pitchFamily="34" charset="0"/>
                            </a:rPr>
                            <a:t>                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12/6/2020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46,478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517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6867187"/>
                      </a:ext>
                    </a:extLst>
                  </a:tr>
                  <a:tr h="190500">
                    <a:tc>
                      <a:txBody>
                        <a:bodyPr/>
                        <a:lstStyle/>
                        <a:p>
                          <a:pPr algn="ctr" fontAlgn="b"/>
                          <a:r>
                            <a:rPr lang="en-US" sz="1100" b="0" i="0" u="none" strike="noStrike">
                              <a:solidFill>
                                <a:srgbClr val="000000"/>
                              </a:solidFill>
                              <a:effectLst/>
                              <a:latin typeface="Calibri" panose="020F0502020204030204" pitchFamily="34" charset="0"/>
                            </a:rPr>
                            <a:t>                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12/7/2020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46,439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521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2,525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1.63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288558"/>
                      </a:ext>
                    </a:extLst>
                  </a:tr>
                  <a:tr h="190500">
                    <a:tc>
                      <a:txBody>
                        <a:bodyPr/>
                        <a:lstStyle/>
                        <a:p>
                          <a:pPr algn="ctr" fontAlgn="b"/>
                          <a:r>
                            <a:rPr lang="en-US" sz="1100" b="0" i="0" u="none" strike="noStrike">
                              <a:solidFill>
                                <a:srgbClr val="000000"/>
                              </a:solidFill>
                              <a:effectLst/>
                              <a:latin typeface="Calibri" panose="020F0502020204030204" pitchFamily="34" charset="0"/>
                            </a:rPr>
                            <a:t>                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12/8/2020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46,399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525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1.20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0.75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1.65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8817649"/>
                      </a:ext>
                    </a:extLst>
                  </a:tr>
                  <a:tr h="190500">
                    <a:tc>
                      <a:txBody>
                        <a:bodyPr/>
                        <a:lstStyle/>
                        <a:p>
                          <a:pPr algn="ctr" fontAlgn="b"/>
                          <a:r>
                            <a:rPr lang="en-US" sz="1100" b="0" i="0" u="none" strike="noStrike">
                              <a:solidFill>
                                <a:srgbClr val="000000"/>
                              </a:solidFill>
                              <a:effectLst/>
                              <a:latin typeface="Calibri" panose="020F0502020204030204" pitchFamily="34" charset="0"/>
                            </a:rPr>
                            <a:t>                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12/9/2020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46,353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248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529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2,598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0388326"/>
                      </a:ext>
                    </a:extLst>
                  </a:tr>
                  <a:tr h="190500">
                    <a:tc>
                      <a:txBody>
                        <a:bodyPr/>
                        <a:lstStyle/>
                        <a:p>
                          <a:pPr algn="ctr" fontAlgn="b"/>
                          <a:r>
                            <a:rPr lang="en-US" sz="1100" b="0" i="0" u="none" strike="noStrike">
                              <a:solidFill>
                                <a:srgbClr val="000000"/>
                              </a:solidFill>
                              <a:effectLst/>
                              <a:latin typeface="Calibri" panose="020F0502020204030204" pitchFamily="34" charset="0"/>
                            </a:rPr>
                            <a:t>              10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12/10/2020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46,309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534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2,635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0.65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646529"/>
                      </a:ext>
                    </a:extLst>
                  </a:tr>
                  <a:tr h="190500">
                    <a:tc>
                      <a:txBody>
                        <a:bodyPr/>
                        <a:lstStyle/>
                        <a:p>
                          <a:pPr algn="ctr" fontAlgn="b"/>
                          <a:r>
                            <a:rPr lang="en-US" sz="1100" b="0" i="0" u="none" strike="noStrike">
                              <a:solidFill>
                                <a:srgbClr val="000000"/>
                              </a:solidFill>
                              <a:effectLst/>
                              <a:latin typeface="Calibri" panose="020F0502020204030204" pitchFamily="34" charset="0"/>
                            </a:rPr>
                            <a:t>              11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12/11/2020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46,271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537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2,673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0.67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43740"/>
                      </a:ext>
                    </a:extLst>
                  </a:tr>
                  <a:tr h="190500">
                    <a:tc>
                      <a:txBody>
                        <a:bodyPr/>
                        <a:lstStyle/>
                        <a:p>
                          <a:pPr algn="ctr" fontAlgn="b"/>
                          <a:r>
                            <a:rPr lang="en-US" sz="1100" b="0" i="0" u="none" strike="noStrike">
                              <a:solidFill>
                                <a:srgbClr val="000000"/>
                              </a:solidFill>
                              <a:effectLst/>
                              <a:latin typeface="Calibri" panose="020F0502020204030204" pitchFamily="34" charset="0"/>
                            </a:rPr>
                            <a:t>              12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12/12/2020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48277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Lamar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Texas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46,233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244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541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2,710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1.09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0.66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1.52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034883"/>
                      </a:ext>
                    </a:extLst>
                  </a:tr>
                </a:tbl>
              </a:graphicData>
            </a:graphic>
          </p:graphicFrame>
        </mc:Fallback>
      </mc:AlternateContent>
      <p:sp>
        <p:nvSpPr>
          <p:cNvPr id="10" name="Rectangle 9"/>
          <p:cNvSpPr/>
          <p:nvPr/>
        </p:nvSpPr>
        <p:spPr bwMode="auto">
          <a:xfrm>
            <a:off x="772062" y="4968297"/>
            <a:ext cx="10502900" cy="1657928"/>
          </a:xfrm>
          <a:prstGeom prst="rect">
            <a:avLst/>
          </a:prstGeom>
          <a:gradFill>
            <a:gsLst>
              <a:gs pos="45000">
                <a:srgbClr val="FCFDFC"/>
              </a:gs>
              <a:gs pos="0">
                <a:schemeClr val="accent1">
                  <a:lumMod val="5000"/>
                  <a:lumOff val="95000"/>
                  <a:alpha val="35000"/>
                </a:schemeClr>
              </a:gs>
              <a:gs pos="100000">
                <a:schemeClr val="bg1"/>
              </a:gs>
            </a:gsLst>
            <a:lin ang="5400000" scaled="1"/>
          </a:gra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Tree>
    <p:extLst>
      <p:ext uri="{BB962C8B-B14F-4D97-AF65-F5344CB8AC3E}">
        <p14:creationId xmlns:p14="http://schemas.microsoft.com/office/powerpoint/2010/main" val="196358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9"/>
          <p:cNvSpPr>
            <a:spLocks noGrp="1"/>
          </p:cNvSpPr>
          <p:nvPr>
            <p:ph idx="1"/>
          </p:nvPr>
        </p:nvSpPr>
        <p:spPr>
          <a:xfrm>
            <a:off x="209173" y="1299131"/>
            <a:ext cx="11735569" cy="1058483"/>
          </a:xfrm>
          <a:noFill/>
          <a:ln>
            <a:noFill/>
          </a:ln>
          <a:effectLst/>
        </p:spPr>
        <p:txBody>
          <a:bodyPr/>
          <a:lstStyle/>
          <a:p>
            <a:pPr marL="0" indent="0">
              <a:buNone/>
            </a:pPr>
            <a:r>
              <a:rPr lang="en-US" dirty="0"/>
              <a:t>The CAA project team’s conclusions on medical infrastructure, along with models from USACE informed FEMA and USARNORTH </a:t>
            </a:r>
            <a:r>
              <a:rPr lang="en-US" b="1" u="sng" dirty="0"/>
              <a:t>decisions on where to build deployable field hospitals</a:t>
            </a:r>
            <a:r>
              <a:rPr lang="en-US" dirty="0"/>
              <a:t>. </a:t>
            </a:r>
          </a:p>
          <a:p>
            <a:pPr marL="0" indent="0">
              <a:buNone/>
            </a:pPr>
            <a:endParaRPr lang="en-US" dirty="0"/>
          </a:p>
          <a:p>
            <a:pPr marL="0" indent="0">
              <a:buNone/>
            </a:pPr>
            <a:endParaRPr lang="en-US" dirty="0">
              <a:latin typeface="Cambria Math" panose="02040503050406030204" pitchFamily="18" charset="0"/>
            </a:endParaRPr>
          </a:p>
        </p:txBody>
      </p:sp>
      <p:sp>
        <p:nvSpPr>
          <p:cNvPr id="4" name="object 4"/>
          <p:cNvSpPr txBox="1">
            <a:spLocks noGrp="1"/>
          </p:cNvSpPr>
          <p:nvPr>
            <p:ph type="title"/>
          </p:nvPr>
        </p:nvSpPr>
        <p:spPr/>
        <p:txBody>
          <a:bodyPr>
            <a:normAutofit fontScale="90000"/>
          </a:bodyPr>
          <a:lstStyle/>
          <a:p>
            <a:r>
              <a:rPr lang="en-US" b="1" dirty="0"/>
              <a:t>Conclusions and Impact:</a:t>
            </a:r>
            <a:r>
              <a:rPr lang="en-US" dirty="0"/>
              <a:t/>
            </a:r>
            <a:br>
              <a:rPr lang="en-US" dirty="0"/>
            </a:br>
            <a:r>
              <a:rPr lang="en-US" i="1" dirty="0"/>
              <a:t>Informing USACE on Medical Infrastructure Demand</a:t>
            </a:r>
          </a:p>
        </p:txBody>
      </p:sp>
      <p:sp>
        <p:nvSpPr>
          <p:cNvPr id="8" name="Slide Number Placeholder 7"/>
          <p:cNvSpPr>
            <a:spLocks noGrp="1"/>
          </p:cNvSpPr>
          <p:nvPr>
            <p:ph type="sldNum" sz="quarter" idx="11"/>
          </p:nvPr>
        </p:nvSpPr>
        <p:spPr>
          <a:xfrm>
            <a:off x="11705167" y="6599364"/>
            <a:ext cx="486833" cy="228600"/>
          </a:xfrm>
        </p:spPr>
        <p:txBody>
          <a:bodyPr/>
          <a:lstStyle/>
          <a:p>
            <a:fld id="{CB29584B-2C78-4F19-9D57-A8D27C3B25A0}" type="slidenum">
              <a:rPr lang="en-US" smtClean="0"/>
              <a:pPr/>
              <a:t>11</a:t>
            </a:fld>
            <a:endParaRPr lang="en-US"/>
          </a:p>
        </p:txBody>
      </p:sp>
      <p:grpSp>
        <p:nvGrpSpPr>
          <p:cNvPr id="2" name="Group 1"/>
          <p:cNvGrpSpPr/>
          <p:nvPr/>
        </p:nvGrpSpPr>
        <p:grpSpPr>
          <a:xfrm>
            <a:off x="3078866" y="1944547"/>
            <a:ext cx="6574419" cy="4654817"/>
            <a:chOff x="3736252" y="2420078"/>
            <a:chExt cx="5724144" cy="4016137"/>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063" t="6619" r="2063" b="6619"/>
            <a:stretch/>
          </p:blipFill>
          <p:spPr>
            <a:xfrm>
              <a:off x="3736252" y="2422126"/>
              <a:ext cx="5724144" cy="4014089"/>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 name="TextBox 2"/>
            <p:cNvSpPr txBox="1"/>
            <p:nvPr/>
          </p:nvSpPr>
          <p:spPr>
            <a:xfrm>
              <a:off x="3774354" y="5669357"/>
              <a:ext cx="4785538" cy="677145"/>
            </a:xfrm>
            <a:prstGeom prst="rect">
              <a:avLst/>
            </a:prstGeom>
            <a:solidFill>
              <a:schemeClr val="bg1"/>
            </a:solidFill>
          </p:spPr>
          <p:txBody>
            <a:bodyPr wrap="square" lIns="91440" tIns="45720" rIns="91440" bIns="45720" rtlCol="0" anchor="t">
              <a:spAutoFit/>
            </a:bodyPr>
            <a:lstStyle/>
            <a:p>
              <a:pPr algn="ctr"/>
              <a:r>
                <a:rPr lang="en-US" sz="900" dirty="0">
                  <a:latin typeface="Arial"/>
                  <a:cs typeface="Arial"/>
                </a:rPr>
                <a:t>Hospital Capacity Data: Definitive Healthcare and Harvard Global Health Institute</a:t>
              </a:r>
            </a:p>
            <a:p>
              <a:pPr algn="ctr"/>
              <a:r>
                <a:rPr lang="en-US" sz="900" dirty="0">
                  <a:latin typeface="Arial"/>
                  <a:cs typeface="Arial"/>
                </a:rPr>
                <a:t>State Demographic data: 2019 Census Projections</a:t>
              </a:r>
            </a:p>
            <a:p>
              <a:pPr algn="ctr"/>
              <a:r>
                <a:rPr lang="en-US" sz="900" dirty="0">
                  <a:latin typeface="Arial"/>
                  <a:cs typeface="Arial"/>
                </a:rPr>
                <a:t>COVID-19 Outcome data: Centers for Disease Control and Prevention (CDC)</a:t>
              </a:r>
            </a:p>
            <a:p>
              <a:pPr algn="ctr"/>
              <a:r>
                <a:rPr lang="en-US" sz="900" dirty="0">
                  <a:latin typeface="Arial"/>
                  <a:cs typeface="Arial"/>
                </a:rPr>
                <a:t>Historical COVID-19 Data: Johns Hopkins University </a:t>
              </a:r>
              <a:endParaRPr lang="en-US" sz="900" dirty="0">
                <a:cs typeface="Arial"/>
              </a:endParaRPr>
            </a:p>
            <a:p>
              <a:pPr algn="ctr"/>
              <a:endParaRPr lang="en-US" sz="900" dirty="0"/>
            </a:p>
          </p:txBody>
        </p:sp>
        <p:sp>
          <p:nvSpPr>
            <p:cNvPr id="17" name="TextBox 10"/>
            <p:cNvSpPr txBox="1"/>
            <p:nvPr/>
          </p:nvSpPr>
          <p:spPr>
            <a:xfrm>
              <a:off x="5769237" y="2621638"/>
              <a:ext cx="1861307" cy="325469"/>
            </a:xfrm>
            <a:prstGeom prst="rect">
              <a:avLst/>
            </a:prstGeom>
            <a:noFill/>
          </p:spPr>
          <p:txBody>
            <a:bodyPr wrap="none" rtlCol="0">
              <a:spAutoFit/>
            </a:bodyPr>
            <a:lstStyle/>
            <a:p>
              <a:r>
                <a:rPr lang="en-US" sz="1100">
                  <a:latin typeface="+mn-lt"/>
                </a:rPr>
                <a:t>Projection Date: 5 May</a:t>
              </a:r>
              <a:endParaRPr lang="en-US" sz="2000">
                <a:latin typeface="+mn-lt"/>
              </a:endParaRPr>
            </a:p>
          </p:txBody>
        </p:sp>
        <p:sp>
          <p:nvSpPr>
            <p:cNvPr id="23" name="TextBox 22"/>
            <p:cNvSpPr txBox="1"/>
            <p:nvPr/>
          </p:nvSpPr>
          <p:spPr>
            <a:xfrm>
              <a:off x="3736254" y="2420078"/>
              <a:ext cx="5685207" cy="261610"/>
            </a:xfrm>
            <a:prstGeom prst="rect">
              <a:avLst/>
            </a:prstGeom>
            <a:solidFill>
              <a:schemeClr val="bg1"/>
            </a:solidFill>
          </p:spPr>
          <p:txBody>
            <a:bodyPr wrap="square" rtlCol="0">
              <a:spAutoFit/>
            </a:bodyPr>
            <a:lstStyle/>
            <a:p>
              <a:pPr algn="ctr"/>
              <a:r>
                <a:rPr lang="en-US" sz="1100"/>
                <a:t>Days Until Core Based Statistical Area Hospital Bed Demand Exceeds Supply</a:t>
              </a:r>
            </a:p>
          </p:txBody>
        </p:sp>
        <p:sp>
          <p:nvSpPr>
            <p:cNvPr id="24" name="TextBox 23"/>
            <p:cNvSpPr txBox="1"/>
            <p:nvPr/>
          </p:nvSpPr>
          <p:spPr>
            <a:xfrm>
              <a:off x="8596821" y="4033564"/>
              <a:ext cx="579716" cy="369332"/>
            </a:xfrm>
            <a:prstGeom prst="rect">
              <a:avLst/>
            </a:prstGeom>
            <a:solidFill>
              <a:schemeClr val="bg1"/>
            </a:solidFill>
          </p:spPr>
          <p:txBody>
            <a:bodyPr wrap="square" lIns="45720" tIns="45720" rIns="45720" bIns="45720" rtlCol="0">
              <a:spAutoFit/>
            </a:bodyPr>
            <a:lstStyle/>
            <a:p>
              <a:r>
                <a:rPr lang="en-US" sz="900"/>
                <a:t>Legend</a:t>
              </a:r>
              <a:br>
                <a:rPr lang="en-US" sz="900"/>
              </a:br>
              <a:r>
                <a:rPr lang="en-US" sz="900"/>
                <a:t>(in days)</a:t>
              </a:r>
              <a:endParaRPr lang="en-US" sz="800"/>
            </a:p>
          </p:txBody>
        </p:sp>
      </p:grpSp>
    </p:spTree>
    <p:extLst>
      <p:ext uri="{BB962C8B-B14F-4D97-AF65-F5344CB8AC3E}">
        <p14:creationId xmlns:p14="http://schemas.microsoft.com/office/powerpoint/2010/main" val="1817478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2162" y="1368425"/>
            <a:ext cx="11724738" cy="5486400"/>
          </a:xfrm>
        </p:spPr>
        <p:txBody>
          <a:bodyPr/>
          <a:lstStyle/>
          <a:p>
            <a:r>
              <a:rPr lang="en-US" dirty="0"/>
              <a:t>The project team was the lead office providing shared understanding to Army senior leaders in HQDA. The Vice Chief of Staff (VCSA) declared CAA’s model the </a:t>
            </a:r>
            <a:r>
              <a:rPr lang="en-US" b="1" u="sng" dirty="0"/>
              <a:t>official Army model for Army leaders</a:t>
            </a:r>
            <a:r>
              <a:rPr lang="en-US" dirty="0"/>
              <a:t>. </a:t>
            </a:r>
          </a:p>
          <a:p>
            <a:r>
              <a:rPr lang="en-US" dirty="0"/>
              <a:t>The team: </a:t>
            </a:r>
          </a:p>
        </p:txBody>
      </p:sp>
      <p:sp>
        <p:nvSpPr>
          <p:cNvPr id="4" name="object 4"/>
          <p:cNvSpPr txBox="1">
            <a:spLocks noGrp="1"/>
          </p:cNvSpPr>
          <p:nvPr>
            <p:ph type="title"/>
          </p:nvPr>
        </p:nvSpPr>
        <p:spPr/>
        <p:txBody>
          <a:bodyPr>
            <a:normAutofit fontScale="90000"/>
          </a:bodyPr>
          <a:lstStyle/>
          <a:p>
            <a:r>
              <a:rPr lang="en-US" b="1" dirty="0"/>
              <a:t>Conclusions and Impact: </a:t>
            </a:r>
            <a:br>
              <a:rPr lang="en-US" b="1" dirty="0"/>
            </a:br>
            <a:r>
              <a:rPr lang="en-US" i="1" dirty="0"/>
              <a:t>Sharing the Army’s Model of Record to a Wide Audience</a:t>
            </a:r>
          </a:p>
        </p:txBody>
      </p:sp>
      <p:sp>
        <p:nvSpPr>
          <p:cNvPr id="2" name="Date Placeholder 1"/>
          <p:cNvSpPr>
            <a:spLocks noGrp="1"/>
          </p:cNvSpPr>
          <p:nvPr>
            <p:ph type="dt" sz="half" idx="10"/>
          </p:nvPr>
        </p:nvSpPr>
        <p:spPr/>
        <p:txBody>
          <a:bodyPr/>
          <a:lstStyle/>
          <a:p>
            <a:fld id="{80532C65-21BA-4767-A3D4-D59CFE23EA31}" type="datetime3">
              <a:rPr lang="en-US" smtClean="0"/>
              <a:pPr/>
              <a:t>11 June 2021</a:t>
            </a:fld>
            <a:endParaRPr lang="en-US"/>
          </a:p>
        </p:txBody>
      </p:sp>
      <p:sp>
        <p:nvSpPr>
          <p:cNvPr id="3" name="Slide Number Placeholder 2"/>
          <p:cNvSpPr>
            <a:spLocks noGrp="1"/>
          </p:cNvSpPr>
          <p:nvPr>
            <p:ph type="sldNum" sz="quarter" idx="11"/>
          </p:nvPr>
        </p:nvSpPr>
        <p:spPr/>
        <p:txBody>
          <a:bodyPr/>
          <a:lstStyle/>
          <a:p>
            <a:fld id="{CB29584B-2C78-4F19-9D57-A8D27C3B25A0}" type="slidenum">
              <a:rPr lang="en-US" smtClean="0"/>
              <a:pPr/>
              <a:t>12</a:t>
            </a:fld>
            <a:endParaRPr lang="en-US"/>
          </a:p>
        </p:txBody>
      </p:sp>
      <p:sp>
        <p:nvSpPr>
          <p:cNvPr id="7" name="TextBox 6"/>
          <p:cNvSpPr txBox="1"/>
          <p:nvPr/>
        </p:nvSpPr>
        <p:spPr>
          <a:xfrm>
            <a:off x="1798639" y="5343525"/>
            <a:ext cx="184731" cy="461665"/>
          </a:xfrm>
          <a:prstGeom prst="rect">
            <a:avLst/>
          </a:prstGeom>
          <a:noFill/>
        </p:spPr>
        <p:txBody>
          <a:bodyPr wrap="none" rtlCol="0">
            <a:spAutoFit/>
          </a:bodyPr>
          <a:lstStyle/>
          <a:p>
            <a:endParaRPr lang="en-US"/>
          </a:p>
        </p:txBody>
      </p:sp>
      <p:sp>
        <p:nvSpPr>
          <p:cNvPr id="16" name="Content Placeholder 9"/>
          <p:cNvSpPr txBox="1">
            <a:spLocks/>
          </p:cNvSpPr>
          <p:nvPr/>
        </p:nvSpPr>
        <p:spPr bwMode="auto">
          <a:xfrm>
            <a:off x="-133201" y="2359614"/>
            <a:ext cx="4969144" cy="414714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64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63650" indent="-34448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208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lnSpc>
                <a:spcPct val="90000"/>
              </a:lnSpc>
              <a:spcBef>
                <a:spcPct val="20000"/>
              </a:spcBef>
              <a:spcAft>
                <a:spcPct val="0"/>
              </a:spcAft>
              <a:buClr>
                <a:srgbClr val="919191"/>
              </a:buClr>
              <a:buSzPct val="100000"/>
              <a:buNone/>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lvl="2"/>
            <a:r>
              <a:rPr lang="en-US" dirty="0"/>
              <a:t>Clarified the COVID-19 analytical space for the </a:t>
            </a:r>
            <a:r>
              <a:rPr lang="en-US" b="1" u="sng" dirty="0"/>
              <a:t>Under Secretary of the Army and VCSA</a:t>
            </a:r>
            <a:r>
              <a:rPr lang="en-US" dirty="0"/>
              <a:t>.</a:t>
            </a:r>
          </a:p>
          <a:p>
            <a:pPr lvl="2"/>
            <a:r>
              <a:rPr lang="en-US" dirty="0"/>
              <a:t>Provided regular projections and analysis directly to </a:t>
            </a:r>
            <a:r>
              <a:rPr lang="en-US" b="1" u="sng" dirty="0"/>
              <a:t>3-star leaders</a:t>
            </a:r>
            <a:r>
              <a:rPr lang="en-US" dirty="0"/>
              <a:t> across the Army Enterprise.</a:t>
            </a:r>
          </a:p>
          <a:p>
            <a:pPr lvl="2"/>
            <a:r>
              <a:rPr lang="en-US" dirty="0"/>
              <a:t>Enabled risk and opportunity assessments at-echelon through projection publication on the U.S. </a:t>
            </a:r>
            <a:r>
              <a:rPr lang="en-US" b="1" u="sng" dirty="0"/>
              <a:t>Army Vantage COVID-19 Leader Dashboard</a:t>
            </a:r>
            <a:r>
              <a:rPr lang="en-US" dirty="0"/>
              <a:t>.</a:t>
            </a:r>
          </a:p>
        </p:txBody>
      </p:sp>
      <p:grpSp>
        <p:nvGrpSpPr>
          <p:cNvPr id="5" name="Group 4"/>
          <p:cNvGrpSpPr/>
          <p:nvPr/>
        </p:nvGrpSpPr>
        <p:grpSpPr>
          <a:xfrm>
            <a:off x="4954530" y="2359614"/>
            <a:ext cx="6940297" cy="3736387"/>
            <a:chOff x="4954530" y="2359614"/>
            <a:chExt cx="6940297" cy="3736387"/>
          </a:xfrm>
          <a:effectLst>
            <a:outerShdw blurRad="50800" dist="38100" dir="2700000" algn="tl" rotWithShape="0">
              <a:prstClr val="black">
                <a:alpha val="40000"/>
              </a:prstClr>
            </a:outerShdw>
          </a:effectLst>
        </p:grpSpPr>
        <p:sp>
          <p:nvSpPr>
            <p:cNvPr id="15" name="TextBox 14"/>
            <p:cNvSpPr txBox="1"/>
            <p:nvPr/>
          </p:nvSpPr>
          <p:spPr>
            <a:xfrm>
              <a:off x="4954530" y="2359614"/>
              <a:ext cx="6922008" cy="430434"/>
            </a:xfrm>
            <a:prstGeom prst="rect">
              <a:avLst/>
            </a:prstGeom>
            <a:solidFill>
              <a:schemeClr val="bg1"/>
            </a:solidFill>
            <a:ln w="9525">
              <a:solidFill>
                <a:schemeClr val="bg1">
                  <a:lumMod val="75000"/>
                </a:schemeClr>
              </a:solidFill>
            </a:ln>
            <a:effectLst/>
          </p:spPr>
          <p:txBody>
            <a:bodyPr wrap="square" lIns="91440" tIns="91440" rIns="91440" bIns="91440" rtlCol="0">
              <a:spAutoFit/>
            </a:bodyPr>
            <a:lstStyle/>
            <a:p>
              <a:pPr algn="ctr"/>
              <a:r>
                <a:rPr lang="en-US" sz="1600" dirty="0"/>
                <a:t>U.S. Army Vantage COVID-19 Dashboard Snapshot</a:t>
              </a:r>
            </a:p>
          </p:txBody>
        </p:sp>
        <p:pic>
          <p:nvPicPr>
            <p:cNvPr id="6" name="Picture 5"/>
            <p:cNvPicPr>
              <a:picLocks noChangeAspect="1"/>
            </p:cNvPicPr>
            <p:nvPr/>
          </p:nvPicPr>
          <p:blipFill>
            <a:blip r:embed="rId3"/>
            <a:stretch>
              <a:fillRect/>
            </a:stretch>
          </p:blipFill>
          <p:spPr>
            <a:xfrm>
              <a:off x="4954530" y="2790048"/>
              <a:ext cx="6940297" cy="3305953"/>
            </a:xfrm>
            <a:prstGeom prst="rect">
              <a:avLst/>
            </a:prstGeom>
            <a:effectLst/>
          </p:spPr>
        </p:pic>
      </p:grpSp>
    </p:spTree>
    <p:extLst>
      <p:ext uri="{BB962C8B-B14F-4D97-AF65-F5344CB8AC3E}">
        <p14:creationId xmlns:p14="http://schemas.microsoft.com/office/powerpoint/2010/main" val="130185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a:xfrm>
            <a:off x="294639" y="1371600"/>
            <a:ext cx="7802879" cy="2087124"/>
          </a:xfrm>
        </p:spPr>
        <p:txBody>
          <a:bodyPr/>
          <a:lstStyle/>
          <a:p>
            <a:r>
              <a:rPr lang="en-US" sz="1800" b="1" u="sng" dirty="0"/>
              <a:t>USINDOPACOM</a:t>
            </a:r>
            <a:r>
              <a:rPr lang="en-US" sz="1800" dirty="0"/>
              <a:t> and </a:t>
            </a:r>
            <a:r>
              <a:rPr lang="en-US" sz="1800" b="1" u="sng" dirty="0"/>
              <a:t>U.S. Army Pacific</a:t>
            </a:r>
            <a:r>
              <a:rPr lang="en-US" sz="1800" dirty="0"/>
              <a:t> (USARPAC) used the projections to decide when and where to conduct engagements or training exercises in foreign countries.​</a:t>
            </a:r>
          </a:p>
          <a:p>
            <a:r>
              <a:rPr lang="en-US" sz="1800" dirty="0"/>
              <a:t>USINDOPACOM staff briefed weekly reports to </a:t>
            </a:r>
            <a:r>
              <a:rPr lang="en-US" sz="1800" b="1" u="sng" dirty="0"/>
              <a:t>commanders, senior leaders, and ambassadors</a:t>
            </a:r>
            <a:r>
              <a:rPr lang="en-US" sz="1800" dirty="0"/>
              <a:t> to maintain situational awareness and to support decision-making efforts.</a:t>
            </a:r>
          </a:p>
          <a:p>
            <a:r>
              <a:rPr lang="en-US" sz="1800" dirty="0"/>
              <a:t>Projections enabled effective anticipation of required military support to COVID-19 mitigation efforts in U.S. territories. </a:t>
            </a:r>
          </a:p>
        </p:txBody>
      </p:sp>
      <p:sp>
        <p:nvSpPr>
          <p:cNvPr id="3" name="Title 2"/>
          <p:cNvSpPr>
            <a:spLocks noGrp="1"/>
          </p:cNvSpPr>
          <p:nvPr>
            <p:ph type="title"/>
          </p:nvPr>
        </p:nvSpPr>
        <p:spPr/>
        <p:txBody>
          <a:bodyPr>
            <a:normAutofit fontScale="90000"/>
          </a:bodyPr>
          <a:lstStyle/>
          <a:p>
            <a:r>
              <a:rPr lang="en-US" b="1" dirty="0"/>
              <a:t>Conclusions and Impact: </a:t>
            </a:r>
            <a:br>
              <a:rPr lang="en-US" b="1" dirty="0"/>
            </a:br>
            <a:r>
              <a:rPr lang="en-US" i="1" dirty="0"/>
              <a:t>Influencing Beyond HQDA, USINDOPACOM</a:t>
            </a:r>
          </a:p>
        </p:txBody>
      </p:sp>
      <p:sp>
        <p:nvSpPr>
          <p:cNvPr id="2" name="Date Placeholder 1"/>
          <p:cNvSpPr>
            <a:spLocks noGrp="1"/>
          </p:cNvSpPr>
          <p:nvPr>
            <p:ph type="dt" sz="half" idx="10"/>
          </p:nvPr>
        </p:nvSpPr>
        <p:spPr/>
        <p:txBody>
          <a:bodyPr/>
          <a:lstStyle/>
          <a:p>
            <a:fld id="{E83FD434-66E4-4EE1-8CEE-D8D74AFCB8BA}"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13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6932" y="1457008"/>
            <a:ext cx="3459768" cy="240748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a:stretch>
            <a:fillRect/>
          </a:stretch>
        </p:blipFill>
        <p:spPr>
          <a:xfrm>
            <a:off x="8236931" y="4103032"/>
            <a:ext cx="3459769" cy="2403908"/>
          </a:xfrm>
          <a:prstGeom prst="rect">
            <a:avLst/>
          </a:prstGeom>
          <a:effectLst>
            <a:outerShdw blurRad="50800" dist="38100" dir="2700000" algn="tl" rotWithShape="0">
              <a:prstClr val="black">
                <a:alpha val="40000"/>
              </a:prstClr>
            </a:outerShdw>
          </a:effectLst>
        </p:spPr>
      </p:pic>
      <p:grpSp>
        <p:nvGrpSpPr>
          <p:cNvPr id="13" name="Group 12"/>
          <p:cNvGrpSpPr/>
          <p:nvPr/>
        </p:nvGrpSpPr>
        <p:grpSpPr>
          <a:xfrm>
            <a:off x="628650" y="3731145"/>
            <a:ext cx="7286625" cy="2304065"/>
            <a:chOff x="666750" y="3658584"/>
            <a:chExt cx="7286625" cy="2304065"/>
          </a:xfrm>
        </p:grpSpPr>
        <p:pic>
          <p:nvPicPr>
            <p:cNvPr id="8" name="Picture 7"/>
            <p:cNvPicPr>
              <a:picLocks noChangeAspect="1"/>
            </p:cNvPicPr>
            <p:nvPr/>
          </p:nvPicPr>
          <p:blipFill rotWithShape="1">
            <a:blip r:embed="rId5"/>
            <a:srcRect l="48"/>
            <a:stretch/>
          </p:blipFill>
          <p:spPr>
            <a:xfrm>
              <a:off x="781050" y="3658584"/>
              <a:ext cx="7045100" cy="2223103"/>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2" name="Rectangle 11"/>
            <p:cNvSpPr/>
            <p:nvPr/>
          </p:nvSpPr>
          <p:spPr bwMode="auto">
            <a:xfrm>
              <a:off x="666750" y="5038724"/>
              <a:ext cx="7286625" cy="923925"/>
            </a:xfrm>
            <a:prstGeom prst="rect">
              <a:avLst/>
            </a:prstGeom>
            <a:gradFill flip="none" rotWithShape="1">
              <a:gsLst>
                <a:gs pos="0">
                  <a:schemeClr val="bg1"/>
                </a:gs>
                <a:gs pos="56000">
                  <a:schemeClr val="bg1">
                    <a:alpha val="80000"/>
                  </a:schemeClr>
                </a:gs>
                <a:gs pos="100000">
                  <a:schemeClr val="bg1">
                    <a:alpha val="0"/>
                  </a:schemeClr>
                </a:gs>
              </a:gsLst>
              <a:lin ang="16200000" scaled="1"/>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grpSp>
    </p:spTree>
    <p:extLst>
      <p:ext uri="{BB962C8B-B14F-4D97-AF65-F5344CB8AC3E}">
        <p14:creationId xmlns:p14="http://schemas.microsoft.com/office/powerpoint/2010/main" val="367999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9080" y="3092007"/>
            <a:ext cx="11673840" cy="673989"/>
          </a:xfrm>
        </p:spPr>
        <p:txBody>
          <a:bodyPr/>
          <a:lstStyle/>
          <a:p>
            <a:r>
              <a:rPr lang="en-US" b="1" dirty="0"/>
              <a:t>Chapter 2: </a:t>
            </a:r>
            <a:r>
              <a:rPr lang="en-US" dirty="0"/>
              <a:t/>
            </a:r>
            <a:br>
              <a:rPr lang="en-US" dirty="0"/>
            </a:br>
            <a:r>
              <a:rPr lang="en-US" i="1" dirty="0"/>
              <a:t>Answering Policy and Resource Management Questions Using SEIR Models</a:t>
            </a:r>
          </a:p>
        </p:txBody>
      </p:sp>
      <p:sp>
        <p:nvSpPr>
          <p:cNvPr id="2" name="Date Placeholder 1"/>
          <p:cNvSpPr>
            <a:spLocks noGrp="1"/>
          </p:cNvSpPr>
          <p:nvPr>
            <p:ph type="dt" sz="half" idx="10"/>
          </p:nvPr>
        </p:nvSpPr>
        <p:spPr/>
        <p:txBody>
          <a:bodyPr/>
          <a:lstStyle/>
          <a:p>
            <a:fld id="{BC804A88-65A5-4FCF-B589-C530E528A3D7}"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14</a:t>
            </a:fld>
            <a:endParaRPr lang="en-US"/>
          </a:p>
        </p:txBody>
      </p:sp>
    </p:spTree>
    <p:extLst>
      <p:ext uri="{BB962C8B-B14F-4D97-AF65-F5344CB8AC3E}">
        <p14:creationId xmlns:p14="http://schemas.microsoft.com/office/powerpoint/2010/main" val="2565831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Objectives and Analytical Framework: </a:t>
            </a:r>
            <a:r>
              <a:rPr lang="en-US" dirty="0"/>
              <a:t/>
            </a:r>
            <a:br>
              <a:rPr lang="en-US" dirty="0"/>
            </a:br>
            <a:r>
              <a:rPr lang="en-US" i="1" dirty="0"/>
              <a:t>Research Questions and </a:t>
            </a:r>
            <a:r>
              <a:rPr lang="en-US" i="1" dirty="0" err="1"/>
              <a:t>A-vs</a:t>
            </a:r>
            <a:r>
              <a:rPr lang="en-US" i="1" dirty="0"/>
              <a:t>-B SEIR Model Comparisons</a:t>
            </a:r>
            <a:endParaRPr lang="en-US" dirty="0"/>
          </a:p>
        </p:txBody>
      </p:sp>
      <p:sp>
        <p:nvSpPr>
          <p:cNvPr id="2" name="Date Placeholder 1"/>
          <p:cNvSpPr>
            <a:spLocks noGrp="1"/>
          </p:cNvSpPr>
          <p:nvPr>
            <p:ph type="dt" sz="half" idx="10"/>
          </p:nvPr>
        </p:nvSpPr>
        <p:spPr>
          <a:xfrm>
            <a:off x="0" y="6597650"/>
            <a:ext cx="2438400" cy="228600"/>
          </a:xfrm>
        </p:spPr>
        <p:txBody>
          <a:bodyPr/>
          <a:lstStyle/>
          <a:p>
            <a:fld id="{78976607-DB70-4DBF-8F32-FD55511AED71}" type="datetime3">
              <a:rPr lang="en-US" smtClean="0"/>
              <a:pPr/>
              <a:t>11 June 2021</a:t>
            </a:fld>
            <a:endParaRPr lang="en-US"/>
          </a:p>
        </p:txBody>
      </p:sp>
      <p:sp>
        <p:nvSpPr>
          <p:cNvPr id="6" name="Slide Number Placeholder 5"/>
          <p:cNvSpPr>
            <a:spLocks noGrp="1"/>
          </p:cNvSpPr>
          <p:nvPr>
            <p:ph type="sldNum" sz="quarter" idx="11"/>
          </p:nvPr>
        </p:nvSpPr>
        <p:spPr>
          <a:xfrm>
            <a:off x="11696701" y="6597650"/>
            <a:ext cx="486833" cy="228600"/>
          </a:xfrm>
        </p:spPr>
        <p:txBody>
          <a:bodyPr/>
          <a:lstStyle/>
          <a:p>
            <a:fld id="{CB29584B-2C78-4F19-9D57-A8D27C3B25A0}" type="slidenum">
              <a:rPr lang="en-US" smtClean="0"/>
              <a:pPr/>
              <a:t>15</a:t>
            </a:fld>
            <a:endParaRPr lang="en-US"/>
          </a:p>
        </p:txBody>
      </p:sp>
      <p:sp>
        <p:nvSpPr>
          <p:cNvPr id="30" name="TextBox 29"/>
          <p:cNvSpPr txBox="1"/>
          <p:nvPr/>
        </p:nvSpPr>
        <p:spPr>
          <a:xfrm>
            <a:off x="7395976" y="1868058"/>
            <a:ext cx="4731260" cy="1631216"/>
          </a:xfrm>
          <a:prstGeom prst="rect">
            <a:avLst/>
          </a:prstGeom>
          <a:solidFill>
            <a:schemeClr val="bg1"/>
          </a:solidFill>
          <a:ln>
            <a:noFill/>
          </a:ln>
          <a:effectLst/>
        </p:spPr>
        <p:txBody>
          <a:bodyPr wrap="square" rtlCol="0">
            <a:spAutoFit/>
          </a:bodyPr>
          <a:lstStyle/>
          <a:p>
            <a:pPr algn="ctr"/>
            <a:r>
              <a:rPr lang="en-US" sz="2000" dirty="0">
                <a:latin typeface="+mn-lt"/>
              </a:rPr>
              <a:t>Consumers of CAA analysis</a:t>
            </a:r>
          </a:p>
          <a:p>
            <a:pPr algn="ctr"/>
            <a:r>
              <a:rPr lang="en-US" sz="2000" b="0" dirty="0">
                <a:latin typeface="+mj-lt"/>
              </a:rPr>
              <a:t>U.S. Army Central (USARCENT)</a:t>
            </a:r>
          </a:p>
          <a:p>
            <a:pPr algn="ctr"/>
            <a:r>
              <a:rPr lang="en-US" sz="2000" b="0" dirty="0">
                <a:latin typeface="+mj-lt"/>
              </a:rPr>
              <a:t>USINDOPACOM</a:t>
            </a:r>
          </a:p>
          <a:p>
            <a:pPr algn="ctr"/>
            <a:r>
              <a:rPr lang="en-US" sz="2000" b="0" dirty="0">
                <a:latin typeface="+mj-lt"/>
              </a:rPr>
              <a:t>U.S. Special Operations Command (SOCOM)</a:t>
            </a:r>
          </a:p>
          <a:p>
            <a:pPr algn="ctr"/>
            <a:endParaRPr lang="en-US" sz="2000" b="0" dirty="0">
              <a:latin typeface="+mj-lt"/>
            </a:endParaRPr>
          </a:p>
        </p:txBody>
      </p:sp>
      <p:grpSp>
        <p:nvGrpSpPr>
          <p:cNvPr id="14" name="Group 13"/>
          <p:cNvGrpSpPr/>
          <p:nvPr/>
        </p:nvGrpSpPr>
        <p:grpSpPr>
          <a:xfrm>
            <a:off x="114300" y="4722347"/>
            <a:ext cx="5964417" cy="1869418"/>
            <a:chOff x="3353004" y="3859158"/>
            <a:chExt cx="8509811" cy="2699710"/>
          </a:xfrm>
          <a:effectLst>
            <a:outerShdw blurRad="50800" dist="38100" dir="2700000" algn="tl" rotWithShape="0">
              <a:prstClr val="black">
                <a:alpha val="40000"/>
              </a:prstClr>
            </a:outerShdw>
          </a:effectLst>
        </p:grpSpPr>
        <p:sp>
          <p:nvSpPr>
            <p:cNvPr id="15" name="Rectangle 27"/>
            <p:cNvSpPr/>
            <p:nvPr/>
          </p:nvSpPr>
          <p:spPr bwMode="auto">
            <a:xfrm>
              <a:off x="3353004" y="4029075"/>
              <a:ext cx="8509811" cy="2529793"/>
            </a:xfrm>
            <a:custGeom>
              <a:avLst/>
              <a:gdLst>
                <a:gd name="connsiteX0" fmla="*/ 0 w 8509811"/>
                <a:gd name="connsiteY0" fmla="*/ 0 h 1828372"/>
                <a:gd name="connsiteX1" fmla="*/ 8509811 w 8509811"/>
                <a:gd name="connsiteY1" fmla="*/ 0 h 1828372"/>
                <a:gd name="connsiteX2" fmla="*/ 8509811 w 8509811"/>
                <a:gd name="connsiteY2" fmla="*/ 1828372 h 1828372"/>
                <a:gd name="connsiteX3" fmla="*/ 0 w 8509811"/>
                <a:gd name="connsiteY3" fmla="*/ 1828372 h 1828372"/>
                <a:gd name="connsiteX4" fmla="*/ 0 w 8509811"/>
                <a:gd name="connsiteY4" fmla="*/ 0 h 1828372"/>
                <a:gd name="connsiteX0" fmla="*/ 0 w 8509811"/>
                <a:gd name="connsiteY0" fmla="*/ 699516 h 2527888"/>
                <a:gd name="connsiteX1" fmla="*/ 5646216 w 8509811"/>
                <a:gd name="connsiteY1" fmla="*/ 0 h 2527888"/>
                <a:gd name="connsiteX2" fmla="*/ 8509811 w 8509811"/>
                <a:gd name="connsiteY2" fmla="*/ 699516 h 2527888"/>
                <a:gd name="connsiteX3" fmla="*/ 8509811 w 8509811"/>
                <a:gd name="connsiteY3" fmla="*/ 2527888 h 2527888"/>
                <a:gd name="connsiteX4" fmla="*/ 0 w 8509811"/>
                <a:gd name="connsiteY4" fmla="*/ 2527888 h 2527888"/>
                <a:gd name="connsiteX5" fmla="*/ 0 w 8509811"/>
                <a:gd name="connsiteY5" fmla="*/ 699516 h 2527888"/>
                <a:gd name="connsiteX0" fmla="*/ 0 w 8509811"/>
                <a:gd name="connsiteY0" fmla="*/ 699516 h 2527888"/>
                <a:gd name="connsiteX1" fmla="*/ 5646216 w 8509811"/>
                <a:gd name="connsiteY1" fmla="*/ 0 h 2527888"/>
                <a:gd name="connsiteX2" fmla="*/ 8509811 w 8509811"/>
                <a:gd name="connsiteY2" fmla="*/ 699516 h 2527888"/>
                <a:gd name="connsiteX3" fmla="*/ 8509811 w 8509811"/>
                <a:gd name="connsiteY3" fmla="*/ 2527888 h 2527888"/>
                <a:gd name="connsiteX4" fmla="*/ 0 w 8509811"/>
                <a:gd name="connsiteY4" fmla="*/ 2527888 h 2527888"/>
                <a:gd name="connsiteX5" fmla="*/ 0 w 8509811"/>
                <a:gd name="connsiteY5" fmla="*/ 699516 h 2527888"/>
                <a:gd name="connsiteX0" fmla="*/ 0 w 8509811"/>
                <a:gd name="connsiteY0" fmla="*/ 700374 h 2528746"/>
                <a:gd name="connsiteX1" fmla="*/ 5646216 w 8509811"/>
                <a:gd name="connsiteY1" fmla="*/ 858 h 2528746"/>
                <a:gd name="connsiteX2" fmla="*/ 5874816 w 8509811"/>
                <a:gd name="connsiteY2" fmla="*/ 800958 h 2528746"/>
                <a:gd name="connsiteX3" fmla="*/ 8509811 w 8509811"/>
                <a:gd name="connsiteY3" fmla="*/ 700374 h 2528746"/>
                <a:gd name="connsiteX4" fmla="*/ 8509811 w 8509811"/>
                <a:gd name="connsiteY4" fmla="*/ 2528746 h 2528746"/>
                <a:gd name="connsiteX5" fmla="*/ 0 w 8509811"/>
                <a:gd name="connsiteY5" fmla="*/ 2528746 h 2528746"/>
                <a:gd name="connsiteX6" fmla="*/ 0 w 8509811"/>
                <a:gd name="connsiteY6" fmla="*/ 700374 h 2528746"/>
                <a:gd name="connsiteX0" fmla="*/ 0 w 8509811"/>
                <a:gd name="connsiteY0" fmla="*/ 699517 h 2527889"/>
                <a:gd name="connsiteX1" fmla="*/ 5646216 w 8509811"/>
                <a:gd name="connsiteY1" fmla="*/ 1 h 2527889"/>
                <a:gd name="connsiteX2" fmla="*/ 5874816 w 8509811"/>
                <a:gd name="connsiteY2" fmla="*/ 80010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3097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3097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4621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23356 w 8509811"/>
                <a:gd name="connsiteY1" fmla="*/ 1 h 2527889"/>
                <a:gd name="connsiteX2" fmla="*/ 564621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1897 h 2520269"/>
                <a:gd name="connsiteX1" fmla="*/ 563859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84848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8961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44311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6659 h 2525031"/>
                <a:gd name="connsiteX1" fmla="*/ 5658598 w 8509811"/>
                <a:gd name="connsiteY1" fmla="*/ 0 h 2525031"/>
                <a:gd name="connsiteX2" fmla="*/ 5650979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55742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773644 h 2602016"/>
                <a:gd name="connsiteX1" fmla="*/ 2785859 w 8509811"/>
                <a:gd name="connsiteY1" fmla="*/ 62698 h 2602016"/>
                <a:gd name="connsiteX2" fmla="*/ 5658598 w 8509811"/>
                <a:gd name="connsiteY2" fmla="*/ 76985 h 2602016"/>
                <a:gd name="connsiteX3" fmla="*/ 5660504 w 8509811"/>
                <a:gd name="connsiteY3" fmla="*/ 776121 h 2602016"/>
                <a:gd name="connsiteX4" fmla="*/ 8509811 w 8509811"/>
                <a:gd name="connsiteY4" fmla="*/ 773644 h 2602016"/>
                <a:gd name="connsiteX5" fmla="*/ 8509811 w 8509811"/>
                <a:gd name="connsiteY5" fmla="*/ 2602016 h 2602016"/>
                <a:gd name="connsiteX6" fmla="*/ 0 w 8509811"/>
                <a:gd name="connsiteY6" fmla="*/ 2602016 h 2602016"/>
                <a:gd name="connsiteX7" fmla="*/ 0 w 8509811"/>
                <a:gd name="connsiteY7" fmla="*/ 773644 h 2602016"/>
                <a:gd name="connsiteX0" fmla="*/ 0 w 8509811"/>
                <a:gd name="connsiteY0" fmla="*/ 723631 h 2552003"/>
                <a:gd name="connsiteX1" fmla="*/ 2785859 w 8509811"/>
                <a:gd name="connsiteY1" fmla="*/ 12685 h 2552003"/>
                <a:gd name="connsiteX2" fmla="*/ 5658598 w 8509811"/>
                <a:gd name="connsiteY2" fmla="*/ 26972 h 2552003"/>
                <a:gd name="connsiteX3" fmla="*/ 5660504 w 8509811"/>
                <a:gd name="connsiteY3" fmla="*/ 726108 h 2552003"/>
                <a:gd name="connsiteX4" fmla="*/ 8509811 w 8509811"/>
                <a:gd name="connsiteY4" fmla="*/ 723631 h 2552003"/>
                <a:gd name="connsiteX5" fmla="*/ 8509811 w 8509811"/>
                <a:gd name="connsiteY5" fmla="*/ 2552003 h 2552003"/>
                <a:gd name="connsiteX6" fmla="*/ 0 w 8509811"/>
                <a:gd name="connsiteY6" fmla="*/ 2552003 h 2552003"/>
                <a:gd name="connsiteX7" fmla="*/ 0 w 8509811"/>
                <a:gd name="connsiteY7" fmla="*/ 723631 h 2552003"/>
                <a:gd name="connsiteX0" fmla="*/ 0 w 8509811"/>
                <a:gd name="connsiteY0" fmla="*/ 729996 h 2558368"/>
                <a:gd name="connsiteX1" fmla="*/ 2785859 w 8509811"/>
                <a:gd name="connsiteY1" fmla="*/ 0 h 2558368"/>
                <a:gd name="connsiteX2" fmla="*/ 5658598 w 8509811"/>
                <a:gd name="connsiteY2" fmla="*/ 33337 h 2558368"/>
                <a:gd name="connsiteX3" fmla="*/ 5660504 w 8509811"/>
                <a:gd name="connsiteY3" fmla="*/ 732473 h 2558368"/>
                <a:gd name="connsiteX4" fmla="*/ 8509811 w 8509811"/>
                <a:gd name="connsiteY4" fmla="*/ 729996 h 2558368"/>
                <a:gd name="connsiteX5" fmla="*/ 8509811 w 8509811"/>
                <a:gd name="connsiteY5" fmla="*/ 2558368 h 2558368"/>
                <a:gd name="connsiteX6" fmla="*/ 0 w 8509811"/>
                <a:gd name="connsiteY6" fmla="*/ 2558368 h 2558368"/>
                <a:gd name="connsiteX7" fmla="*/ 0 w 8509811"/>
                <a:gd name="connsiteY7" fmla="*/ 729996 h 2558368"/>
                <a:gd name="connsiteX0" fmla="*/ 0 w 8509811"/>
                <a:gd name="connsiteY0" fmla="*/ 710946 h 2539318"/>
                <a:gd name="connsiteX1" fmla="*/ 2785859 w 8509811"/>
                <a:gd name="connsiteY1" fmla="*/ 0 h 2539318"/>
                <a:gd name="connsiteX2" fmla="*/ 5658598 w 8509811"/>
                <a:gd name="connsiteY2" fmla="*/ 14287 h 2539318"/>
                <a:gd name="connsiteX3" fmla="*/ 5660504 w 8509811"/>
                <a:gd name="connsiteY3" fmla="*/ 713423 h 2539318"/>
                <a:gd name="connsiteX4" fmla="*/ 8509811 w 8509811"/>
                <a:gd name="connsiteY4" fmla="*/ 710946 h 2539318"/>
                <a:gd name="connsiteX5" fmla="*/ 8509811 w 8509811"/>
                <a:gd name="connsiteY5" fmla="*/ 2539318 h 2539318"/>
                <a:gd name="connsiteX6" fmla="*/ 0 w 8509811"/>
                <a:gd name="connsiteY6" fmla="*/ 2539318 h 2539318"/>
                <a:gd name="connsiteX7" fmla="*/ 0 w 8509811"/>
                <a:gd name="connsiteY7" fmla="*/ 710946 h 2539318"/>
                <a:gd name="connsiteX0" fmla="*/ 0 w 8509811"/>
                <a:gd name="connsiteY0" fmla="*/ 710946 h 2539318"/>
                <a:gd name="connsiteX1" fmla="*/ 2785859 w 8509811"/>
                <a:gd name="connsiteY1" fmla="*/ 0 h 2539318"/>
                <a:gd name="connsiteX2" fmla="*/ 5658598 w 8509811"/>
                <a:gd name="connsiteY2" fmla="*/ 14287 h 2539318"/>
                <a:gd name="connsiteX3" fmla="*/ 5660504 w 8509811"/>
                <a:gd name="connsiteY3" fmla="*/ 713423 h 2539318"/>
                <a:gd name="connsiteX4" fmla="*/ 8509811 w 8509811"/>
                <a:gd name="connsiteY4" fmla="*/ 710946 h 2539318"/>
                <a:gd name="connsiteX5" fmla="*/ 8509811 w 8509811"/>
                <a:gd name="connsiteY5" fmla="*/ 2539318 h 2539318"/>
                <a:gd name="connsiteX6" fmla="*/ 0 w 8509811"/>
                <a:gd name="connsiteY6" fmla="*/ 2539318 h 2539318"/>
                <a:gd name="connsiteX7" fmla="*/ 0 w 8509811"/>
                <a:gd name="connsiteY7" fmla="*/ 710946 h 2539318"/>
                <a:gd name="connsiteX0" fmla="*/ 0 w 8509811"/>
                <a:gd name="connsiteY0" fmla="*/ 706184 h 2534556"/>
                <a:gd name="connsiteX1" fmla="*/ 2785859 w 8509811"/>
                <a:gd name="connsiteY1" fmla="*/ 0 h 2534556"/>
                <a:gd name="connsiteX2" fmla="*/ 5658598 w 8509811"/>
                <a:gd name="connsiteY2" fmla="*/ 9525 h 2534556"/>
                <a:gd name="connsiteX3" fmla="*/ 5660504 w 8509811"/>
                <a:gd name="connsiteY3" fmla="*/ 708661 h 2534556"/>
                <a:gd name="connsiteX4" fmla="*/ 8509811 w 8509811"/>
                <a:gd name="connsiteY4" fmla="*/ 706184 h 2534556"/>
                <a:gd name="connsiteX5" fmla="*/ 8509811 w 8509811"/>
                <a:gd name="connsiteY5" fmla="*/ 2534556 h 2534556"/>
                <a:gd name="connsiteX6" fmla="*/ 0 w 8509811"/>
                <a:gd name="connsiteY6" fmla="*/ 2534556 h 2534556"/>
                <a:gd name="connsiteX7" fmla="*/ 0 w 8509811"/>
                <a:gd name="connsiteY7" fmla="*/ 706184 h 2534556"/>
                <a:gd name="connsiteX0" fmla="*/ 0 w 8509811"/>
                <a:gd name="connsiteY0" fmla="*/ 701421 h 2529793"/>
                <a:gd name="connsiteX1" fmla="*/ 2781097 w 8509811"/>
                <a:gd name="connsiteY1" fmla="*/ 0 h 2529793"/>
                <a:gd name="connsiteX2" fmla="*/ 5658598 w 8509811"/>
                <a:gd name="connsiteY2" fmla="*/ 4762 h 2529793"/>
                <a:gd name="connsiteX3" fmla="*/ 5660504 w 8509811"/>
                <a:gd name="connsiteY3" fmla="*/ 703898 h 2529793"/>
                <a:gd name="connsiteX4" fmla="*/ 8509811 w 8509811"/>
                <a:gd name="connsiteY4" fmla="*/ 701421 h 2529793"/>
                <a:gd name="connsiteX5" fmla="*/ 8509811 w 8509811"/>
                <a:gd name="connsiteY5" fmla="*/ 2529793 h 2529793"/>
                <a:gd name="connsiteX6" fmla="*/ 0 w 8509811"/>
                <a:gd name="connsiteY6" fmla="*/ 2529793 h 2529793"/>
                <a:gd name="connsiteX7" fmla="*/ 0 w 8509811"/>
                <a:gd name="connsiteY7" fmla="*/ 701421 h 2529793"/>
                <a:gd name="connsiteX0" fmla="*/ 0 w 8509811"/>
                <a:gd name="connsiteY0" fmla="*/ 701421 h 2529793"/>
                <a:gd name="connsiteX1" fmla="*/ 2781097 w 8509811"/>
                <a:gd name="connsiteY1" fmla="*/ 0 h 2529793"/>
                <a:gd name="connsiteX2" fmla="*/ 5658598 w 8509811"/>
                <a:gd name="connsiteY2" fmla="*/ 4762 h 2529793"/>
                <a:gd name="connsiteX3" fmla="*/ 5660504 w 8509811"/>
                <a:gd name="connsiteY3" fmla="*/ 703898 h 2529793"/>
                <a:gd name="connsiteX4" fmla="*/ 8509811 w 8509811"/>
                <a:gd name="connsiteY4" fmla="*/ 701421 h 2529793"/>
                <a:gd name="connsiteX5" fmla="*/ 8509811 w 8509811"/>
                <a:gd name="connsiteY5" fmla="*/ 2529793 h 2529793"/>
                <a:gd name="connsiteX6" fmla="*/ 0 w 8509811"/>
                <a:gd name="connsiteY6" fmla="*/ 2529793 h 2529793"/>
                <a:gd name="connsiteX7" fmla="*/ 0 w 8509811"/>
                <a:gd name="connsiteY7" fmla="*/ 701421 h 2529793"/>
                <a:gd name="connsiteX0" fmla="*/ 0 w 8509811"/>
                <a:gd name="connsiteY0" fmla="*/ 701421 h 2529793"/>
                <a:gd name="connsiteX1" fmla="*/ 2704896 w 8509811"/>
                <a:gd name="connsiteY1" fmla="*/ 757238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04896 w 8509811"/>
                <a:gd name="connsiteY1" fmla="*/ 757238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804909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804909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00087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9811" h="2529793">
                  <a:moveTo>
                    <a:pt x="0" y="701421"/>
                  </a:moveTo>
                  <a:lnTo>
                    <a:pt x="2781097" y="700087"/>
                  </a:lnTo>
                  <a:cubicBezTo>
                    <a:pt x="2782651" y="-97854"/>
                    <a:pt x="2784907" y="756444"/>
                    <a:pt x="2781097" y="0"/>
                  </a:cubicBezTo>
                  <a:lnTo>
                    <a:pt x="5658598" y="4762"/>
                  </a:lnTo>
                  <a:cubicBezTo>
                    <a:pt x="5657929" y="1292161"/>
                    <a:pt x="5659488" y="-220885"/>
                    <a:pt x="5660504" y="703898"/>
                  </a:cubicBezTo>
                  <a:lnTo>
                    <a:pt x="8509811" y="701421"/>
                  </a:lnTo>
                  <a:lnTo>
                    <a:pt x="8509811" y="2529793"/>
                  </a:lnTo>
                  <a:lnTo>
                    <a:pt x="0" y="2529793"/>
                  </a:lnTo>
                  <a:lnTo>
                    <a:pt x="0" y="701421"/>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a:ln>
                  <a:noFill/>
                </a:ln>
                <a:solidFill>
                  <a:srgbClr val="000000"/>
                </a:solidFill>
                <a:effectLst/>
                <a:latin typeface="+mn-lt"/>
              </a:endParaRPr>
            </a:p>
          </p:txBody>
        </p:sp>
        <p:sp>
          <p:nvSpPr>
            <p:cNvPr id="17" name="TextBox 16"/>
            <p:cNvSpPr txBox="1"/>
            <p:nvPr/>
          </p:nvSpPr>
          <p:spPr>
            <a:xfrm>
              <a:off x="5190645" y="3859158"/>
              <a:ext cx="4838106" cy="963240"/>
            </a:xfrm>
            <a:prstGeom prst="rect">
              <a:avLst/>
            </a:prstGeom>
            <a:solidFill>
              <a:schemeClr val="accent2"/>
            </a:solidFill>
            <a:ln>
              <a:noFill/>
            </a:ln>
          </p:spPr>
          <p:txBody>
            <a:bodyPr wrap="square" tIns="91440" bIns="91440" rtlCol="0" anchor="t">
              <a:noAutofit/>
            </a:bodyPr>
            <a:lstStyle/>
            <a:p>
              <a:pPr algn="ctr"/>
              <a:r>
                <a:rPr lang="en-US" sz="2000" dirty="0">
                  <a:latin typeface="+mn-lt"/>
                </a:rPr>
                <a:t>SEIR Model given policy A</a:t>
              </a:r>
            </a:p>
          </p:txBody>
        </p:sp>
      </p:grpSp>
      <p:sp>
        <p:nvSpPr>
          <p:cNvPr id="4" name="TextBox 3"/>
          <p:cNvSpPr txBox="1"/>
          <p:nvPr/>
        </p:nvSpPr>
        <p:spPr>
          <a:xfrm>
            <a:off x="5905559" y="4722348"/>
            <a:ext cx="649922" cy="584775"/>
          </a:xfrm>
          <a:prstGeom prst="rect">
            <a:avLst/>
          </a:prstGeom>
          <a:noFill/>
        </p:spPr>
        <p:txBody>
          <a:bodyPr wrap="none" rtlCol="0">
            <a:spAutoFit/>
          </a:bodyPr>
          <a:lstStyle/>
          <a:p>
            <a:r>
              <a:rPr lang="en-US" sz="3200" dirty="0">
                <a:latin typeface="+mn-lt"/>
              </a:rPr>
              <a:t>vs.</a:t>
            </a:r>
            <a:endParaRPr lang="en-US" sz="2000" dirty="0">
              <a:latin typeface="+mn-lt"/>
            </a:endParaRP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21997" y="1281909"/>
            <a:ext cx="7273979" cy="2775741"/>
          </a:xfrm>
          <a:prstGeom prst="rect">
            <a:avLst/>
          </a:prstGeom>
        </p:spPr>
      </p:pic>
      <p:sp>
        <p:nvSpPr>
          <p:cNvPr id="20" name="Freeform 19"/>
          <p:cNvSpPr/>
          <p:nvPr/>
        </p:nvSpPr>
        <p:spPr>
          <a:xfrm>
            <a:off x="1957137" y="2226346"/>
            <a:ext cx="4375566" cy="2154583"/>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solidFill>
            <a:srgbClr val="C5DFFF"/>
          </a:solidFill>
          <a:ln>
            <a:solidFill>
              <a:srgbClr val="C5DFFF"/>
            </a:solidFill>
          </a:ln>
          <a:effectLst>
            <a:outerShdw blurRad="76200" dir="13500000" sy="23000" kx="1200000" algn="br" rotWithShape="0">
              <a:prstClr val="black">
                <a:alpha val="2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1">
            <a:noAutofit/>
          </a:bodyPr>
          <a:lstStyle/>
          <a:p>
            <a:pPr marL="0" lvl="1" defTabSz="444500">
              <a:lnSpc>
                <a:spcPct val="90000"/>
              </a:lnSpc>
              <a:spcAft>
                <a:spcPts val="600"/>
              </a:spcAft>
            </a:pPr>
            <a:r>
              <a:rPr lang="en-US" sz="1800" u="sng" dirty="0">
                <a:solidFill>
                  <a:srgbClr val="003296"/>
                </a:solidFill>
              </a:rPr>
              <a:t>Chapter 2</a:t>
            </a:r>
          </a:p>
          <a:p>
            <a:pPr marL="57150" lvl="1" indent="-57150" defTabSz="444500">
              <a:lnSpc>
                <a:spcPct val="90000"/>
              </a:lnSpc>
              <a:spcAft>
                <a:spcPts val="600"/>
              </a:spcAft>
              <a:buFont typeface="Arial" panose="020B0604020202020204" pitchFamily="34" charset="0"/>
              <a:buChar char="••"/>
            </a:pPr>
            <a:r>
              <a:rPr lang="en-US" sz="1200" dirty="0"/>
              <a:t>What non-pharmaceutical interventions best slow the spread of COVID-19 at Army bases? </a:t>
            </a:r>
          </a:p>
          <a:p>
            <a:pPr marL="57150" lvl="1" indent="-57150" defTabSz="444500">
              <a:lnSpc>
                <a:spcPct val="90000"/>
              </a:lnSpc>
              <a:spcAft>
                <a:spcPts val="600"/>
              </a:spcAft>
              <a:buFont typeface="Arial" panose="020B0604020202020204" pitchFamily="34" charset="0"/>
              <a:buChar char="••"/>
            </a:pPr>
            <a:r>
              <a:rPr lang="en-US" sz="1200" dirty="0"/>
              <a:t>What is the risk of importing a case under various individual deployment scenarios? </a:t>
            </a:r>
          </a:p>
          <a:p>
            <a:pPr marL="57150" lvl="1" indent="-57150" defTabSz="444500">
              <a:lnSpc>
                <a:spcPct val="90000"/>
              </a:lnSpc>
              <a:spcAft>
                <a:spcPts val="600"/>
              </a:spcAft>
              <a:buFont typeface="Arial" panose="020B0604020202020204" pitchFamily="34" charset="0"/>
              <a:buChar char="••"/>
            </a:pPr>
            <a:r>
              <a:rPr lang="en-US" sz="1200" dirty="0"/>
              <a:t>How should the arrival quarantine procedures change for individually vaccinated deplorers? </a:t>
            </a:r>
          </a:p>
          <a:p>
            <a:pPr marL="57150" lvl="1" indent="-57150" defTabSz="444500">
              <a:lnSpc>
                <a:spcPct val="90000"/>
              </a:lnSpc>
              <a:spcAft>
                <a:spcPts val="600"/>
              </a:spcAft>
              <a:buFont typeface="Arial" panose="020B0604020202020204" pitchFamily="34" charset="0"/>
              <a:buChar char="••"/>
            </a:pPr>
            <a:r>
              <a:rPr lang="en-US" sz="1200" dirty="0">
                <a:solidFill>
                  <a:srgbClr val="003296"/>
                </a:solidFill>
              </a:rPr>
              <a:t>How many medical supplies should USARCENT order for Military Treatment Facilities (MTFs)?</a:t>
            </a:r>
          </a:p>
        </p:txBody>
      </p:sp>
      <p:sp>
        <p:nvSpPr>
          <p:cNvPr id="21" name="Freeform 20"/>
          <p:cNvSpPr/>
          <p:nvPr/>
        </p:nvSpPr>
        <p:spPr bwMode="auto">
          <a:xfrm>
            <a:off x="1958692" y="1850857"/>
            <a:ext cx="4704663" cy="385522"/>
          </a:xfrm>
          <a:custGeom>
            <a:avLst/>
            <a:gdLst>
              <a:gd name="connsiteX0" fmla="*/ 4543425 w 4543425"/>
              <a:gd name="connsiteY0" fmla="*/ 0 h 409575"/>
              <a:gd name="connsiteX1" fmla="*/ 4200525 w 4543425"/>
              <a:gd name="connsiteY1" fmla="*/ 409575 h 409575"/>
              <a:gd name="connsiteX2" fmla="*/ 0 w 4543425"/>
              <a:gd name="connsiteY2" fmla="*/ 400050 h 409575"/>
              <a:gd name="connsiteX3" fmla="*/ 1990725 w 4543425"/>
              <a:gd name="connsiteY3" fmla="*/ 0 h 409575"/>
              <a:gd name="connsiteX0" fmla="*/ 4543425 w 4543425"/>
              <a:gd name="connsiteY0" fmla="*/ 0 h 409575"/>
              <a:gd name="connsiteX1" fmla="*/ 4200525 w 4543425"/>
              <a:gd name="connsiteY1" fmla="*/ 409575 h 409575"/>
              <a:gd name="connsiteX2" fmla="*/ 0 w 4543425"/>
              <a:gd name="connsiteY2" fmla="*/ 400050 h 409575"/>
              <a:gd name="connsiteX3" fmla="*/ 1445798 w 4543425"/>
              <a:gd name="connsiteY3" fmla="*/ 36576 h 409575"/>
              <a:gd name="connsiteX0" fmla="*/ 4543425 w 4543425"/>
              <a:gd name="connsiteY0" fmla="*/ 0 h 409575"/>
              <a:gd name="connsiteX1" fmla="*/ 4200525 w 4543425"/>
              <a:gd name="connsiteY1" fmla="*/ 409575 h 409575"/>
              <a:gd name="connsiteX2" fmla="*/ 0 w 4543425"/>
              <a:gd name="connsiteY2" fmla="*/ 400050 h 409575"/>
              <a:gd name="connsiteX3" fmla="*/ 1445798 w 4543425"/>
              <a:gd name="connsiteY3" fmla="*/ 36576 h 409575"/>
              <a:gd name="connsiteX0" fmla="*/ 4494890 w 4494890"/>
              <a:gd name="connsiteY0" fmla="*/ 6430 h 372999"/>
              <a:gd name="connsiteX1" fmla="*/ 4200525 w 4494890"/>
              <a:gd name="connsiteY1" fmla="*/ 372999 h 372999"/>
              <a:gd name="connsiteX2" fmla="*/ 0 w 4494890"/>
              <a:gd name="connsiteY2" fmla="*/ 363474 h 372999"/>
              <a:gd name="connsiteX3" fmla="*/ 1445798 w 4494890"/>
              <a:gd name="connsiteY3" fmla="*/ 0 h 372999"/>
              <a:gd name="connsiteX0" fmla="*/ 4494890 w 4494890"/>
              <a:gd name="connsiteY0" fmla="*/ 15646 h 372999"/>
              <a:gd name="connsiteX1" fmla="*/ 4200525 w 4494890"/>
              <a:gd name="connsiteY1" fmla="*/ 372999 h 372999"/>
              <a:gd name="connsiteX2" fmla="*/ 0 w 4494890"/>
              <a:gd name="connsiteY2" fmla="*/ 363474 h 372999"/>
              <a:gd name="connsiteX3" fmla="*/ 1445798 w 4494890"/>
              <a:gd name="connsiteY3" fmla="*/ 0 h 372999"/>
            </a:gdLst>
            <a:ahLst/>
            <a:cxnLst>
              <a:cxn ang="0">
                <a:pos x="connsiteX0" y="connsiteY0"/>
              </a:cxn>
              <a:cxn ang="0">
                <a:pos x="connsiteX1" y="connsiteY1"/>
              </a:cxn>
              <a:cxn ang="0">
                <a:pos x="connsiteX2" y="connsiteY2"/>
              </a:cxn>
              <a:cxn ang="0">
                <a:pos x="connsiteX3" y="connsiteY3"/>
              </a:cxn>
            </a:cxnLst>
            <a:rect l="l" t="t" r="r" b="b"/>
            <a:pathLst>
              <a:path w="4494890" h="372999">
                <a:moveTo>
                  <a:pt x="4494890" y="15646"/>
                </a:moveTo>
                <a:lnTo>
                  <a:pt x="4200525" y="372999"/>
                </a:lnTo>
                <a:lnTo>
                  <a:pt x="0" y="363474"/>
                </a:lnTo>
                <a:cubicBezTo>
                  <a:pt x="663575" y="230124"/>
                  <a:pt x="-4894" y="364998"/>
                  <a:pt x="1445798" y="0"/>
                </a:cubicBezTo>
              </a:path>
            </a:pathLst>
          </a:custGeom>
          <a:solidFill>
            <a:srgbClr val="C5DFFF">
              <a:alpha val="72000"/>
            </a:srgbClr>
          </a:solidFill>
          <a:ln w="28575" cap="flat" cmpd="sng" algn="ctr">
            <a:noFill/>
            <a:prstDash val="solid"/>
            <a:round/>
            <a:headEnd type="none" w="med" len="med"/>
            <a:tailEnd type="none" w="med" len="med"/>
          </a:ln>
          <a:effectLst/>
        </p:spPr>
        <p:txBody>
          <a:bodyPr rtlCol="0" anchor="ctr"/>
          <a:lstStyle/>
          <a:p>
            <a:pPr algn="ctr"/>
            <a:endParaRPr lang="en-US"/>
          </a:p>
        </p:txBody>
      </p:sp>
      <p:sp>
        <p:nvSpPr>
          <p:cNvPr id="22" name="Freeform 7"/>
          <p:cNvSpPr/>
          <p:nvPr/>
        </p:nvSpPr>
        <p:spPr bwMode="auto">
          <a:xfrm>
            <a:off x="6332703" y="1858297"/>
            <a:ext cx="550522" cy="2542417"/>
          </a:xfrm>
          <a:custGeom>
            <a:avLst/>
            <a:gdLst>
              <a:gd name="connsiteX0" fmla="*/ 333375 w 438150"/>
              <a:gd name="connsiteY0" fmla="*/ 0 h 2466975"/>
              <a:gd name="connsiteX1" fmla="*/ 438150 w 438150"/>
              <a:gd name="connsiteY1" fmla="*/ 152400 h 2466975"/>
              <a:gd name="connsiteX2" fmla="*/ 0 w 438150"/>
              <a:gd name="connsiteY2" fmla="*/ 2466975 h 2466975"/>
              <a:gd name="connsiteX3" fmla="*/ 0 w 438150"/>
              <a:gd name="connsiteY3" fmla="*/ 381000 h 2466975"/>
              <a:gd name="connsiteX4" fmla="*/ 333375 w 438150"/>
              <a:gd name="connsiteY4" fmla="*/ 0 h 2466975"/>
              <a:gd name="connsiteX0" fmla="*/ 333375 w 518960"/>
              <a:gd name="connsiteY0" fmla="*/ 0 h 2466975"/>
              <a:gd name="connsiteX1" fmla="*/ 518960 w 518960"/>
              <a:gd name="connsiteY1" fmla="*/ 281794 h 2466975"/>
              <a:gd name="connsiteX2" fmla="*/ 0 w 518960"/>
              <a:gd name="connsiteY2" fmla="*/ 2466975 h 2466975"/>
              <a:gd name="connsiteX3" fmla="*/ 0 w 518960"/>
              <a:gd name="connsiteY3" fmla="*/ 381000 h 2466975"/>
              <a:gd name="connsiteX4" fmla="*/ 333375 w 518960"/>
              <a:gd name="connsiteY4" fmla="*/ 0 h 2466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60" h="2466975">
                <a:moveTo>
                  <a:pt x="333375" y="0"/>
                </a:moveTo>
                <a:lnTo>
                  <a:pt x="518960" y="281794"/>
                </a:lnTo>
                <a:lnTo>
                  <a:pt x="0" y="2466975"/>
                </a:lnTo>
                <a:lnTo>
                  <a:pt x="0" y="381000"/>
                </a:lnTo>
                <a:lnTo>
                  <a:pt x="333375" y="0"/>
                </a:lnTo>
                <a:close/>
              </a:path>
            </a:pathLst>
          </a:custGeom>
          <a:solidFill>
            <a:srgbClr val="7FB9FF">
              <a:alpha val="63000"/>
            </a:srgb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grpSp>
        <p:nvGrpSpPr>
          <p:cNvPr id="24" name="Group 23"/>
          <p:cNvGrpSpPr/>
          <p:nvPr/>
        </p:nvGrpSpPr>
        <p:grpSpPr>
          <a:xfrm>
            <a:off x="94593" y="5266660"/>
            <a:ext cx="5811476" cy="1330989"/>
            <a:chOff x="1579926" y="1186493"/>
            <a:chExt cx="8471551" cy="1551299"/>
          </a:xfrm>
        </p:grpSpPr>
        <p:grpSp>
          <p:nvGrpSpPr>
            <p:cNvPr id="25" name="Group 24"/>
            <p:cNvGrpSpPr/>
            <p:nvPr/>
          </p:nvGrpSpPr>
          <p:grpSpPr>
            <a:xfrm>
              <a:off x="1982570" y="1353652"/>
              <a:ext cx="7965550" cy="887048"/>
              <a:chOff x="10796778" y="2824181"/>
              <a:chExt cx="7965550" cy="887048"/>
            </a:xfrm>
          </p:grpSpPr>
          <p:sp>
            <p:nvSpPr>
              <p:cNvPr id="40" name="Rectangle 39"/>
              <p:cNvSpPr/>
              <p:nvPr/>
            </p:nvSpPr>
            <p:spPr bwMode="auto">
              <a:xfrm>
                <a:off x="10796778" y="3138015"/>
                <a:ext cx="1542607" cy="551859"/>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Susceptible:</a:t>
                </a:r>
                <a:r>
                  <a:rPr lang="en-US" sz="800" b="0">
                    <a:latin typeface="+mn-lt"/>
                  </a:rPr>
                  <a:t> </a:t>
                </a:r>
                <a:r>
                  <a:rPr kumimoji="0" lang="en-US" sz="800" b="0" i="0" u="none" strike="noStrike" cap="none" normalizeH="0" baseline="0">
                    <a:ln>
                      <a:noFill/>
                    </a:ln>
                    <a:solidFill>
                      <a:srgbClr val="000000"/>
                    </a:solidFill>
                    <a:effectLst/>
                    <a:latin typeface="+mn-lt"/>
                  </a:rPr>
                  <a:t>As-yet</a:t>
                </a:r>
                <a:r>
                  <a:rPr kumimoji="0" lang="en-US" sz="800" b="0" i="0" u="none" strike="noStrike" cap="none" normalizeH="0">
                    <a:ln>
                      <a:noFill/>
                    </a:ln>
                    <a:solidFill>
                      <a:srgbClr val="000000"/>
                    </a:solidFill>
                    <a:effectLst/>
                    <a:latin typeface="+mn-lt"/>
                  </a:rPr>
                  <a:t> unaffected by virus</a:t>
                </a:r>
                <a:endParaRPr kumimoji="0" lang="en-US" sz="800" b="0" i="0" u="none" strike="noStrike" cap="none" normalizeH="0" baseline="0">
                  <a:ln>
                    <a:noFill/>
                  </a:ln>
                  <a:solidFill>
                    <a:srgbClr val="000000"/>
                  </a:solidFill>
                  <a:effectLst/>
                  <a:latin typeface="+mn-lt"/>
                </a:endParaRPr>
              </a:p>
            </p:txBody>
          </p:sp>
          <p:sp>
            <p:nvSpPr>
              <p:cNvPr id="41" name="Rectangle 40"/>
              <p:cNvSpPr/>
              <p:nvPr/>
            </p:nvSpPr>
            <p:spPr bwMode="auto">
              <a:xfrm>
                <a:off x="17219721" y="3143962"/>
                <a:ext cx="1542607" cy="551859"/>
              </a:xfrm>
              <a:prstGeom prst="rect">
                <a:avLst/>
              </a:prstGeom>
              <a:solidFill>
                <a:srgbClr val="BFBFB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Removed:</a:t>
                </a:r>
                <a:r>
                  <a:rPr lang="en-US" sz="800" b="0">
                    <a:latin typeface="+mn-lt"/>
                  </a:rPr>
                  <a:t> </a:t>
                </a:r>
                <a:r>
                  <a:rPr kumimoji="0" lang="en-US" sz="800" b="0" i="0" u="none" strike="noStrike" cap="none" normalizeH="0" baseline="0">
                    <a:ln>
                      <a:noFill/>
                    </a:ln>
                    <a:solidFill>
                      <a:srgbClr val="000000"/>
                    </a:solidFill>
                    <a:effectLst/>
                    <a:latin typeface="+mn-lt"/>
                  </a:rPr>
                  <a:t>No longer susceptible, post-infected individuals</a:t>
                </a:r>
              </a:p>
            </p:txBody>
          </p:sp>
          <p:sp>
            <p:nvSpPr>
              <p:cNvPr id="42" name="Rectangle 41"/>
              <p:cNvSpPr/>
              <p:nvPr/>
            </p:nvSpPr>
            <p:spPr bwMode="auto">
              <a:xfrm>
                <a:off x="15051852" y="3159370"/>
                <a:ext cx="1542607" cy="551859"/>
              </a:xfrm>
              <a:prstGeom prst="rect">
                <a:avLst/>
              </a:prstGeom>
              <a:solidFill>
                <a:srgbClr val="FF8B8B"/>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Infected:</a:t>
                </a:r>
                <a:r>
                  <a:rPr lang="en-US" sz="800" b="0">
                    <a:latin typeface="+mn-lt"/>
                  </a:rPr>
                  <a:t> </a:t>
                </a:r>
                <a:r>
                  <a:rPr kumimoji="0" lang="en-US" sz="800" b="0" i="0" u="none" strike="noStrike" cap="none" normalizeH="0" baseline="0">
                    <a:ln>
                      <a:noFill/>
                    </a:ln>
                    <a:solidFill>
                      <a:srgbClr val="000000"/>
                    </a:solidFill>
                    <a:effectLst/>
                    <a:latin typeface="+mn-lt"/>
                  </a:rPr>
                  <a:t>Contagious virus carriers</a:t>
                </a:r>
              </a:p>
            </p:txBody>
          </p:sp>
          <p:sp>
            <p:nvSpPr>
              <p:cNvPr id="43" name="Rectangle 42"/>
              <p:cNvSpPr/>
              <p:nvPr/>
            </p:nvSpPr>
            <p:spPr bwMode="auto">
              <a:xfrm>
                <a:off x="12924315" y="3159370"/>
                <a:ext cx="1542607" cy="551859"/>
              </a:xfrm>
              <a:prstGeom prst="rect">
                <a:avLst/>
              </a:prstGeom>
              <a:solidFill>
                <a:srgbClr val="FFDA65"/>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Exposed:</a:t>
                </a:r>
                <a:r>
                  <a:rPr lang="en-US" sz="800" b="0">
                    <a:latin typeface="+mn-lt"/>
                  </a:rPr>
                  <a:t> </a:t>
                </a:r>
                <a:r>
                  <a:rPr kumimoji="0" lang="en-US" sz="800" b="0" i="0" u="none" strike="noStrike" cap="none" normalizeH="0" baseline="0">
                    <a:ln>
                      <a:noFill/>
                    </a:ln>
                    <a:solidFill>
                      <a:srgbClr val="000000"/>
                    </a:solidFill>
                    <a:effectLst/>
                    <a:latin typeface="+mn-lt"/>
                  </a:rPr>
                  <a:t>Incubating</a:t>
                </a:r>
                <a:r>
                  <a:rPr lang="en-US" sz="800" b="0">
                    <a:latin typeface="+mn-lt"/>
                  </a:rPr>
                  <a:t>, </a:t>
                </a:r>
                <a:r>
                  <a:rPr kumimoji="0" lang="en-US" sz="800" b="0" i="0" u="none" strike="noStrike" cap="none" normalizeH="0" baseline="0">
                    <a:ln>
                      <a:noFill/>
                    </a:ln>
                    <a:solidFill>
                      <a:srgbClr val="000000"/>
                    </a:solidFill>
                    <a:effectLst/>
                    <a:latin typeface="+mn-lt"/>
                  </a:rPr>
                  <a:t>not yet contagious</a:t>
                </a:r>
              </a:p>
            </p:txBody>
          </p:sp>
          <p:sp>
            <p:nvSpPr>
              <p:cNvPr id="44" name="Right Arrow 43"/>
              <p:cNvSpPr/>
              <p:nvPr/>
            </p:nvSpPr>
            <p:spPr bwMode="auto">
              <a:xfrm>
                <a:off x="12339385" y="3248625"/>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5" name="Right Arrow 44"/>
              <p:cNvSpPr/>
              <p:nvPr/>
            </p:nvSpPr>
            <p:spPr bwMode="auto">
              <a:xfrm>
                <a:off x="14466922" y="3289231"/>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6" name="Right Arrow 45"/>
              <p:cNvSpPr/>
              <p:nvPr/>
            </p:nvSpPr>
            <p:spPr bwMode="auto">
              <a:xfrm>
                <a:off x="16611898" y="3264209"/>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7" name="TextBox 46"/>
              <p:cNvSpPr txBox="1"/>
              <p:nvPr/>
            </p:nvSpPr>
            <p:spPr>
              <a:xfrm>
                <a:off x="11349912" y="2824181"/>
                <a:ext cx="381836" cy="261610"/>
              </a:xfrm>
              <a:prstGeom prst="rect">
                <a:avLst/>
              </a:prstGeom>
              <a:noFill/>
            </p:spPr>
            <p:txBody>
              <a:bodyPr wrap="none" rtlCol="0">
                <a:spAutoFit/>
              </a:bodyPr>
              <a:lstStyle/>
              <a:p>
                <a:r>
                  <a:rPr lang="en-US" sz="1100" b="0">
                    <a:latin typeface="+mn-lt"/>
                  </a:rPr>
                  <a:t>S(t)</a:t>
                </a:r>
              </a:p>
            </p:txBody>
          </p:sp>
          <p:sp>
            <p:nvSpPr>
              <p:cNvPr id="48" name="TextBox 47"/>
              <p:cNvSpPr txBox="1"/>
              <p:nvPr/>
            </p:nvSpPr>
            <p:spPr>
              <a:xfrm>
                <a:off x="13431093" y="2839042"/>
                <a:ext cx="386644" cy="261610"/>
              </a:xfrm>
              <a:prstGeom prst="rect">
                <a:avLst/>
              </a:prstGeom>
              <a:noFill/>
            </p:spPr>
            <p:txBody>
              <a:bodyPr wrap="none" rtlCol="0">
                <a:spAutoFit/>
              </a:bodyPr>
              <a:lstStyle/>
              <a:p>
                <a:r>
                  <a:rPr lang="en-US" sz="1100" b="0">
                    <a:latin typeface="+mn-lt"/>
                  </a:rPr>
                  <a:t>E(t)</a:t>
                </a:r>
              </a:p>
            </p:txBody>
          </p:sp>
          <p:sp>
            <p:nvSpPr>
              <p:cNvPr id="49" name="TextBox 48"/>
              <p:cNvSpPr txBox="1"/>
              <p:nvPr/>
            </p:nvSpPr>
            <p:spPr>
              <a:xfrm>
                <a:off x="15601780" y="2829158"/>
                <a:ext cx="352982" cy="261610"/>
              </a:xfrm>
              <a:prstGeom prst="rect">
                <a:avLst/>
              </a:prstGeom>
              <a:noFill/>
            </p:spPr>
            <p:txBody>
              <a:bodyPr wrap="none" rtlCol="0">
                <a:spAutoFit/>
              </a:bodyPr>
              <a:lstStyle/>
              <a:p>
                <a:r>
                  <a:rPr lang="en-US" sz="1100" b="0">
                    <a:latin typeface="+mn-lt"/>
                  </a:rPr>
                  <a:t>I(t)</a:t>
                </a:r>
              </a:p>
            </p:txBody>
          </p:sp>
          <p:sp>
            <p:nvSpPr>
              <p:cNvPr id="50" name="TextBox 49"/>
              <p:cNvSpPr txBox="1"/>
              <p:nvPr/>
            </p:nvSpPr>
            <p:spPr>
              <a:xfrm>
                <a:off x="17791290" y="2845663"/>
                <a:ext cx="407484" cy="261610"/>
              </a:xfrm>
              <a:prstGeom prst="rect">
                <a:avLst/>
              </a:prstGeom>
              <a:noFill/>
            </p:spPr>
            <p:txBody>
              <a:bodyPr wrap="none" rtlCol="0">
                <a:spAutoFit/>
              </a:bodyPr>
              <a:lstStyle/>
              <a:p>
                <a:r>
                  <a:rPr lang="en-US" sz="1100" b="0">
                    <a:latin typeface="+mn-lt"/>
                  </a:rPr>
                  <a:t>U(t)</a:t>
                </a:r>
              </a:p>
            </p:txBody>
          </p:sp>
        </p:grpSp>
        <p:cxnSp>
          <p:nvCxnSpPr>
            <p:cNvPr id="27" name="Straight Arrow Connector 26"/>
            <p:cNvCxnSpPr>
              <a:stCxn id="40" idx="2"/>
            </p:cNvCxnSpPr>
            <p:nvPr/>
          </p:nvCxnSpPr>
          <p:spPr bwMode="auto">
            <a:xfrm>
              <a:off x="2753874" y="2219345"/>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a:off x="4879087" y="2250979"/>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a:off x="6974721" y="2240700"/>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a:off x="9212082" y="2221468"/>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4" name="TextBox 33"/>
                <p:cNvSpPr txBox="1"/>
                <p:nvPr/>
              </p:nvSpPr>
              <p:spPr>
                <a:xfrm>
                  <a:off x="2783453" y="2512069"/>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783453" y="2512069"/>
                  <a:ext cx="762901" cy="215444"/>
                </a:xfrm>
                <a:prstGeom prst="rect">
                  <a:avLst/>
                </a:prstGeom>
                <a:blipFill>
                  <a:blip r:embed="rId5"/>
                  <a:stretch>
                    <a:fillRect r="-38372"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928842" y="2517417"/>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928842" y="2517417"/>
                  <a:ext cx="762901" cy="215444"/>
                </a:xfrm>
                <a:prstGeom prst="rect">
                  <a:avLst/>
                </a:prstGeom>
                <a:blipFill>
                  <a:blip r:embed="rId6"/>
                  <a:stretch>
                    <a:fillRect r="-39535"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037345" y="2517416"/>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037345" y="2517416"/>
                  <a:ext cx="762901" cy="215444"/>
                </a:xfrm>
                <a:prstGeom prst="rect">
                  <a:avLst/>
                </a:prstGeom>
                <a:blipFill>
                  <a:blip r:embed="rId5"/>
                  <a:stretch>
                    <a:fillRect r="-38372"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9288576" y="2522348"/>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288576" y="2522348"/>
                  <a:ext cx="762901" cy="215444"/>
                </a:xfrm>
                <a:prstGeom prst="rect">
                  <a:avLst/>
                </a:prstGeom>
                <a:blipFill>
                  <a:blip r:embed="rId7"/>
                  <a:stretch>
                    <a:fillRect r="-38372" b="-25806"/>
                  </a:stretch>
                </a:blipFill>
              </p:spPr>
              <p:txBody>
                <a:bodyPr/>
                <a:lstStyle/>
                <a:p>
                  <a:r>
                    <a:rPr lang="en-US">
                      <a:noFill/>
                    </a:rPr>
                    <a:t> </a:t>
                  </a:r>
                </a:p>
              </p:txBody>
            </p:sp>
          </mc:Fallback>
        </mc:AlternateContent>
        <p:cxnSp>
          <p:nvCxnSpPr>
            <p:cNvPr id="38" name="Straight Arrow Connector 37"/>
            <p:cNvCxnSpPr/>
            <p:nvPr/>
          </p:nvCxnSpPr>
          <p:spPr bwMode="auto">
            <a:xfrm>
              <a:off x="2067109" y="1402064"/>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9" name="TextBox 38"/>
                <p:cNvSpPr txBox="1"/>
                <p:nvPr/>
              </p:nvSpPr>
              <p:spPr>
                <a:xfrm>
                  <a:off x="1579926" y="1186493"/>
                  <a:ext cx="739433"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 </m:t>
                      </m:r>
                      <m:r>
                        <a:rPr lang="en-US" sz="800" b="0" i="1" dirty="0" smtClean="0">
                          <a:latin typeface="Cambria Math" panose="02040503050406030204" pitchFamily="18" charset="0"/>
                          <a:ea typeface="Cambria Math" panose="02040503050406030204" pitchFamily="18" charset="0"/>
                        </a:rPr>
                        <m:t>𝜆</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(birth rate)</a:t>
                  </a:r>
                  <a:endParaRPr lang="en-US" sz="1600" b="0">
                    <a:latin typeface="+mn-lt"/>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1579926" y="1186493"/>
                  <a:ext cx="739433" cy="215444"/>
                </a:xfrm>
                <a:prstGeom prst="rect">
                  <a:avLst/>
                </a:prstGeom>
                <a:blipFill>
                  <a:blip r:embed="rId8"/>
                  <a:stretch>
                    <a:fillRect r="-39759" b="-25806"/>
                  </a:stretch>
                </a:blipFill>
              </p:spPr>
              <p:txBody>
                <a:bodyPr/>
                <a:lstStyle/>
                <a:p>
                  <a:r>
                    <a:rPr lang="en-US">
                      <a:noFill/>
                    </a:rPr>
                    <a:t> </a:t>
                  </a:r>
                </a:p>
              </p:txBody>
            </p:sp>
          </mc:Fallback>
        </mc:AlternateContent>
      </p:grpSp>
      <p:grpSp>
        <p:nvGrpSpPr>
          <p:cNvPr id="54" name="Group 53"/>
          <p:cNvGrpSpPr/>
          <p:nvPr/>
        </p:nvGrpSpPr>
        <p:grpSpPr>
          <a:xfrm>
            <a:off x="6140567" y="4728074"/>
            <a:ext cx="5986669" cy="1849816"/>
            <a:chOff x="3353004" y="4154674"/>
            <a:chExt cx="8509811" cy="2404194"/>
          </a:xfrm>
          <a:solidFill>
            <a:schemeClr val="accent6">
              <a:lumMod val="90000"/>
            </a:schemeClr>
          </a:solidFill>
          <a:effectLst>
            <a:outerShdw blurRad="50800" dist="38100" dir="2700000" algn="tl" rotWithShape="0">
              <a:prstClr val="black">
                <a:alpha val="40000"/>
              </a:prstClr>
            </a:outerShdw>
          </a:effectLst>
        </p:grpSpPr>
        <p:sp>
          <p:nvSpPr>
            <p:cNvPr id="55" name="Rectangle 27"/>
            <p:cNvSpPr/>
            <p:nvPr/>
          </p:nvSpPr>
          <p:spPr bwMode="auto">
            <a:xfrm>
              <a:off x="3353004" y="4286962"/>
              <a:ext cx="8509811" cy="2271906"/>
            </a:xfrm>
            <a:custGeom>
              <a:avLst/>
              <a:gdLst>
                <a:gd name="connsiteX0" fmla="*/ 0 w 8509811"/>
                <a:gd name="connsiteY0" fmla="*/ 0 h 1828372"/>
                <a:gd name="connsiteX1" fmla="*/ 8509811 w 8509811"/>
                <a:gd name="connsiteY1" fmla="*/ 0 h 1828372"/>
                <a:gd name="connsiteX2" fmla="*/ 8509811 w 8509811"/>
                <a:gd name="connsiteY2" fmla="*/ 1828372 h 1828372"/>
                <a:gd name="connsiteX3" fmla="*/ 0 w 8509811"/>
                <a:gd name="connsiteY3" fmla="*/ 1828372 h 1828372"/>
                <a:gd name="connsiteX4" fmla="*/ 0 w 8509811"/>
                <a:gd name="connsiteY4" fmla="*/ 0 h 1828372"/>
                <a:gd name="connsiteX0" fmla="*/ 0 w 8509811"/>
                <a:gd name="connsiteY0" fmla="*/ 699516 h 2527888"/>
                <a:gd name="connsiteX1" fmla="*/ 5646216 w 8509811"/>
                <a:gd name="connsiteY1" fmla="*/ 0 h 2527888"/>
                <a:gd name="connsiteX2" fmla="*/ 8509811 w 8509811"/>
                <a:gd name="connsiteY2" fmla="*/ 699516 h 2527888"/>
                <a:gd name="connsiteX3" fmla="*/ 8509811 w 8509811"/>
                <a:gd name="connsiteY3" fmla="*/ 2527888 h 2527888"/>
                <a:gd name="connsiteX4" fmla="*/ 0 w 8509811"/>
                <a:gd name="connsiteY4" fmla="*/ 2527888 h 2527888"/>
                <a:gd name="connsiteX5" fmla="*/ 0 w 8509811"/>
                <a:gd name="connsiteY5" fmla="*/ 699516 h 2527888"/>
                <a:gd name="connsiteX0" fmla="*/ 0 w 8509811"/>
                <a:gd name="connsiteY0" fmla="*/ 699516 h 2527888"/>
                <a:gd name="connsiteX1" fmla="*/ 5646216 w 8509811"/>
                <a:gd name="connsiteY1" fmla="*/ 0 h 2527888"/>
                <a:gd name="connsiteX2" fmla="*/ 8509811 w 8509811"/>
                <a:gd name="connsiteY2" fmla="*/ 699516 h 2527888"/>
                <a:gd name="connsiteX3" fmla="*/ 8509811 w 8509811"/>
                <a:gd name="connsiteY3" fmla="*/ 2527888 h 2527888"/>
                <a:gd name="connsiteX4" fmla="*/ 0 w 8509811"/>
                <a:gd name="connsiteY4" fmla="*/ 2527888 h 2527888"/>
                <a:gd name="connsiteX5" fmla="*/ 0 w 8509811"/>
                <a:gd name="connsiteY5" fmla="*/ 699516 h 2527888"/>
                <a:gd name="connsiteX0" fmla="*/ 0 w 8509811"/>
                <a:gd name="connsiteY0" fmla="*/ 700374 h 2528746"/>
                <a:gd name="connsiteX1" fmla="*/ 5646216 w 8509811"/>
                <a:gd name="connsiteY1" fmla="*/ 858 h 2528746"/>
                <a:gd name="connsiteX2" fmla="*/ 5874816 w 8509811"/>
                <a:gd name="connsiteY2" fmla="*/ 800958 h 2528746"/>
                <a:gd name="connsiteX3" fmla="*/ 8509811 w 8509811"/>
                <a:gd name="connsiteY3" fmla="*/ 700374 h 2528746"/>
                <a:gd name="connsiteX4" fmla="*/ 8509811 w 8509811"/>
                <a:gd name="connsiteY4" fmla="*/ 2528746 h 2528746"/>
                <a:gd name="connsiteX5" fmla="*/ 0 w 8509811"/>
                <a:gd name="connsiteY5" fmla="*/ 2528746 h 2528746"/>
                <a:gd name="connsiteX6" fmla="*/ 0 w 8509811"/>
                <a:gd name="connsiteY6" fmla="*/ 700374 h 2528746"/>
                <a:gd name="connsiteX0" fmla="*/ 0 w 8509811"/>
                <a:gd name="connsiteY0" fmla="*/ 699517 h 2527889"/>
                <a:gd name="connsiteX1" fmla="*/ 5646216 w 8509811"/>
                <a:gd name="connsiteY1" fmla="*/ 1 h 2527889"/>
                <a:gd name="connsiteX2" fmla="*/ 5874816 w 8509811"/>
                <a:gd name="connsiteY2" fmla="*/ 80010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3097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3097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46216 w 8509811"/>
                <a:gd name="connsiteY1" fmla="*/ 1 h 2527889"/>
                <a:gd name="connsiteX2" fmla="*/ 564621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9517 h 2527889"/>
                <a:gd name="connsiteX1" fmla="*/ 5623356 w 8509811"/>
                <a:gd name="connsiteY1" fmla="*/ 1 h 2527889"/>
                <a:gd name="connsiteX2" fmla="*/ 5646216 w 8509811"/>
                <a:gd name="connsiteY2" fmla="*/ 792481 h 2527889"/>
                <a:gd name="connsiteX3" fmla="*/ 8509811 w 8509811"/>
                <a:gd name="connsiteY3" fmla="*/ 699517 h 2527889"/>
                <a:gd name="connsiteX4" fmla="*/ 8509811 w 8509811"/>
                <a:gd name="connsiteY4" fmla="*/ 2527889 h 2527889"/>
                <a:gd name="connsiteX5" fmla="*/ 0 w 8509811"/>
                <a:gd name="connsiteY5" fmla="*/ 2527889 h 2527889"/>
                <a:gd name="connsiteX6" fmla="*/ 0 w 8509811"/>
                <a:gd name="connsiteY6" fmla="*/ 699517 h 2527889"/>
                <a:gd name="connsiteX0" fmla="*/ 0 w 8509811"/>
                <a:gd name="connsiteY0" fmla="*/ 691897 h 2520269"/>
                <a:gd name="connsiteX1" fmla="*/ 563859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78486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46216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75323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84848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89611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53836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1897 h 2520269"/>
                <a:gd name="connsiteX1" fmla="*/ 5644311 w 8509811"/>
                <a:gd name="connsiteY1" fmla="*/ 1 h 2520269"/>
                <a:gd name="connsiteX2" fmla="*/ 5650979 w 8509811"/>
                <a:gd name="connsiteY2" fmla="*/ 694374 h 2520269"/>
                <a:gd name="connsiteX3" fmla="*/ 8509811 w 8509811"/>
                <a:gd name="connsiteY3" fmla="*/ 691897 h 2520269"/>
                <a:gd name="connsiteX4" fmla="*/ 8509811 w 8509811"/>
                <a:gd name="connsiteY4" fmla="*/ 2520269 h 2520269"/>
                <a:gd name="connsiteX5" fmla="*/ 0 w 8509811"/>
                <a:gd name="connsiteY5" fmla="*/ 2520269 h 2520269"/>
                <a:gd name="connsiteX6" fmla="*/ 0 w 8509811"/>
                <a:gd name="connsiteY6" fmla="*/ 691897 h 2520269"/>
                <a:gd name="connsiteX0" fmla="*/ 0 w 8509811"/>
                <a:gd name="connsiteY0" fmla="*/ 696659 h 2525031"/>
                <a:gd name="connsiteX1" fmla="*/ 5658598 w 8509811"/>
                <a:gd name="connsiteY1" fmla="*/ 0 h 2525031"/>
                <a:gd name="connsiteX2" fmla="*/ 5650979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55742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696659 h 2525031"/>
                <a:gd name="connsiteX1" fmla="*/ 5658598 w 8509811"/>
                <a:gd name="connsiteY1" fmla="*/ 0 h 2525031"/>
                <a:gd name="connsiteX2" fmla="*/ 5660504 w 8509811"/>
                <a:gd name="connsiteY2" fmla="*/ 699136 h 2525031"/>
                <a:gd name="connsiteX3" fmla="*/ 8509811 w 8509811"/>
                <a:gd name="connsiteY3" fmla="*/ 696659 h 2525031"/>
                <a:gd name="connsiteX4" fmla="*/ 8509811 w 8509811"/>
                <a:gd name="connsiteY4" fmla="*/ 2525031 h 2525031"/>
                <a:gd name="connsiteX5" fmla="*/ 0 w 8509811"/>
                <a:gd name="connsiteY5" fmla="*/ 2525031 h 2525031"/>
                <a:gd name="connsiteX6" fmla="*/ 0 w 8509811"/>
                <a:gd name="connsiteY6" fmla="*/ 696659 h 2525031"/>
                <a:gd name="connsiteX0" fmla="*/ 0 w 8509811"/>
                <a:gd name="connsiteY0" fmla="*/ 773644 h 2602016"/>
                <a:gd name="connsiteX1" fmla="*/ 2785859 w 8509811"/>
                <a:gd name="connsiteY1" fmla="*/ 62698 h 2602016"/>
                <a:gd name="connsiteX2" fmla="*/ 5658598 w 8509811"/>
                <a:gd name="connsiteY2" fmla="*/ 76985 h 2602016"/>
                <a:gd name="connsiteX3" fmla="*/ 5660504 w 8509811"/>
                <a:gd name="connsiteY3" fmla="*/ 776121 h 2602016"/>
                <a:gd name="connsiteX4" fmla="*/ 8509811 w 8509811"/>
                <a:gd name="connsiteY4" fmla="*/ 773644 h 2602016"/>
                <a:gd name="connsiteX5" fmla="*/ 8509811 w 8509811"/>
                <a:gd name="connsiteY5" fmla="*/ 2602016 h 2602016"/>
                <a:gd name="connsiteX6" fmla="*/ 0 w 8509811"/>
                <a:gd name="connsiteY6" fmla="*/ 2602016 h 2602016"/>
                <a:gd name="connsiteX7" fmla="*/ 0 w 8509811"/>
                <a:gd name="connsiteY7" fmla="*/ 773644 h 2602016"/>
                <a:gd name="connsiteX0" fmla="*/ 0 w 8509811"/>
                <a:gd name="connsiteY0" fmla="*/ 723631 h 2552003"/>
                <a:gd name="connsiteX1" fmla="*/ 2785859 w 8509811"/>
                <a:gd name="connsiteY1" fmla="*/ 12685 h 2552003"/>
                <a:gd name="connsiteX2" fmla="*/ 5658598 w 8509811"/>
                <a:gd name="connsiteY2" fmla="*/ 26972 h 2552003"/>
                <a:gd name="connsiteX3" fmla="*/ 5660504 w 8509811"/>
                <a:gd name="connsiteY3" fmla="*/ 726108 h 2552003"/>
                <a:gd name="connsiteX4" fmla="*/ 8509811 w 8509811"/>
                <a:gd name="connsiteY4" fmla="*/ 723631 h 2552003"/>
                <a:gd name="connsiteX5" fmla="*/ 8509811 w 8509811"/>
                <a:gd name="connsiteY5" fmla="*/ 2552003 h 2552003"/>
                <a:gd name="connsiteX6" fmla="*/ 0 w 8509811"/>
                <a:gd name="connsiteY6" fmla="*/ 2552003 h 2552003"/>
                <a:gd name="connsiteX7" fmla="*/ 0 w 8509811"/>
                <a:gd name="connsiteY7" fmla="*/ 723631 h 2552003"/>
                <a:gd name="connsiteX0" fmla="*/ 0 w 8509811"/>
                <a:gd name="connsiteY0" fmla="*/ 729996 h 2558368"/>
                <a:gd name="connsiteX1" fmla="*/ 2785859 w 8509811"/>
                <a:gd name="connsiteY1" fmla="*/ 0 h 2558368"/>
                <a:gd name="connsiteX2" fmla="*/ 5658598 w 8509811"/>
                <a:gd name="connsiteY2" fmla="*/ 33337 h 2558368"/>
                <a:gd name="connsiteX3" fmla="*/ 5660504 w 8509811"/>
                <a:gd name="connsiteY3" fmla="*/ 732473 h 2558368"/>
                <a:gd name="connsiteX4" fmla="*/ 8509811 w 8509811"/>
                <a:gd name="connsiteY4" fmla="*/ 729996 h 2558368"/>
                <a:gd name="connsiteX5" fmla="*/ 8509811 w 8509811"/>
                <a:gd name="connsiteY5" fmla="*/ 2558368 h 2558368"/>
                <a:gd name="connsiteX6" fmla="*/ 0 w 8509811"/>
                <a:gd name="connsiteY6" fmla="*/ 2558368 h 2558368"/>
                <a:gd name="connsiteX7" fmla="*/ 0 w 8509811"/>
                <a:gd name="connsiteY7" fmla="*/ 729996 h 2558368"/>
                <a:gd name="connsiteX0" fmla="*/ 0 w 8509811"/>
                <a:gd name="connsiteY0" fmla="*/ 710946 h 2539318"/>
                <a:gd name="connsiteX1" fmla="*/ 2785859 w 8509811"/>
                <a:gd name="connsiteY1" fmla="*/ 0 h 2539318"/>
                <a:gd name="connsiteX2" fmla="*/ 5658598 w 8509811"/>
                <a:gd name="connsiteY2" fmla="*/ 14287 h 2539318"/>
                <a:gd name="connsiteX3" fmla="*/ 5660504 w 8509811"/>
                <a:gd name="connsiteY3" fmla="*/ 713423 h 2539318"/>
                <a:gd name="connsiteX4" fmla="*/ 8509811 w 8509811"/>
                <a:gd name="connsiteY4" fmla="*/ 710946 h 2539318"/>
                <a:gd name="connsiteX5" fmla="*/ 8509811 w 8509811"/>
                <a:gd name="connsiteY5" fmla="*/ 2539318 h 2539318"/>
                <a:gd name="connsiteX6" fmla="*/ 0 w 8509811"/>
                <a:gd name="connsiteY6" fmla="*/ 2539318 h 2539318"/>
                <a:gd name="connsiteX7" fmla="*/ 0 w 8509811"/>
                <a:gd name="connsiteY7" fmla="*/ 710946 h 2539318"/>
                <a:gd name="connsiteX0" fmla="*/ 0 w 8509811"/>
                <a:gd name="connsiteY0" fmla="*/ 710946 h 2539318"/>
                <a:gd name="connsiteX1" fmla="*/ 2785859 w 8509811"/>
                <a:gd name="connsiteY1" fmla="*/ 0 h 2539318"/>
                <a:gd name="connsiteX2" fmla="*/ 5658598 w 8509811"/>
                <a:gd name="connsiteY2" fmla="*/ 14287 h 2539318"/>
                <a:gd name="connsiteX3" fmla="*/ 5660504 w 8509811"/>
                <a:gd name="connsiteY3" fmla="*/ 713423 h 2539318"/>
                <a:gd name="connsiteX4" fmla="*/ 8509811 w 8509811"/>
                <a:gd name="connsiteY4" fmla="*/ 710946 h 2539318"/>
                <a:gd name="connsiteX5" fmla="*/ 8509811 w 8509811"/>
                <a:gd name="connsiteY5" fmla="*/ 2539318 h 2539318"/>
                <a:gd name="connsiteX6" fmla="*/ 0 w 8509811"/>
                <a:gd name="connsiteY6" fmla="*/ 2539318 h 2539318"/>
                <a:gd name="connsiteX7" fmla="*/ 0 w 8509811"/>
                <a:gd name="connsiteY7" fmla="*/ 710946 h 2539318"/>
                <a:gd name="connsiteX0" fmla="*/ 0 w 8509811"/>
                <a:gd name="connsiteY0" fmla="*/ 706184 h 2534556"/>
                <a:gd name="connsiteX1" fmla="*/ 2785859 w 8509811"/>
                <a:gd name="connsiteY1" fmla="*/ 0 h 2534556"/>
                <a:gd name="connsiteX2" fmla="*/ 5658598 w 8509811"/>
                <a:gd name="connsiteY2" fmla="*/ 9525 h 2534556"/>
                <a:gd name="connsiteX3" fmla="*/ 5660504 w 8509811"/>
                <a:gd name="connsiteY3" fmla="*/ 708661 h 2534556"/>
                <a:gd name="connsiteX4" fmla="*/ 8509811 w 8509811"/>
                <a:gd name="connsiteY4" fmla="*/ 706184 h 2534556"/>
                <a:gd name="connsiteX5" fmla="*/ 8509811 w 8509811"/>
                <a:gd name="connsiteY5" fmla="*/ 2534556 h 2534556"/>
                <a:gd name="connsiteX6" fmla="*/ 0 w 8509811"/>
                <a:gd name="connsiteY6" fmla="*/ 2534556 h 2534556"/>
                <a:gd name="connsiteX7" fmla="*/ 0 w 8509811"/>
                <a:gd name="connsiteY7" fmla="*/ 706184 h 2534556"/>
                <a:gd name="connsiteX0" fmla="*/ 0 w 8509811"/>
                <a:gd name="connsiteY0" fmla="*/ 701421 h 2529793"/>
                <a:gd name="connsiteX1" fmla="*/ 2781097 w 8509811"/>
                <a:gd name="connsiteY1" fmla="*/ 0 h 2529793"/>
                <a:gd name="connsiteX2" fmla="*/ 5658598 w 8509811"/>
                <a:gd name="connsiteY2" fmla="*/ 4762 h 2529793"/>
                <a:gd name="connsiteX3" fmla="*/ 5660504 w 8509811"/>
                <a:gd name="connsiteY3" fmla="*/ 703898 h 2529793"/>
                <a:gd name="connsiteX4" fmla="*/ 8509811 w 8509811"/>
                <a:gd name="connsiteY4" fmla="*/ 701421 h 2529793"/>
                <a:gd name="connsiteX5" fmla="*/ 8509811 w 8509811"/>
                <a:gd name="connsiteY5" fmla="*/ 2529793 h 2529793"/>
                <a:gd name="connsiteX6" fmla="*/ 0 w 8509811"/>
                <a:gd name="connsiteY6" fmla="*/ 2529793 h 2529793"/>
                <a:gd name="connsiteX7" fmla="*/ 0 w 8509811"/>
                <a:gd name="connsiteY7" fmla="*/ 701421 h 2529793"/>
                <a:gd name="connsiteX0" fmla="*/ 0 w 8509811"/>
                <a:gd name="connsiteY0" fmla="*/ 701421 h 2529793"/>
                <a:gd name="connsiteX1" fmla="*/ 2781097 w 8509811"/>
                <a:gd name="connsiteY1" fmla="*/ 0 h 2529793"/>
                <a:gd name="connsiteX2" fmla="*/ 5658598 w 8509811"/>
                <a:gd name="connsiteY2" fmla="*/ 4762 h 2529793"/>
                <a:gd name="connsiteX3" fmla="*/ 5660504 w 8509811"/>
                <a:gd name="connsiteY3" fmla="*/ 703898 h 2529793"/>
                <a:gd name="connsiteX4" fmla="*/ 8509811 w 8509811"/>
                <a:gd name="connsiteY4" fmla="*/ 701421 h 2529793"/>
                <a:gd name="connsiteX5" fmla="*/ 8509811 w 8509811"/>
                <a:gd name="connsiteY5" fmla="*/ 2529793 h 2529793"/>
                <a:gd name="connsiteX6" fmla="*/ 0 w 8509811"/>
                <a:gd name="connsiteY6" fmla="*/ 2529793 h 2529793"/>
                <a:gd name="connsiteX7" fmla="*/ 0 w 8509811"/>
                <a:gd name="connsiteY7" fmla="*/ 701421 h 2529793"/>
                <a:gd name="connsiteX0" fmla="*/ 0 w 8509811"/>
                <a:gd name="connsiteY0" fmla="*/ 701421 h 2529793"/>
                <a:gd name="connsiteX1" fmla="*/ 2704896 w 8509811"/>
                <a:gd name="connsiteY1" fmla="*/ 757238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04896 w 8509811"/>
                <a:gd name="connsiteY1" fmla="*/ 757238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804909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804909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62000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 name="connsiteX0" fmla="*/ 0 w 8509811"/>
                <a:gd name="connsiteY0" fmla="*/ 701421 h 2529793"/>
                <a:gd name="connsiteX1" fmla="*/ 2781097 w 8509811"/>
                <a:gd name="connsiteY1" fmla="*/ 700087 h 2529793"/>
                <a:gd name="connsiteX2" fmla="*/ 2781097 w 8509811"/>
                <a:gd name="connsiteY2" fmla="*/ 0 h 2529793"/>
                <a:gd name="connsiteX3" fmla="*/ 5658598 w 8509811"/>
                <a:gd name="connsiteY3" fmla="*/ 4762 h 2529793"/>
                <a:gd name="connsiteX4" fmla="*/ 5660504 w 8509811"/>
                <a:gd name="connsiteY4" fmla="*/ 703898 h 2529793"/>
                <a:gd name="connsiteX5" fmla="*/ 8509811 w 8509811"/>
                <a:gd name="connsiteY5" fmla="*/ 701421 h 2529793"/>
                <a:gd name="connsiteX6" fmla="*/ 8509811 w 8509811"/>
                <a:gd name="connsiteY6" fmla="*/ 2529793 h 2529793"/>
                <a:gd name="connsiteX7" fmla="*/ 0 w 8509811"/>
                <a:gd name="connsiteY7" fmla="*/ 2529793 h 2529793"/>
                <a:gd name="connsiteX8" fmla="*/ 0 w 8509811"/>
                <a:gd name="connsiteY8" fmla="*/ 701421 h 252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9811" h="2529793">
                  <a:moveTo>
                    <a:pt x="0" y="701421"/>
                  </a:moveTo>
                  <a:lnTo>
                    <a:pt x="2781097" y="700087"/>
                  </a:lnTo>
                  <a:cubicBezTo>
                    <a:pt x="2782651" y="-97854"/>
                    <a:pt x="2784907" y="756444"/>
                    <a:pt x="2781097" y="0"/>
                  </a:cubicBezTo>
                  <a:lnTo>
                    <a:pt x="5658598" y="4762"/>
                  </a:lnTo>
                  <a:cubicBezTo>
                    <a:pt x="5657929" y="1292161"/>
                    <a:pt x="5659488" y="-220885"/>
                    <a:pt x="5660504" y="703898"/>
                  </a:cubicBezTo>
                  <a:lnTo>
                    <a:pt x="8509811" y="701421"/>
                  </a:lnTo>
                  <a:lnTo>
                    <a:pt x="8509811" y="2529793"/>
                  </a:lnTo>
                  <a:lnTo>
                    <a:pt x="0" y="2529793"/>
                  </a:lnTo>
                  <a:lnTo>
                    <a:pt x="0" y="701421"/>
                  </a:lnTo>
                  <a:close/>
                </a:path>
              </a:pathLst>
            </a:cu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a:ln>
                  <a:noFill/>
                </a:ln>
                <a:solidFill>
                  <a:srgbClr val="000000"/>
                </a:solidFill>
                <a:effectLst/>
                <a:latin typeface="+mn-lt"/>
              </a:endParaRPr>
            </a:p>
          </p:txBody>
        </p:sp>
        <p:sp>
          <p:nvSpPr>
            <p:cNvPr id="56" name="TextBox 55"/>
            <p:cNvSpPr txBox="1"/>
            <p:nvPr/>
          </p:nvSpPr>
          <p:spPr>
            <a:xfrm>
              <a:off x="5188855" y="4154674"/>
              <a:ext cx="4838106" cy="1040040"/>
            </a:xfrm>
            <a:prstGeom prst="rect">
              <a:avLst/>
            </a:prstGeom>
            <a:grpFill/>
            <a:ln>
              <a:noFill/>
            </a:ln>
          </p:spPr>
          <p:txBody>
            <a:bodyPr wrap="square" tIns="91440" bIns="91440" rtlCol="0" anchor="b">
              <a:spAutoFit/>
            </a:bodyPr>
            <a:lstStyle/>
            <a:p>
              <a:pPr algn="ctr"/>
              <a:r>
                <a:rPr lang="en-US" sz="2000" dirty="0">
                  <a:latin typeface="+mn-lt"/>
                </a:rPr>
                <a:t>SEIR Model given policy B</a:t>
              </a:r>
            </a:p>
            <a:p>
              <a:pPr algn="ctr"/>
              <a:endParaRPr lang="en-US" sz="2000" dirty="0">
                <a:latin typeface="+mn-lt"/>
              </a:endParaRPr>
            </a:p>
          </p:txBody>
        </p:sp>
      </p:grpSp>
      <p:grpSp>
        <p:nvGrpSpPr>
          <p:cNvPr id="58" name="Group 57"/>
          <p:cNvGrpSpPr/>
          <p:nvPr/>
        </p:nvGrpSpPr>
        <p:grpSpPr>
          <a:xfrm>
            <a:off x="6155639" y="5260967"/>
            <a:ext cx="5763775" cy="1358857"/>
            <a:chOff x="1579926" y="1186493"/>
            <a:chExt cx="8471551" cy="1551299"/>
          </a:xfrm>
        </p:grpSpPr>
        <p:grpSp>
          <p:nvGrpSpPr>
            <p:cNvPr id="59" name="Group 58"/>
            <p:cNvGrpSpPr/>
            <p:nvPr/>
          </p:nvGrpSpPr>
          <p:grpSpPr>
            <a:xfrm>
              <a:off x="1982570" y="1353652"/>
              <a:ext cx="7965550" cy="887048"/>
              <a:chOff x="10796778" y="2824181"/>
              <a:chExt cx="7965550" cy="887048"/>
            </a:xfrm>
          </p:grpSpPr>
          <p:sp>
            <p:nvSpPr>
              <p:cNvPr id="70" name="Rectangle 69"/>
              <p:cNvSpPr/>
              <p:nvPr/>
            </p:nvSpPr>
            <p:spPr bwMode="auto">
              <a:xfrm>
                <a:off x="10796778" y="3138015"/>
                <a:ext cx="1542607" cy="551859"/>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Susceptible:</a:t>
                </a:r>
                <a:r>
                  <a:rPr lang="en-US" sz="800" b="0">
                    <a:latin typeface="+mn-lt"/>
                  </a:rPr>
                  <a:t> </a:t>
                </a:r>
                <a:r>
                  <a:rPr kumimoji="0" lang="en-US" sz="800" b="0" i="0" u="none" strike="noStrike" cap="none" normalizeH="0" baseline="0">
                    <a:ln>
                      <a:noFill/>
                    </a:ln>
                    <a:solidFill>
                      <a:srgbClr val="000000"/>
                    </a:solidFill>
                    <a:effectLst/>
                    <a:latin typeface="+mn-lt"/>
                  </a:rPr>
                  <a:t>As-yet</a:t>
                </a:r>
                <a:r>
                  <a:rPr kumimoji="0" lang="en-US" sz="800" b="0" i="0" u="none" strike="noStrike" cap="none" normalizeH="0">
                    <a:ln>
                      <a:noFill/>
                    </a:ln>
                    <a:solidFill>
                      <a:srgbClr val="000000"/>
                    </a:solidFill>
                    <a:effectLst/>
                    <a:latin typeface="+mn-lt"/>
                  </a:rPr>
                  <a:t> unaffected by virus</a:t>
                </a:r>
                <a:endParaRPr kumimoji="0" lang="en-US" sz="800" b="0" i="0" u="none" strike="noStrike" cap="none" normalizeH="0" baseline="0">
                  <a:ln>
                    <a:noFill/>
                  </a:ln>
                  <a:solidFill>
                    <a:srgbClr val="000000"/>
                  </a:solidFill>
                  <a:effectLst/>
                  <a:latin typeface="+mn-lt"/>
                </a:endParaRPr>
              </a:p>
            </p:txBody>
          </p:sp>
          <p:sp>
            <p:nvSpPr>
              <p:cNvPr id="71" name="Rectangle 70"/>
              <p:cNvSpPr/>
              <p:nvPr/>
            </p:nvSpPr>
            <p:spPr bwMode="auto">
              <a:xfrm>
                <a:off x="17219721" y="3143962"/>
                <a:ext cx="1542607" cy="551859"/>
              </a:xfrm>
              <a:prstGeom prst="rect">
                <a:avLst/>
              </a:prstGeom>
              <a:solidFill>
                <a:srgbClr val="BFBFB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Removed:</a:t>
                </a:r>
                <a:r>
                  <a:rPr lang="en-US" sz="800" b="0">
                    <a:latin typeface="+mn-lt"/>
                  </a:rPr>
                  <a:t> </a:t>
                </a:r>
                <a:r>
                  <a:rPr kumimoji="0" lang="en-US" sz="800" b="0" i="0" u="none" strike="noStrike" cap="none" normalizeH="0" baseline="0">
                    <a:ln>
                      <a:noFill/>
                    </a:ln>
                    <a:solidFill>
                      <a:srgbClr val="000000"/>
                    </a:solidFill>
                    <a:effectLst/>
                    <a:latin typeface="+mn-lt"/>
                  </a:rPr>
                  <a:t>No longer susceptible, post-infected individuals</a:t>
                </a:r>
              </a:p>
            </p:txBody>
          </p:sp>
          <p:sp>
            <p:nvSpPr>
              <p:cNvPr id="72" name="Rectangle 71"/>
              <p:cNvSpPr/>
              <p:nvPr/>
            </p:nvSpPr>
            <p:spPr bwMode="auto">
              <a:xfrm>
                <a:off x="15051852" y="3159370"/>
                <a:ext cx="1542607" cy="551859"/>
              </a:xfrm>
              <a:prstGeom prst="rect">
                <a:avLst/>
              </a:prstGeom>
              <a:solidFill>
                <a:srgbClr val="FF8B8B"/>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Infected:</a:t>
                </a:r>
                <a:r>
                  <a:rPr lang="en-US" sz="800" b="0">
                    <a:latin typeface="+mn-lt"/>
                  </a:rPr>
                  <a:t> </a:t>
                </a:r>
                <a:r>
                  <a:rPr kumimoji="0" lang="en-US" sz="800" b="0" i="0" u="none" strike="noStrike" cap="none" normalizeH="0" baseline="0">
                    <a:ln>
                      <a:noFill/>
                    </a:ln>
                    <a:solidFill>
                      <a:srgbClr val="000000"/>
                    </a:solidFill>
                    <a:effectLst/>
                    <a:latin typeface="+mn-lt"/>
                  </a:rPr>
                  <a:t>Contagious virus carriers</a:t>
                </a:r>
              </a:p>
            </p:txBody>
          </p:sp>
          <p:sp>
            <p:nvSpPr>
              <p:cNvPr id="73" name="Rectangle 72"/>
              <p:cNvSpPr/>
              <p:nvPr/>
            </p:nvSpPr>
            <p:spPr bwMode="auto">
              <a:xfrm>
                <a:off x="12924315" y="3159370"/>
                <a:ext cx="1542607" cy="551859"/>
              </a:xfrm>
              <a:prstGeom prst="rect">
                <a:avLst/>
              </a:prstGeom>
              <a:solidFill>
                <a:srgbClr val="FFDA65"/>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800" b="0" i="0" u="none" strike="noStrike" cap="none" normalizeH="0" baseline="0">
                    <a:ln>
                      <a:noFill/>
                    </a:ln>
                    <a:solidFill>
                      <a:srgbClr val="000000"/>
                    </a:solidFill>
                    <a:effectLst/>
                    <a:latin typeface="+mn-lt"/>
                  </a:rPr>
                  <a:t>Exposed:</a:t>
                </a:r>
                <a:r>
                  <a:rPr lang="en-US" sz="800" b="0">
                    <a:latin typeface="+mn-lt"/>
                  </a:rPr>
                  <a:t> </a:t>
                </a:r>
                <a:r>
                  <a:rPr kumimoji="0" lang="en-US" sz="800" b="0" i="0" u="none" strike="noStrike" cap="none" normalizeH="0" baseline="0">
                    <a:ln>
                      <a:noFill/>
                    </a:ln>
                    <a:solidFill>
                      <a:srgbClr val="000000"/>
                    </a:solidFill>
                    <a:effectLst/>
                    <a:latin typeface="+mn-lt"/>
                  </a:rPr>
                  <a:t>Incubating</a:t>
                </a:r>
                <a:r>
                  <a:rPr lang="en-US" sz="800" b="0">
                    <a:latin typeface="+mn-lt"/>
                  </a:rPr>
                  <a:t>, </a:t>
                </a:r>
                <a:r>
                  <a:rPr kumimoji="0" lang="en-US" sz="800" b="0" i="0" u="none" strike="noStrike" cap="none" normalizeH="0" baseline="0">
                    <a:ln>
                      <a:noFill/>
                    </a:ln>
                    <a:solidFill>
                      <a:srgbClr val="000000"/>
                    </a:solidFill>
                    <a:effectLst/>
                    <a:latin typeface="+mn-lt"/>
                  </a:rPr>
                  <a:t>not yet </a:t>
                </a:r>
                <a:r>
                  <a:rPr lang="en-US" sz="800" b="0">
                    <a:latin typeface="+mn-lt"/>
                  </a:rPr>
                  <a:t>contagious</a:t>
                </a:r>
                <a:endParaRPr kumimoji="0" lang="en-US" sz="800" b="0" i="0" u="none" strike="noStrike" cap="none" normalizeH="0" baseline="0">
                  <a:ln>
                    <a:noFill/>
                  </a:ln>
                  <a:solidFill>
                    <a:srgbClr val="000000"/>
                  </a:solidFill>
                  <a:effectLst/>
                  <a:latin typeface="+mn-lt"/>
                </a:endParaRPr>
              </a:p>
            </p:txBody>
          </p:sp>
          <p:sp>
            <p:nvSpPr>
              <p:cNvPr id="74" name="Right Arrow 73"/>
              <p:cNvSpPr/>
              <p:nvPr/>
            </p:nvSpPr>
            <p:spPr bwMode="auto">
              <a:xfrm>
                <a:off x="12339385" y="3248625"/>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75" name="Right Arrow 74"/>
              <p:cNvSpPr/>
              <p:nvPr/>
            </p:nvSpPr>
            <p:spPr bwMode="auto">
              <a:xfrm>
                <a:off x="14466922" y="3289231"/>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76" name="Right Arrow 75"/>
              <p:cNvSpPr/>
              <p:nvPr/>
            </p:nvSpPr>
            <p:spPr bwMode="auto">
              <a:xfrm>
                <a:off x="16611898" y="3264209"/>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77" name="TextBox 76"/>
              <p:cNvSpPr txBox="1"/>
              <p:nvPr/>
            </p:nvSpPr>
            <p:spPr>
              <a:xfrm>
                <a:off x="11349912" y="2824181"/>
                <a:ext cx="381836" cy="261610"/>
              </a:xfrm>
              <a:prstGeom prst="rect">
                <a:avLst/>
              </a:prstGeom>
              <a:noFill/>
            </p:spPr>
            <p:txBody>
              <a:bodyPr wrap="none" rtlCol="0">
                <a:spAutoFit/>
              </a:bodyPr>
              <a:lstStyle/>
              <a:p>
                <a:r>
                  <a:rPr lang="en-US" sz="1100" b="0">
                    <a:latin typeface="+mn-lt"/>
                  </a:rPr>
                  <a:t>S(t)</a:t>
                </a:r>
              </a:p>
            </p:txBody>
          </p:sp>
          <p:sp>
            <p:nvSpPr>
              <p:cNvPr id="78" name="TextBox 77"/>
              <p:cNvSpPr txBox="1"/>
              <p:nvPr/>
            </p:nvSpPr>
            <p:spPr>
              <a:xfrm>
                <a:off x="13431093" y="2839042"/>
                <a:ext cx="386644" cy="261610"/>
              </a:xfrm>
              <a:prstGeom prst="rect">
                <a:avLst/>
              </a:prstGeom>
              <a:noFill/>
            </p:spPr>
            <p:txBody>
              <a:bodyPr wrap="none" rtlCol="0">
                <a:spAutoFit/>
              </a:bodyPr>
              <a:lstStyle/>
              <a:p>
                <a:r>
                  <a:rPr lang="en-US" sz="1100" b="0">
                    <a:latin typeface="+mn-lt"/>
                  </a:rPr>
                  <a:t>E(t)</a:t>
                </a:r>
              </a:p>
            </p:txBody>
          </p:sp>
          <p:sp>
            <p:nvSpPr>
              <p:cNvPr id="79" name="TextBox 78"/>
              <p:cNvSpPr txBox="1"/>
              <p:nvPr/>
            </p:nvSpPr>
            <p:spPr>
              <a:xfrm>
                <a:off x="15601780" y="2829158"/>
                <a:ext cx="352982" cy="261610"/>
              </a:xfrm>
              <a:prstGeom prst="rect">
                <a:avLst/>
              </a:prstGeom>
              <a:noFill/>
            </p:spPr>
            <p:txBody>
              <a:bodyPr wrap="none" rtlCol="0">
                <a:spAutoFit/>
              </a:bodyPr>
              <a:lstStyle/>
              <a:p>
                <a:r>
                  <a:rPr lang="en-US" sz="1100" b="0">
                    <a:latin typeface="+mn-lt"/>
                  </a:rPr>
                  <a:t>I(t)</a:t>
                </a:r>
              </a:p>
            </p:txBody>
          </p:sp>
          <p:sp>
            <p:nvSpPr>
              <p:cNvPr id="80" name="TextBox 79"/>
              <p:cNvSpPr txBox="1"/>
              <p:nvPr/>
            </p:nvSpPr>
            <p:spPr>
              <a:xfrm>
                <a:off x="17791290" y="2845663"/>
                <a:ext cx="407484" cy="261610"/>
              </a:xfrm>
              <a:prstGeom prst="rect">
                <a:avLst/>
              </a:prstGeom>
              <a:noFill/>
            </p:spPr>
            <p:txBody>
              <a:bodyPr wrap="none" rtlCol="0">
                <a:spAutoFit/>
              </a:bodyPr>
              <a:lstStyle/>
              <a:p>
                <a:r>
                  <a:rPr lang="en-US" sz="1100" b="0">
                    <a:latin typeface="+mn-lt"/>
                  </a:rPr>
                  <a:t>U(t)</a:t>
                </a:r>
              </a:p>
            </p:txBody>
          </p:sp>
        </p:grpSp>
        <p:cxnSp>
          <p:nvCxnSpPr>
            <p:cNvPr id="60" name="Straight Arrow Connector 59"/>
            <p:cNvCxnSpPr>
              <a:stCxn id="70" idx="2"/>
            </p:cNvCxnSpPr>
            <p:nvPr/>
          </p:nvCxnSpPr>
          <p:spPr bwMode="auto">
            <a:xfrm>
              <a:off x="2753874" y="2219345"/>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61" name="Straight Arrow Connector 60"/>
            <p:cNvCxnSpPr/>
            <p:nvPr/>
          </p:nvCxnSpPr>
          <p:spPr bwMode="auto">
            <a:xfrm>
              <a:off x="4879087" y="2250979"/>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62" name="Straight Arrow Connector 61"/>
            <p:cNvCxnSpPr/>
            <p:nvPr/>
          </p:nvCxnSpPr>
          <p:spPr bwMode="auto">
            <a:xfrm>
              <a:off x="6974721" y="2240700"/>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63" name="Straight Arrow Connector 62"/>
            <p:cNvCxnSpPr/>
            <p:nvPr/>
          </p:nvCxnSpPr>
          <p:spPr bwMode="auto">
            <a:xfrm>
              <a:off x="9212082" y="2221468"/>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TextBox 63"/>
                <p:cNvSpPr txBox="1"/>
                <p:nvPr/>
              </p:nvSpPr>
              <p:spPr>
                <a:xfrm>
                  <a:off x="2783453" y="2512069"/>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783453" y="2512069"/>
                  <a:ext cx="762901" cy="215444"/>
                </a:xfrm>
                <a:prstGeom prst="rect">
                  <a:avLst/>
                </a:prstGeom>
                <a:blipFill>
                  <a:blip r:embed="rId9"/>
                  <a:stretch>
                    <a:fillRect r="-41176"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928842" y="2517417"/>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928842" y="2517417"/>
                  <a:ext cx="762901" cy="215444"/>
                </a:xfrm>
                <a:prstGeom prst="rect">
                  <a:avLst/>
                </a:prstGeom>
                <a:blipFill>
                  <a:blip r:embed="rId10"/>
                  <a:stretch>
                    <a:fillRect r="-40000"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037345" y="2517416"/>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7037345" y="2517416"/>
                  <a:ext cx="762901" cy="215444"/>
                </a:xfrm>
                <a:prstGeom prst="rect">
                  <a:avLst/>
                </a:prstGeom>
                <a:blipFill>
                  <a:blip r:embed="rId10"/>
                  <a:stretch>
                    <a:fillRect r="-40000"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9288576" y="2522348"/>
                  <a:ext cx="762901"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𝜇</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(death rate)</a:t>
                  </a:r>
                  <a:endParaRPr lang="en-US" sz="1600" b="0">
                    <a:latin typeface="+mn-lt"/>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9288576" y="2522348"/>
                  <a:ext cx="762901" cy="215444"/>
                </a:xfrm>
                <a:prstGeom prst="rect">
                  <a:avLst/>
                </a:prstGeom>
                <a:blipFill>
                  <a:blip r:embed="rId11"/>
                  <a:stretch>
                    <a:fillRect r="-41176" b="-25806"/>
                  </a:stretch>
                </a:blipFill>
              </p:spPr>
              <p:txBody>
                <a:bodyPr/>
                <a:lstStyle/>
                <a:p>
                  <a:r>
                    <a:rPr lang="en-US">
                      <a:noFill/>
                    </a:rPr>
                    <a:t> </a:t>
                  </a:r>
                </a:p>
              </p:txBody>
            </p:sp>
          </mc:Fallback>
        </mc:AlternateContent>
        <p:cxnSp>
          <p:nvCxnSpPr>
            <p:cNvPr id="68" name="Straight Arrow Connector 67"/>
            <p:cNvCxnSpPr/>
            <p:nvPr/>
          </p:nvCxnSpPr>
          <p:spPr bwMode="auto">
            <a:xfrm>
              <a:off x="2067109" y="1402064"/>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9" name="TextBox 68"/>
                <p:cNvSpPr txBox="1"/>
                <p:nvPr/>
              </p:nvSpPr>
              <p:spPr>
                <a:xfrm>
                  <a:off x="1579926" y="1186493"/>
                  <a:ext cx="739433" cy="215444"/>
                </a:xfrm>
                <a:prstGeom prst="rect">
                  <a:avLst/>
                </a:prstGeom>
                <a:noFill/>
              </p:spPr>
              <p:txBody>
                <a:bodyPr wrap="none" rtlCol="0">
                  <a:spAutoFit/>
                </a:bodyPr>
                <a:lstStyle/>
                <a:p>
                  <a14:m>
                    <m:oMath xmlns:m="http://schemas.openxmlformats.org/officeDocument/2006/math">
                      <m:r>
                        <a:rPr lang="en-US" sz="800" b="0" i="1" dirty="0" smtClean="0">
                          <a:latin typeface="Cambria Math" panose="02040503050406030204" pitchFamily="18" charset="0"/>
                          <a:ea typeface="Cambria Math" panose="02040503050406030204" pitchFamily="18" charset="0"/>
                        </a:rPr>
                        <m:t> </m:t>
                      </m:r>
                      <m:r>
                        <a:rPr lang="en-US" sz="800" b="0" i="1" dirty="0" smtClean="0">
                          <a:latin typeface="Cambria Math" panose="02040503050406030204" pitchFamily="18" charset="0"/>
                          <a:ea typeface="Cambria Math" panose="02040503050406030204" pitchFamily="18" charset="0"/>
                        </a:rPr>
                        <m:t>𝜆</m:t>
                      </m:r>
                      <m:r>
                        <a:rPr lang="en-US" sz="800" b="0" i="1" dirty="0" smtClean="0">
                          <a:latin typeface="Cambria Math" panose="02040503050406030204" pitchFamily="18" charset="0"/>
                          <a:ea typeface="Cambria Math" panose="02040503050406030204" pitchFamily="18" charset="0"/>
                        </a:rPr>
                        <m:t> </m:t>
                      </m:r>
                    </m:oMath>
                  </a14:m>
                  <a:r>
                    <a:rPr lang="en-US" sz="800" b="0">
                      <a:latin typeface="+mn-lt"/>
                    </a:rPr>
                    <a:t>(birth rate)</a:t>
                  </a:r>
                  <a:endParaRPr lang="en-US" sz="1600" b="0">
                    <a:latin typeface="+mn-lt"/>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1579926" y="1186493"/>
                  <a:ext cx="739433" cy="215444"/>
                </a:xfrm>
                <a:prstGeom prst="rect">
                  <a:avLst/>
                </a:prstGeom>
                <a:blipFill>
                  <a:blip r:embed="rId12"/>
                  <a:stretch>
                    <a:fillRect r="-41463" b="-25806"/>
                  </a:stretch>
                </a:blipFill>
              </p:spPr>
              <p:txBody>
                <a:bodyPr/>
                <a:lstStyle/>
                <a:p>
                  <a:r>
                    <a:rPr lang="en-US">
                      <a:noFill/>
                    </a:rPr>
                    <a:t> </a:t>
                  </a:r>
                </a:p>
              </p:txBody>
            </p:sp>
          </mc:Fallback>
        </mc:AlternateContent>
      </p:grpSp>
    </p:spTree>
    <p:extLst>
      <p:ext uri="{BB962C8B-B14F-4D97-AF65-F5344CB8AC3E}">
        <p14:creationId xmlns:p14="http://schemas.microsoft.com/office/powerpoint/2010/main" val="87416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Projecting Medical Requirements for USARCENT: </a:t>
            </a:r>
            <a:r>
              <a:rPr lang="en-US" dirty="0"/>
              <a:t/>
            </a:r>
            <a:br>
              <a:rPr lang="en-US" dirty="0"/>
            </a:br>
            <a:r>
              <a:rPr lang="en-US" i="1" dirty="0"/>
              <a:t>Identifying the Problem and the Need for a Stochastic SEIR Model</a:t>
            </a:r>
          </a:p>
        </p:txBody>
      </p:sp>
      <p:sp>
        <p:nvSpPr>
          <p:cNvPr id="6" name="Date Placeholder 1"/>
          <p:cNvSpPr>
            <a:spLocks noGrp="1"/>
          </p:cNvSpPr>
          <p:nvPr>
            <p:ph type="dt" sz="half" idx="10"/>
          </p:nvPr>
        </p:nvSpPr>
        <p:spPr/>
        <p:txBody>
          <a:bodyPr/>
          <a:lstStyle/>
          <a:p>
            <a:fld id="{78976607-DB70-4DBF-8F32-FD55511AED71}" type="datetime3">
              <a:rPr lang="en-US" smtClean="0"/>
              <a:pPr/>
              <a:t>11 June 2021</a:t>
            </a:fld>
            <a:endParaRPr lang="en-US"/>
          </a:p>
        </p:txBody>
      </p:sp>
      <p:sp>
        <p:nvSpPr>
          <p:cNvPr id="17" name="Slide Number Placeholder 16"/>
          <p:cNvSpPr>
            <a:spLocks noGrp="1"/>
          </p:cNvSpPr>
          <p:nvPr>
            <p:ph type="sldNum" sz="quarter" idx="11"/>
          </p:nvPr>
        </p:nvSpPr>
        <p:spPr/>
        <p:txBody>
          <a:bodyPr/>
          <a:lstStyle/>
          <a:p>
            <a:fld id="{CB29584B-2C78-4F19-9D57-A8D27C3B25A0}" type="slidenum">
              <a:rPr lang="en-US" smtClean="0"/>
              <a:pPr/>
              <a:t>16</a:t>
            </a:fld>
            <a:endParaRPr lang="en-US"/>
          </a:p>
        </p:txBody>
      </p:sp>
      <p:sp>
        <p:nvSpPr>
          <p:cNvPr id="2" name="Content Placeholder 1"/>
          <p:cNvSpPr>
            <a:spLocks noGrp="1"/>
          </p:cNvSpPr>
          <p:nvPr>
            <p:ph idx="1"/>
          </p:nvPr>
        </p:nvSpPr>
        <p:spPr>
          <a:xfrm>
            <a:off x="196770" y="1290320"/>
            <a:ext cx="11898774" cy="5335905"/>
          </a:xfrm>
        </p:spPr>
        <p:txBody>
          <a:bodyPr/>
          <a:lstStyle/>
          <a:p>
            <a:r>
              <a:rPr lang="en-US" sz="1800" b="1" dirty="0"/>
              <a:t>Problem: USARCENT</a:t>
            </a:r>
            <a:r>
              <a:rPr lang="en-US" sz="1800" dirty="0"/>
              <a:t> G4 was ordering medical supplies based on an internal model that used CDC estimates. This resulted in far too many supplies on hand, but USARCENT did not know by how much to reduce their supply orders. </a:t>
            </a:r>
          </a:p>
          <a:p>
            <a:r>
              <a:rPr lang="en-US" sz="1800" b="1" dirty="0"/>
              <a:t>Analytical Challenges:</a:t>
            </a:r>
          </a:p>
          <a:p>
            <a:pPr lvl="1"/>
            <a:r>
              <a:rPr lang="en-US" sz="1800" dirty="0"/>
              <a:t>Small number of recorded cases made modeling difficult.</a:t>
            </a:r>
          </a:p>
          <a:p>
            <a:pPr lvl="1"/>
            <a:r>
              <a:rPr lang="en-US" sz="1800" dirty="0"/>
              <a:t>Population of USARCENT is different from general U.S. population. National planning parameters from CDC were not accurate in this scenario. </a:t>
            </a:r>
          </a:p>
          <a:p>
            <a:r>
              <a:rPr lang="en-US" sz="1800" b="1" dirty="0"/>
              <a:t>Analytical Framework</a:t>
            </a:r>
          </a:p>
          <a:p>
            <a:endParaRPr lang="en-US" dirty="0"/>
          </a:p>
        </p:txBody>
      </p:sp>
      <mc:AlternateContent xmlns:mc="http://schemas.openxmlformats.org/markup-compatibility/2006">
        <mc:Choice xmlns:a14="http://schemas.microsoft.com/office/drawing/2010/main" Requires="a14">
          <p:graphicFrame>
            <p:nvGraphicFramePr>
              <p:cNvPr id="5" name="Diagram 4"/>
              <p:cNvGraphicFramePr/>
              <p:nvPr>
                <p:extLst>
                  <p:ext uri="{D42A27DB-BD31-4B8C-83A1-F6EECF244321}">
                    <p14:modId xmlns:p14="http://schemas.microsoft.com/office/powerpoint/2010/main" val="738328546"/>
                  </p:ext>
                </p:extLst>
              </p:nvPr>
            </p:nvGraphicFramePr>
            <p:xfrm>
              <a:off x="1242640" y="3577272"/>
              <a:ext cx="9567332" cy="2531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 4"/>
              <p:cNvGraphicFramePr/>
              <p:nvPr>
                <p:extLst>
                  <p:ext uri="{D42A27DB-BD31-4B8C-83A1-F6EECF244321}">
                    <p14:modId xmlns:p14="http://schemas.microsoft.com/office/powerpoint/2010/main" val="738328546"/>
                  </p:ext>
                </p:extLst>
              </p:nvPr>
            </p:nvGraphicFramePr>
            <p:xfrm>
              <a:off x="1242640" y="3577272"/>
              <a:ext cx="9567332" cy="253153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3587013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Projecting Medical Requirements for USARCENT:</a:t>
            </a:r>
            <a:br>
              <a:rPr lang="en-US" b="1" dirty="0"/>
            </a:br>
            <a:r>
              <a:rPr lang="en-US" i="1" dirty="0"/>
              <a:t>Conclusions for USARCENT</a:t>
            </a:r>
          </a:p>
        </p:txBody>
      </p:sp>
      <p:sp>
        <p:nvSpPr>
          <p:cNvPr id="2" name="Date Placeholder 1"/>
          <p:cNvSpPr>
            <a:spLocks noGrp="1"/>
          </p:cNvSpPr>
          <p:nvPr>
            <p:ph type="dt" sz="half" idx="10"/>
          </p:nvPr>
        </p:nvSpPr>
        <p:spPr/>
        <p:txBody>
          <a:bodyPr/>
          <a:lstStyle/>
          <a:p>
            <a:fld id="{94B8CFFB-42D0-4FBA-A6E0-4465B8229B63}" type="datetime3">
              <a:rPr lang="en-US" smtClean="0"/>
              <a:t>11 June 2021</a:t>
            </a:fld>
            <a:endParaRPr lang="en-US"/>
          </a:p>
        </p:txBody>
      </p:sp>
      <p:sp>
        <p:nvSpPr>
          <p:cNvPr id="15" name="Slide Number Placeholder 14"/>
          <p:cNvSpPr>
            <a:spLocks noGrp="1"/>
          </p:cNvSpPr>
          <p:nvPr>
            <p:ph type="sldNum" sz="quarter" idx="11"/>
          </p:nvPr>
        </p:nvSpPr>
        <p:spPr/>
        <p:txBody>
          <a:bodyPr/>
          <a:lstStyle/>
          <a:p>
            <a:fld id="{CB29584B-2C78-4F19-9D57-A8D27C3B25A0}" type="slidenum">
              <a:rPr lang="en-US" smtClean="0"/>
              <a:pPr/>
              <a:t>17</a:t>
            </a:fld>
            <a:endParaRPr lang="en-US"/>
          </a:p>
        </p:txBody>
      </p:sp>
      <p:sp>
        <p:nvSpPr>
          <p:cNvPr id="20" name="Content Placeholder 19"/>
          <p:cNvSpPr>
            <a:spLocks noGrp="1"/>
          </p:cNvSpPr>
          <p:nvPr>
            <p:ph idx="1"/>
          </p:nvPr>
        </p:nvSpPr>
        <p:spPr>
          <a:xfrm>
            <a:off x="539905" y="1371600"/>
            <a:ext cx="11156795" cy="5486400"/>
          </a:xfrm>
        </p:spPr>
        <p:txBody>
          <a:bodyPr/>
          <a:lstStyle/>
          <a:p>
            <a:pPr marL="0" indent="0">
              <a:buNone/>
            </a:pPr>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21284544"/>
                  </p:ext>
                </p:extLst>
              </p:nvPr>
            </p:nvGraphicFramePr>
            <p:xfrm>
              <a:off x="8872592" y="1918014"/>
              <a:ext cx="3067525" cy="4826196"/>
            </p:xfrm>
            <a:graphic>
              <a:graphicData uri="http://schemas.openxmlformats.org/drawingml/2006/table">
                <a:tbl>
                  <a:tblPr>
                    <a:tableStyleId>{46F890A9-2807-4EBB-B81D-B2AA78EC7F39}</a:tableStyleId>
                  </a:tblPr>
                  <a:tblGrid>
                    <a:gridCol w="2232012">
                      <a:extLst>
                        <a:ext uri="{9D8B030D-6E8A-4147-A177-3AD203B41FA5}">
                          <a16:colId xmlns:a16="http://schemas.microsoft.com/office/drawing/2014/main" val="2156591687"/>
                        </a:ext>
                      </a:extLst>
                    </a:gridCol>
                    <a:gridCol w="835513">
                      <a:extLst>
                        <a:ext uri="{9D8B030D-6E8A-4147-A177-3AD203B41FA5}">
                          <a16:colId xmlns:a16="http://schemas.microsoft.com/office/drawing/2014/main" val="2323829894"/>
                        </a:ext>
                      </a:extLst>
                    </a:gridCol>
                  </a:tblGrid>
                  <a:tr h="193932">
                    <a:tc gridSpan="2">
                      <a:txBody>
                        <a:bodyPr/>
                        <a:lstStyle/>
                        <a:p>
                          <a:pPr algn="ctr" fontAlgn="b"/>
                          <a:r>
                            <a:rPr lang="en-US" sz="1200" b="1" u="none" strike="noStrike" dirty="0">
                              <a:effectLst/>
                            </a:rPr>
                            <a:t>Conclusion Summary</a:t>
                          </a:r>
                          <a:endParaRPr lang="en-US" sz="1200" b="1" i="0" u="none" strike="noStrike" dirty="0">
                            <a:solidFill>
                              <a:srgbClr val="000000"/>
                            </a:solidFill>
                            <a:effectLst/>
                            <a:latin typeface="Calibri" panose="020F0502020204030204" pitchFamily="34" charset="0"/>
                          </a:endParaRPr>
                        </a:p>
                      </a:txBody>
                      <a:tcPr marL="0" marR="0" marT="0" marB="0" anchor="b"/>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01811375"/>
                      </a:ext>
                    </a:extLst>
                  </a:tr>
                  <a:tr h="193932">
                    <a:tc>
                      <a:txBody>
                        <a:bodyPr/>
                        <a:lstStyle/>
                        <a:p>
                          <a:pPr algn="l" fontAlgn="b"/>
                          <a:r>
                            <a:rPr lang="en-US" sz="1200" u="none" strike="noStrike">
                              <a:effectLst/>
                            </a:rPr>
                            <a:t>Total Population:</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16,000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7738673"/>
                      </a:ext>
                    </a:extLst>
                  </a:tr>
                  <a:tr h="193932">
                    <a:tc>
                      <a:txBody>
                        <a:bodyPr/>
                        <a:lstStyle/>
                        <a:p>
                          <a:pPr algn="l" fontAlgn="b"/>
                          <a:r>
                            <a:rPr lang="en-US" sz="1200" u="none" strike="noStrike">
                              <a:effectLst/>
                            </a:rPr>
                            <a:t>0. Total infected:</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454.8</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12395264"/>
                      </a:ext>
                    </a:extLst>
                  </a:tr>
                  <a:tr h="193932">
                    <a:tc>
                      <a:txBody>
                        <a:bodyPr/>
                        <a:lstStyle/>
                        <a:p>
                          <a:pPr algn="l" fontAlgn="b"/>
                          <a:r>
                            <a:rPr lang="en-US" sz="1200" u="sng" strike="noStrike">
                              <a:effectLst/>
                            </a:rPr>
                            <a:t>1. Total with Mild Symptoms:</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227.4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8723685"/>
                      </a:ext>
                    </a:extLst>
                  </a:tr>
                  <a:tr h="193932">
                    <a:tc>
                      <a:txBody>
                        <a:bodyPr/>
                        <a:lstStyle/>
                        <a:p>
                          <a:pPr algn="l" fontAlgn="b"/>
                          <a:r>
                            <a:rPr lang="en-US" sz="1200" u="sng" strike="noStrike">
                              <a:effectLst/>
                            </a:rPr>
                            <a:t>2. Total in Isolation:</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234.2</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36413804"/>
                      </a:ext>
                    </a:extLst>
                  </a:tr>
                  <a:tr h="193932">
                    <a:tc>
                      <a:txBody>
                        <a:bodyPr/>
                        <a:lstStyle/>
                        <a:p>
                          <a:pPr algn="l" fontAlgn="b"/>
                          <a:r>
                            <a:rPr lang="en-US" sz="1200" u="sng" strike="noStrike">
                              <a:effectLst/>
                            </a:rPr>
                            <a:t>3. Total Hospitalized:</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25.4</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46972464"/>
                      </a:ext>
                    </a:extLst>
                  </a:tr>
                  <a:tr h="193932">
                    <a:tc>
                      <a:txBody>
                        <a:bodyPr/>
                        <a:lstStyle/>
                        <a:p>
                          <a:pPr algn="l" fontAlgn="b"/>
                          <a:r>
                            <a:rPr lang="en-US" sz="1200" u="none" strike="noStrike">
                              <a:effectLst/>
                            </a:rPr>
                            <a:t>Total sent to Ward:</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25.4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3531327"/>
                      </a:ext>
                    </a:extLst>
                  </a:tr>
                  <a:tr h="356190">
                    <a:tc>
                      <a:txBody>
                        <a:bodyPr/>
                        <a:lstStyle/>
                        <a:p>
                          <a:pPr algn="l" fontAlgn="b"/>
                          <a:r>
                            <a:rPr lang="en-US" sz="1200" u="sng" strike="noStrike">
                              <a:effectLst/>
                            </a:rPr>
                            <a:t>4. Total sent to Intensive Care Unit (ICU):</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6442508"/>
                      </a:ext>
                    </a:extLst>
                  </a:tr>
                  <a:tr h="193932">
                    <a:tc>
                      <a:txBody>
                        <a:bodyPr/>
                        <a:lstStyle/>
                        <a:p>
                          <a:pPr algn="l" fontAlgn="b"/>
                          <a:r>
                            <a:rPr lang="en-US" sz="1200" u="none" strike="noStrike" dirty="0">
                              <a:effectLst/>
                            </a:rPr>
                            <a:t>Non-ventilated ICU:</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0.2</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7801829"/>
                      </a:ext>
                    </a:extLst>
                  </a:tr>
                  <a:tr h="193932">
                    <a:tc>
                      <a:txBody>
                        <a:bodyPr/>
                        <a:lstStyle/>
                        <a:p>
                          <a:pPr algn="l" fontAlgn="b"/>
                          <a:r>
                            <a:rPr lang="en-US" sz="1200" u="sng" strike="noStrike">
                              <a:effectLst/>
                            </a:rPr>
                            <a:t>5. Total Ventilated:</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0.3</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79625431"/>
                      </a:ext>
                    </a:extLst>
                  </a:tr>
                  <a:tr h="193932">
                    <a:tc>
                      <a:txBody>
                        <a:bodyPr/>
                        <a:lstStyle/>
                        <a:p>
                          <a:pPr algn="l" fontAlgn="b"/>
                          <a:endParaRPr lang="en-US" sz="1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endParaRPr lang="en-US" sz="1200" b="1" i="0" u="sng"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68009561"/>
                      </a:ext>
                    </a:extLst>
                  </a:tr>
                  <a:tr h="193932">
                    <a:tc gridSpan="2">
                      <a:txBody>
                        <a:bodyPr/>
                        <a:lstStyle/>
                        <a:p>
                          <a:pPr algn="ctr" fontAlgn="b"/>
                          <a:r>
                            <a:rPr lang="en-US" sz="1200" b="1" u="none" strike="noStrike">
                              <a:effectLst/>
                            </a:rPr>
                            <a:t>Planning Factors</a:t>
                          </a:r>
                          <a:endParaRPr lang="en-US" sz="1200" b="1"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ctr"/>
                          <a:endParaRPr lang="en-US" sz="1200" b="1" i="0" u="sng"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52225411"/>
                      </a:ext>
                    </a:extLst>
                  </a:tr>
                  <a:tr h="193932">
                    <a:tc>
                      <a:txBody>
                        <a:bodyPr/>
                        <a:lstStyle/>
                        <a:p>
                          <a:pPr algn="l" fontAlgn="b"/>
                          <a:r>
                            <a:rPr lang="en-US" sz="1200" u="none" strike="noStrike" dirty="0">
                              <a:effectLst/>
                            </a:rPr>
                            <a:t>Daily screening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513078971"/>
                      </a:ext>
                    </a:extLst>
                  </a:tr>
                  <a:tr h="193932">
                    <a:tc>
                      <a:txBody>
                        <a:bodyPr/>
                        <a:lstStyle/>
                        <a:p>
                          <a:pPr algn="l" fontAlgn="b"/>
                          <a:r>
                            <a:rPr lang="en-US" sz="1200" u="none" strike="noStrike" dirty="0">
                              <a:effectLst/>
                            </a:rPr>
                            <a:t>Attack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r>
                            <a:rPr lang="en-US" sz="1200" u="none" strike="noStrike">
                              <a:effectLst/>
                            </a:rPr>
                            <a:t>60.0%</a:t>
                          </a:r>
                          <a:endParaRPr lang="en-U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367518991"/>
                      </a:ext>
                    </a:extLst>
                  </a:tr>
                  <a:tr h="193932">
                    <a:tc>
                      <a:txBody>
                        <a:bodyPr/>
                        <a:lstStyle/>
                        <a:p>
                          <a:pPr algn="l" fontAlgn="b"/>
                          <a:r>
                            <a:rPr lang="en-US" sz="1200" u="none" strike="noStrike" dirty="0">
                              <a:effectLst/>
                            </a:rPr>
                            <a:t>Symptomatic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50%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92067629"/>
                      </a:ext>
                    </a:extLst>
                  </a:tr>
                  <a:tr h="193932">
                    <a:tc>
                      <a:txBody>
                        <a:bodyPr/>
                        <a:lstStyle/>
                        <a:p>
                          <a:pPr algn="l" fontAlgn="b"/>
                          <a:r>
                            <a:rPr lang="en-US" sz="1200" u="none" strike="noStrike" dirty="0" err="1">
                              <a:effectLst/>
                            </a:rPr>
                            <a:t>Hosp</a:t>
                          </a:r>
                          <a:r>
                            <a:rPr lang="en-US" sz="1200" u="none" strike="noStrike" dirty="0">
                              <a:effectLst/>
                            </a:rPr>
                            <a:t> rate (% of all attacked)</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5.70%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36636303"/>
                      </a:ext>
                    </a:extLst>
                  </a:tr>
                  <a:tr h="193932">
                    <a:tc>
                      <a:txBody>
                        <a:bodyPr/>
                        <a:lstStyle/>
                        <a:p>
                          <a:pPr algn="l" fontAlgn="b"/>
                          <a:r>
                            <a:rPr lang="en-US" sz="1200" u="none" strike="noStrike" dirty="0">
                              <a:effectLst/>
                            </a:rPr>
                            <a:t>Ward patients needing </a:t>
                          </a:r>
                          <a14:m>
                            <m:oMath xmlns:m="http://schemas.openxmlformats.org/officeDocument/2006/math">
                              <m:sSub>
                                <m:sSubPr>
                                  <m:ctrlPr>
                                    <a:rPr lang="en-US" sz="1200" i="1" u="none" strike="noStrike" dirty="0" smtClean="0">
                                      <a:effectLst/>
                                      <a:latin typeface="Cambria Math" panose="02040503050406030204" pitchFamily="18" charset="0"/>
                                    </a:rPr>
                                  </m:ctrlPr>
                                </m:sSubPr>
                                <m:e>
                                  <m:r>
                                    <a:rPr lang="en-US" sz="1200" i="1" u="none" strike="noStrike" dirty="0" smtClean="0">
                                      <a:effectLst/>
                                      <a:latin typeface="Cambria Math" panose="02040503050406030204" pitchFamily="18" charset="0"/>
                                    </a:rPr>
                                    <m:t>𝑂</m:t>
                                  </m:r>
                                </m:e>
                                <m:sub>
                                  <m:r>
                                    <a:rPr lang="en-US" sz="1200" i="1" u="none" strike="noStrike" dirty="0" smtClean="0">
                                      <a:effectLst/>
                                      <a:latin typeface="Cambria Math" panose="02040503050406030204" pitchFamily="18" charset="0"/>
                                    </a:rPr>
                                    <m:t>2</m:t>
                                  </m:r>
                                </m:sub>
                              </m:sSub>
                            </m:oMath>
                          </a14:m>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50.00%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5525424"/>
                      </a:ext>
                    </a:extLst>
                  </a:tr>
                  <a:tr h="193932">
                    <a:tc>
                      <a:txBody>
                        <a:bodyPr/>
                        <a:lstStyle/>
                        <a:p>
                          <a:pPr algn="l" fontAlgn="b"/>
                          <a:r>
                            <a:rPr lang="en-US" sz="1200" u="none" strike="noStrike" dirty="0">
                              <a:effectLst/>
                            </a:rPr>
                            <a:t>ICU rate (% of admitted patients)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63739720"/>
                      </a:ext>
                    </a:extLst>
                  </a:tr>
                  <a:tr h="193932">
                    <a:tc>
                      <a:txBody>
                        <a:bodyPr/>
                        <a:lstStyle/>
                        <a:p>
                          <a:pPr algn="l" fontAlgn="b"/>
                          <a:r>
                            <a:rPr lang="en-US" sz="1200" u="none" strike="noStrike" dirty="0">
                              <a:effectLst/>
                            </a:rPr>
                            <a:t>Intubated rate (% of ICU pts)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61.60%</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78020857"/>
                      </a:ext>
                    </a:extLst>
                  </a:tr>
                  <a:tr h="193932">
                    <a:tc>
                      <a:txBody>
                        <a:bodyPr/>
                        <a:lstStyle/>
                        <a:p>
                          <a:pPr algn="l" fontAlgn="b"/>
                          <a:r>
                            <a:rPr lang="en-US" sz="1200" u="none" strike="noStrike" dirty="0">
                              <a:effectLst/>
                            </a:rPr>
                            <a:t>Hospital</a:t>
                          </a:r>
                          <a:r>
                            <a:rPr lang="en-US" sz="1200" u="none" strike="noStrike" baseline="0" dirty="0">
                              <a:effectLst/>
                            </a:rPr>
                            <a:t> length of stay (LOS)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7.4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46728196"/>
                      </a:ext>
                    </a:extLst>
                  </a:tr>
                  <a:tr h="193932">
                    <a:tc>
                      <a:txBody>
                        <a:bodyPr/>
                        <a:lstStyle/>
                        <a:p>
                          <a:pPr algn="l" fontAlgn="b"/>
                          <a:r>
                            <a:rPr lang="en-US" sz="1200" u="none" strike="noStrike" dirty="0">
                              <a:effectLst/>
                            </a:rPr>
                            <a:t>ICU </a:t>
                          </a:r>
                          <a:r>
                            <a:rPr lang="en-US" sz="1200" u="none" strike="noStrike" dirty="0" smtClean="0">
                              <a:effectLst/>
                            </a:rPr>
                            <a:t>LOS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14.8</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57360846"/>
                      </a:ext>
                    </a:extLst>
                  </a:tr>
                  <a:tr h="193932">
                    <a:tc>
                      <a:txBody>
                        <a:bodyPr/>
                        <a:lstStyle/>
                        <a:p>
                          <a:pPr algn="l" fontAlgn="b"/>
                          <a:r>
                            <a:rPr lang="en-US" sz="1200" u="none" strike="noStrike" dirty="0">
                              <a:effectLst/>
                            </a:rPr>
                            <a:t>Days on ventilator</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80686289"/>
                      </a:ext>
                    </a:extLst>
                  </a:tr>
                  <a:tr h="193932">
                    <a:tc>
                      <a:txBody>
                        <a:bodyPr/>
                        <a:lstStyle/>
                        <a:p>
                          <a:pPr algn="l" fontAlgn="b"/>
                          <a:r>
                            <a:rPr lang="en-US" sz="1200" u="none" strike="noStrike" dirty="0">
                              <a:effectLst/>
                            </a:rPr>
                            <a:t>Total days in period</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120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44230769"/>
                      </a:ext>
                    </a:extLst>
                  </a:tr>
                  <a:tr h="193932">
                    <a:tc>
                      <a:txBody>
                        <a:bodyPr/>
                        <a:lstStyle/>
                        <a:p>
                          <a:pPr algn="l" fontAlgn="b"/>
                          <a:r>
                            <a:rPr lang="en-US" sz="1200" u="none" strike="noStrike" dirty="0">
                              <a:effectLst/>
                            </a:rPr>
                            <a:t>Isolation duration</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83530977"/>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21284544"/>
                  </p:ext>
                </p:extLst>
              </p:nvPr>
            </p:nvGraphicFramePr>
            <p:xfrm>
              <a:off x="8872592" y="1918014"/>
              <a:ext cx="3067525" cy="4826196"/>
            </p:xfrm>
            <a:graphic>
              <a:graphicData uri="http://schemas.openxmlformats.org/drawingml/2006/table">
                <a:tbl>
                  <a:tblPr>
                    <a:tableStyleId>{46F890A9-2807-4EBB-B81D-B2AA78EC7F39}</a:tableStyleId>
                  </a:tblPr>
                  <a:tblGrid>
                    <a:gridCol w="2232012">
                      <a:extLst>
                        <a:ext uri="{9D8B030D-6E8A-4147-A177-3AD203B41FA5}">
                          <a16:colId xmlns:a16="http://schemas.microsoft.com/office/drawing/2014/main" val="2156591687"/>
                        </a:ext>
                      </a:extLst>
                    </a:gridCol>
                    <a:gridCol w="835513">
                      <a:extLst>
                        <a:ext uri="{9D8B030D-6E8A-4147-A177-3AD203B41FA5}">
                          <a16:colId xmlns:a16="http://schemas.microsoft.com/office/drawing/2014/main" val="2323829894"/>
                        </a:ext>
                      </a:extLst>
                    </a:gridCol>
                  </a:tblGrid>
                  <a:tr h="193932">
                    <a:tc gridSpan="2">
                      <a:txBody>
                        <a:bodyPr/>
                        <a:lstStyle/>
                        <a:p>
                          <a:pPr algn="ctr" fontAlgn="b"/>
                          <a:r>
                            <a:rPr lang="en-US" sz="1200" b="1" u="none" strike="noStrike" dirty="0">
                              <a:effectLst/>
                            </a:rPr>
                            <a:t>Conclusion Summary</a:t>
                          </a:r>
                          <a:endParaRPr lang="en-US" sz="1200" b="1" i="0" u="none" strike="noStrike" dirty="0">
                            <a:solidFill>
                              <a:srgbClr val="000000"/>
                            </a:solidFill>
                            <a:effectLst/>
                            <a:latin typeface="Calibri" panose="020F0502020204030204" pitchFamily="34" charset="0"/>
                          </a:endParaRPr>
                        </a:p>
                      </a:txBody>
                      <a:tcPr marL="0" marR="0" marT="0" marB="0" anchor="b"/>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01811375"/>
                      </a:ext>
                    </a:extLst>
                  </a:tr>
                  <a:tr h="193932">
                    <a:tc>
                      <a:txBody>
                        <a:bodyPr/>
                        <a:lstStyle/>
                        <a:p>
                          <a:pPr algn="l" fontAlgn="b"/>
                          <a:r>
                            <a:rPr lang="en-US" sz="1200" u="none" strike="noStrike">
                              <a:effectLst/>
                            </a:rPr>
                            <a:t>Total Population:</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16,000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27738673"/>
                      </a:ext>
                    </a:extLst>
                  </a:tr>
                  <a:tr h="193932">
                    <a:tc>
                      <a:txBody>
                        <a:bodyPr/>
                        <a:lstStyle/>
                        <a:p>
                          <a:pPr algn="l" fontAlgn="b"/>
                          <a:r>
                            <a:rPr lang="en-US" sz="1200" u="none" strike="noStrike">
                              <a:effectLst/>
                            </a:rPr>
                            <a:t>0. Total infected:</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454.8</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12395264"/>
                      </a:ext>
                    </a:extLst>
                  </a:tr>
                  <a:tr h="193932">
                    <a:tc>
                      <a:txBody>
                        <a:bodyPr/>
                        <a:lstStyle/>
                        <a:p>
                          <a:pPr algn="l" fontAlgn="b"/>
                          <a:r>
                            <a:rPr lang="en-US" sz="1200" u="sng" strike="noStrike">
                              <a:effectLst/>
                            </a:rPr>
                            <a:t>1. Total with Mild Symptoms:</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227.4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8723685"/>
                      </a:ext>
                    </a:extLst>
                  </a:tr>
                  <a:tr h="193932">
                    <a:tc>
                      <a:txBody>
                        <a:bodyPr/>
                        <a:lstStyle/>
                        <a:p>
                          <a:pPr algn="l" fontAlgn="b"/>
                          <a:r>
                            <a:rPr lang="en-US" sz="1200" u="sng" strike="noStrike">
                              <a:effectLst/>
                            </a:rPr>
                            <a:t>2. Total in Isolation:</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234.2</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36413804"/>
                      </a:ext>
                    </a:extLst>
                  </a:tr>
                  <a:tr h="193932">
                    <a:tc>
                      <a:txBody>
                        <a:bodyPr/>
                        <a:lstStyle/>
                        <a:p>
                          <a:pPr algn="l" fontAlgn="b"/>
                          <a:r>
                            <a:rPr lang="en-US" sz="1200" u="sng" strike="noStrike">
                              <a:effectLst/>
                            </a:rPr>
                            <a:t>3. Total Hospitalized:</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25.4</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46972464"/>
                      </a:ext>
                    </a:extLst>
                  </a:tr>
                  <a:tr h="193932">
                    <a:tc>
                      <a:txBody>
                        <a:bodyPr/>
                        <a:lstStyle/>
                        <a:p>
                          <a:pPr algn="l" fontAlgn="b"/>
                          <a:r>
                            <a:rPr lang="en-US" sz="1200" u="none" strike="noStrike">
                              <a:effectLst/>
                            </a:rPr>
                            <a:t>Total sent to Ward:</a:t>
                          </a:r>
                          <a:endParaRPr lang="en-US" sz="1200" b="0"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25.4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03531327"/>
                      </a:ext>
                    </a:extLst>
                  </a:tr>
                  <a:tr h="365760">
                    <a:tc>
                      <a:txBody>
                        <a:bodyPr/>
                        <a:lstStyle/>
                        <a:p>
                          <a:pPr algn="l" fontAlgn="b"/>
                          <a:r>
                            <a:rPr lang="en-US" sz="1200" u="sng" strike="noStrike">
                              <a:effectLst/>
                            </a:rPr>
                            <a:t>4. Total sent to Intensive Care Unit (ICU):</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0.5</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6442508"/>
                      </a:ext>
                    </a:extLst>
                  </a:tr>
                  <a:tr h="193932">
                    <a:tc>
                      <a:txBody>
                        <a:bodyPr/>
                        <a:lstStyle/>
                        <a:p>
                          <a:pPr algn="l" fontAlgn="b"/>
                          <a:r>
                            <a:rPr lang="en-US" sz="1200" u="none" strike="noStrike" dirty="0">
                              <a:effectLst/>
                            </a:rPr>
                            <a:t>Non-ventilated ICU:</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0.2</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77801829"/>
                      </a:ext>
                    </a:extLst>
                  </a:tr>
                  <a:tr h="193932">
                    <a:tc>
                      <a:txBody>
                        <a:bodyPr/>
                        <a:lstStyle/>
                        <a:p>
                          <a:pPr algn="l" fontAlgn="b"/>
                          <a:r>
                            <a:rPr lang="en-US" sz="1200" u="sng" strike="noStrike">
                              <a:effectLst/>
                            </a:rPr>
                            <a:t>5. Total Ventilated:</a:t>
                          </a:r>
                          <a:endParaRPr lang="en-US" sz="1200" b="1" i="0" u="sng" strike="noStrike">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0.3</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79625431"/>
                      </a:ext>
                    </a:extLst>
                  </a:tr>
                  <a:tr h="193932">
                    <a:tc>
                      <a:txBody>
                        <a:bodyPr/>
                        <a:lstStyle/>
                        <a:p>
                          <a:pPr algn="l" fontAlgn="b"/>
                          <a:endParaRPr lang="en-US" sz="12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endParaRPr lang="en-US" sz="1200" b="1" i="0" u="sng"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68009561"/>
                      </a:ext>
                    </a:extLst>
                  </a:tr>
                  <a:tr h="193932">
                    <a:tc gridSpan="2">
                      <a:txBody>
                        <a:bodyPr/>
                        <a:lstStyle/>
                        <a:p>
                          <a:pPr algn="ctr" fontAlgn="b"/>
                          <a:r>
                            <a:rPr lang="en-US" sz="1200" b="1" u="none" strike="noStrike">
                              <a:effectLst/>
                            </a:rPr>
                            <a:t>Planning Factors</a:t>
                          </a:r>
                          <a:endParaRPr lang="en-US" sz="1200" b="1" i="0" u="none" strike="noStrike" dirty="0">
                            <a:solidFill>
                              <a:srgbClr val="000000"/>
                            </a:solidFill>
                            <a:effectLst/>
                            <a:latin typeface="Calibri" panose="020F0502020204030204" pitchFamily="34" charset="0"/>
                          </a:endParaRPr>
                        </a:p>
                      </a:txBody>
                      <a:tcPr marL="0" marR="0" marT="0" marB="0" anchor="b"/>
                    </a:tc>
                    <a:tc hMerge="1">
                      <a:txBody>
                        <a:bodyPr/>
                        <a:lstStyle/>
                        <a:p>
                          <a:pPr algn="ctr" fontAlgn="ctr"/>
                          <a:endParaRPr lang="en-US" sz="1200" b="1" i="0" u="sng"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52225411"/>
                      </a:ext>
                    </a:extLst>
                  </a:tr>
                  <a:tr h="193932">
                    <a:tc>
                      <a:txBody>
                        <a:bodyPr/>
                        <a:lstStyle/>
                        <a:p>
                          <a:pPr algn="l" fontAlgn="b"/>
                          <a:r>
                            <a:rPr lang="en-US" sz="1200" u="none" strike="noStrike" dirty="0">
                              <a:effectLst/>
                            </a:rPr>
                            <a:t>Daily screening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513078971"/>
                      </a:ext>
                    </a:extLst>
                  </a:tr>
                  <a:tr h="193932">
                    <a:tc>
                      <a:txBody>
                        <a:bodyPr/>
                        <a:lstStyle/>
                        <a:p>
                          <a:pPr algn="l" fontAlgn="b"/>
                          <a:r>
                            <a:rPr lang="en-US" sz="1200" u="none" strike="noStrike" dirty="0">
                              <a:effectLst/>
                            </a:rPr>
                            <a:t>Attack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ctr"/>
                          <a:r>
                            <a:rPr lang="en-US" sz="1200" u="none" strike="noStrike">
                              <a:effectLst/>
                            </a:rPr>
                            <a:t>60.0%</a:t>
                          </a:r>
                          <a:endParaRPr lang="en-US"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367518991"/>
                      </a:ext>
                    </a:extLst>
                  </a:tr>
                  <a:tr h="193932">
                    <a:tc>
                      <a:txBody>
                        <a:bodyPr/>
                        <a:lstStyle/>
                        <a:p>
                          <a:pPr algn="l" fontAlgn="b"/>
                          <a:r>
                            <a:rPr lang="en-US" sz="1200" u="none" strike="noStrike" dirty="0">
                              <a:effectLst/>
                            </a:rPr>
                            <a:t>Symptomatic rate (%)</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50%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92067629"/>
                      </a:ext>
                    </a:extLst>
                  </a:tr>
                  <a:tr h="193932">
                    <a:tc>
                      <a:txBody>
                        <a:bodyPr/>
                        <a:lstStyle/>
                        <a:p>
                          <a:pPr algn="l" fontAlgn="b"/>
                          <a:r>
                            <a:rPr lang="en-US" sz="1200" u="none" strike="noStrike" dirty="0" err="1">
                              <a:effectLst/>
                            </a:rPr>
                            <a:t>Hosp</a:t>
                          </a:r>
                          <a:r>
                            <a:rPr lang="en-US" sz="1200" u="none" strike="noStrike" dirty="0">
                              <a:effectLst/>
                            </a:rPr>
                            <a:t> rate (% of all attacked)</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5.70%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36636303"/>
                      </a:ext>
                    </a:extLst>
                  </a:tr>
                  <a:tr h="193932">
                    <a:tc>
                      <a:txBody>
                        <a:bodyPr/>
                        <a:lstStyle/>
                        <a:p>
                          <a:endParaRPr lang="en-US"/>
                        </a:p>
                      </a:txBody>
                      <a:tcPr marL="0" marR="0" marT="0" marB="0" anchor="b">
                        <a:blipFill>
                          <a:blip r:embed="rId3"/>
                          <a:stretch>
                            <a:fillRect t="-1696875" r="-37330" b="-746875"/>
                          </a:stretch>
                        </a:blipFill>
                      </a:tcPr>
                    </a:tc>
                    <a:tc>
                      <a:txBody>
                        <a:bodyPr/>
                        <a:lstStyle/>
                        <a:p>
                          <a:pPr algn="ctr" fontAlgn="b"/>
                          <a:r>
                            <a:rPr lang="en-US" sz="1200" u="none" strike="noStrike" dirty="0">
                              <a:effectLst/>
                            </a:rPr>
                            <a:t>50.00%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45525424"/>
                      </a:ext>
                    </a:extLst>
                  </a:tr>
                  <a:tr h="193932">
                    <a:tc>
                      <a:txBody>
                        <a:bodyPr/>
                        <a:lstStyle/>
                        <a:p>
                          <a:pPr algn="l" fontAlgn="b"/>
                          <a:r>
                            <a:rPr lang="en-US" sz="1200" u="none" strike="noStrike" dirty="0">
                              <a:effectLst/>
                            </a:rPr>
                            <a:t>ICU rate (% of admitted patients)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2.00%</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63739720"/>
                      </a:ext>
                    </a:extLst>
                  </a:tr>
                  <a:tr h="193932">
                    <a:tc>
                      <a:txBody>
                        <a:bodyPr/>
                        <a:lstStyle/>
                        <a:p>
                          <a:pPr algn="l" fontAlgn="b"/>
                          <a:r>
                            <a:rPr lang="en-US" sz="1200" u="none" strike="noStrike" dirty="0">
                              <a:effectLst/>
                            </a:rPr>
                            <a:t>Intubated rate (% of ICU pts)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61.60%</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578020857"/>
                      </a:ext>
                    </a:extLst>
                  </a:tr>
                  <a:tr h="193932">
                    <a:tc>
                      <a:txBody>
                        <a:bodyPr/>
                        <a:lstStyle/>
                        <a:p>
                          <a:pPr algn="l" fontAlgn="b"/>
                          <a:r>
                            <a:rPr lang="en-US" sz="1200" u="none" strike="noStrike" dirty="0">
                              <a:effectLst/>
                            </a:rPr>
                            <a:t>Hospital</a:t>
                          </a:r>
                          <a:r>
                            <a:rPr lang="en-US" sz="1200" u="none" strike="noStrike" baseline="0" dirty="0">
                              <a:effectLst/>
                            </a:rPr>
                            <a:t> length of stay (LOS)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7.4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46728196"/>
                      </a:ext>
                    </a:extLst>
                  </a:tr>
                  <a:tr h="193932">
                    <a:tc>
                      <a:txBody>
                        <a:bodyPr/>
                        <a:lstStyle/>
                        <a:p>
                          <a:pPr algn="l" fontAlgn="b"/>
                          <a:r>
                            <a:rPr lang="en-US" sz="1200" u="none" strike="noStrike" dirty="0">
                              <a:effectLst/>
                            </a:rPr>
                            <a:t>ICU </a:t>
                          </a:r>
                          <a:r>
                            <a:rPr lang="en-US" sz="1200" u="none" strike="noStrike" dirty="0" smtClean="0">
                              <a:effectLst/>
                            </a:rPr>
                            <a:t>LOS</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a:effectLst/>
                            </a:rPr>
                            <a:t>14.8</a:t>
                          </a:r>
                          <a:endParaRPr lang="en-US" sz="12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57360846"/>
                      </a:ext>
                    </a:extLst>
                  </a:tr>
                  <a:tr h="193932">
                    <a:tc>
                      <a:txBody>
                        <a:bodyPr/>
                        <a:lstStyle/>
                        <a:p>
                          <a:pPr algn="l" fontAlgn="b"/>
                          <a:r>
                            <a:rPr lang="en-US" sz="1200" u="none" strike="noStrike" dirty="0">
                              <a:effectLst/>
                            </a:rPr>
                            <a:t>Days on ventilator</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80686289"/>
                      </a:ext>
                    </a:extLst>
                  </a:tr>
                  <a:tr h="193932">
                    <a:tc>
                      <a:txBody>
                        <a:bodyPr/>
                        <a:lstStyle/>
                        <a:p>
                          <a:pPr algn="l" fontAlgn="b"/>
                          <a:r>
                            <a:rPr lang="en-US" sz="1200" u="none" strike="noStrike" dirty="0">
                              <a:effectLst/>
                            </a:rPr>
                            <a:t>Total days in period</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120</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44230769"/>
                      </a:ext>
                    </a:extLst>
                  </a:tr>
                  <a:tr h="193932">
                    <a:tc>
                      <a:txBody>
                        <a:bodyPr/>
                        <a:lstStyle/>
                        <a:p>
                          <a:pPr algn="l" fontAlgn="b"/>
                          <a:r>
                            <a:rPr lang="en-US" sz="1200" u="none" strike="noStrike" dirty="0">
                              <a:effectLst/>
                            </a:rPr>
                            <a:t>Isolation duration</a:t>
                          </a:r>
                          <a:endParaRPr lang="en-US" sz="12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en-US" sz="1200" u="none" strike="noStrike" dirty="0">
                              <a:effectLst/>
                            </a:rPr>
                            <a:t>14</a:t>
                          </a:r>
                          <a:endParaRPr lang="en-US"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83530977"/>
                      </a:ext>
                    </a:extLst>
                  </a:tr>
                </a:tbl>
              </a:graphicData>
            </a:graphic>
          </p:graphicFrame>
        </mc:Fallback>
      </mc:AlternateContent>
      <p:graphicFrame>
        <p:nvGraphicFramePr>
          <p:cNvPr id="9" name="Chart 8"/>
          <p:cNvGraphicFramePr>
            <a:graphicFrameLocks/>
          </p:cNvGraphicFramePr>
          <p:nvPr>
            <p:extLst>
              <p:ext uri="{D42A27DB-BD31-4B8C-83A1-F6EECF244321}">
                <p14:modId xmlns:p14="http://schemas.microsoft.com/office/powerpoint/2010/main" val="2476649949"/>
              </p:ext>
            </p:extLst>
          </p:nvPr>
        </p:nvGraphicFramePr>
        <p:xfrm>
          <a:off x="164978" y="2163336"/>
          <a:ext cx="8464197" cy="4410622"/>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539904" y="1371600"/>
            <a:ext cx="11156796" cy="791736"/>
          </a:xfrm>
          <a:prstGeom prst="rect">
            <a:avLst/>
          </a:prstGeom>
          <a:noFill/>
        </p:spPr>
        <p:txBody>
          <a:bodyPr wrap="square" rtlCol="0">
            <a:normAutofit/>
          </a:bodyPr>
          <a:lstStyle/>
          <a:p>
            <a:r>
              <a:rPr lang="en-US" sz="2000" b="0" dirty="0">
                <a:latin typeface="+mn-lt"/>
              </a:rPr>
              <a:t>The project team developed projections by collecting data on military populations and estimating parameters better aligned with USARCENT’s population. </a:t>
            </a:r>
          </a:p>
        </p:txBody>
      </p:sp>
    </p:spTree>
    <p:extLst>
      <p:ext uri="{BB962C8B-B14F-4D97-AF65-F5344CB8AC3E}">
        <p14:creationId xmlns:p14="http://schemas.microsoft.com/office/powerpoint/2010/main" val="298471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a:t>Projecting Medical Requirements </a:t>
            </a:r>
            <a:r>
              <a:rPr lang="en-US" b="1" dirty="0"/>
              <a:t>for USARCENT:</a:t>
            </a:r>
            <a:br>
              <a:rPr lang="en-US" b="1" dirty="0"/>
            </a:br>
            <a:r>
              <a:rPr lang="en-US" i="1" dirty="0"/>
              <a:t>Impact on USARCENT Medical Supply Orders</a:t>
            </a:r>
          </a:p>
        </p:txBody>
      </p:sp>
      <p:sp>
        <p:nvSpPr>
          <p:cNvPr id="2" name="Date Placeholder 1"/>
          <p:cNvSpPr>
            <a:spLocks noGrp="1"/>
          </p:cNvSpPr>
          <p:nvPr>
            <p:ph type="dt" sz="half" idx="10"/>
          </p:nvPr>
        </p:nvSpPr>
        <p:spPr/>
        <p:txBody>
          <a:bodyPr/>
          <a:lstStyle/>
          <a:p>
            <a:fld id="{CC2FCB74-3DD2-40C0-831B-CC4755C60E1C}" type="datetime3">
              <a:rPr lang="en-US" smtClean="0"/>
              <a:t>11 June 2021</a:t>
            </a:fld>
            <a:endParaRPr lang="en-US"/>
          </a:p>
        </p:txBody>
      </p:sp>
      <p:sp>
        <p:nvSpPr>
          <p:cNvPr id="7" name="Slide Number Placeholder 6"/>
          <p:cNvSpPr>
            <a:spLocks noGrp="1"/>
          </p:cNvSpPr>
          <p:nvPr>
            <p:ph type="sldNum" sz="quarter" idx="11"/>
          </p:nvPr>
        </p:nvSpPr>
        <p:spPr/>
        <p:txBody>
          <a:bodyPr/>
          <a:lstStyle/>
          <a:p>
            <a:fld id="{CB29584B-2C78-4F19-9D57-A8D27C3B25A0}" type="slidenum">
              <a:rPr lang="en-US" smtClean="0"/>
              <a:pPr/>
              <a:t>18</a:t>
            </a:fld>
            <a:endParaRPr lang="en-US"/>
          </a:p>
        </p:txBody>
      </p:sp>
      <p:sp>
        <p:nvSpPr>
          <p:cNvPr id="20" name="Content Placeholder 19"/>
          <p:cNvSpPr>
            <a:spLocks noGrp="1"/>
          </p:cNvSpPr>
          <p:nvPr>
            <p:ph idx="1"/>
          </p:nvPr>
        </p:nvSpPr>
        <p:spPr>
          <a:xfrm>
            <a:off x="539906" y="1473200"/>
            <a:ext cx="10972800" cy="5486400"/>
          </a:xfrm>
        </p:spPr>
        <p:txBody>
          <a:bodyPr/>
          <a:lstStyle/>
          <a:p>
            <a:pPr marL="0" indent="0">
              <a:buNone/>
            </a:pPr>
            <a:r>
              <a:rPr lang="en-US" dirty="0"/>
              <a:t>As a result of the project team’s work, USARCENT</a:t>
            </a:r>
            <a:r>
              <a:rPr lang="en-US" b="1" dirty="0"/>
              <a:t> </a:t>
            </a:r>
            <a:r>
              <a:rPr lang="en-US" b="1" u="sng" dirty="0"/>
              <a:t>drastically lowered ordering rate</a:t>
            </a:r>
            <a:r>
              <a:rPr lang="en-US" b="1" dirty="0"/>
              <a:t> </a:t>
            </a:r>
            <a:r>
              <a:rPr lang="en-US" dirty="0"/>
              <a:t>of medical supplies, saving money and space in warehouses. </a:t>
            </a:r>
          </a:p>
          <a:p>
            <a:endParaRPr lang="en-US" sz="1800"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37207737"/>
              </p:ext>
            </p:extLst>
          </p:nvPr>
        </p:nvGraphicFramePr>
        <p:xfrm>
          <a:off x="3757324" y="2992662"/>
          <a:ext cx="4537964" cy="2197335"/>
        </p:xfrm>
        <a:graphic>
          <a:graphicData uri="http://schemas.openxmlformats.org/drawingml/2006/table">
            <a:tbl>
              <a:tblPr/>
              <a:tblGrid>
                <a:gridCol w="1513084">
                  <a:extLst>
                    <a:ext uri="{9D8B030D-6E8A-4147-A177-3AD203B41FA5}">
                      <a16:colId xmlns:a16="http://schemas.microsoft.com/office/drawing/2014/main" val="974791129"/>
                    </a:ext>
                  </a:extLst>
                </a:gridCol>
                <a:gridCol w="943151">
                  <a:extLst>
                    <a:ext uri="{9D8B030D-6E8A-4147-A177-3AD203B41FA5}">
                      <a16:colId xmlns:a16="http://schemas.microsoft.com/office/drawing/2014/main" val="1141157822"/>
                    </a:ext>
                  </a:extLst>
                </a:gridCol>
                <a:gridCol w="1070604">
                  <a:extLst>
                    <a:ext uri="{9D8B030D-6E8A-4147-A177-3AD203B41FA5}">
                      <a16:colId xmlns:a16="http://schemas.microsoft.com/office/drawing/2014/main" val="3667463128"/>
                    </a:ext>
                  </a:extLst>
                </a:gridCol>
                <a:gridCol w="1011125">
                  <a:extLst>
                    <a:ext uri="{9D8B030D-6E8A-4147-A177-3AD203B41FA5}">
                      <a16:colId xmlns:a16="http://schemas.microsoft.com/office/drawing/2014/main" val="2658061254"/>
                    </a:ext>
                  </a:extLst>
                </a:gridCol>
              </a:tblGrid>
              <a:tr h="313905">
                <a:tc>
                  <a:txBody>
                    <a:bodyPr/>
                    <a:lstStyle/>
                    <a:p>
                      <a:pPr algn="r" fontAlgn="b"/>
                      <a:r>
                        <a:rPr lang="en-US" sz="1600" b="0" i="0" u="none" strike="noStrike" dirty="0">
                          <a:solidFill>
                            <a:srgbClr val="000000"/>
                          </a:solidFill>
                          <a:effectLst/>
                          <a:latin typeface="Arial" panose="020B0604020202020204" pitchFamily="34" charset="0"/>
                        </a:rPr>
                        <a:t> </a:t>
                      </a: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gridSpan="3">
                  <a:txBody>
                    <a:bodyPr/>
                    <a:lstStyle/>
                    <a:p>
                      <a:pPr algn="ctr" fontAlgn="ctr"/>
                      <a:r>
                        <a:rPr lang="en-US" sz="1800" b="0" i="0" u="none" strike="noStrike">
                          <a:solidFill>
                            <a:srgbClr val="000000"/>
                          </a:solidFill>
                          <a:effectLst/>
                          <a:latin typeface="Calibri Light" panose="020F0302020204030204" pitchFamily="34" charset="0"/>
                        </a:rPr>
                        <a:t>Kuwait</a:t>
                      </a:r>
                    </a:p>
                  </a:txBody>
                  <a:tcPr marL="0" marR="0" marT="0" marB="0" anchor="ct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pPr algn="ctr" fontAlgn="b"/>
                      <a:endParaRPr lang="en-US" sz="1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06617452"/>
                  </a:ext>
                </a:extLst>
              </a:tr>
              <a:tr h="313905">
                <a:tc>
                  <a:txBody>
                    <a:bodyPr/>
                    <a:lstStyle/>
                    <a:p>
                      <a:pPr algn="ctr" fontAlgn="ctr"/>
                      <a:r>
                        <a:rPr lang="en-US" sz="1600" b="1" i="0" u="none" strike="noStrike">
                          <a:solidFill>
                            <a:srgbClr val="000000"/>
                          </a:solidFill>
                          <a:effectLst/>
                          <a:latin typeface="Calibri Light" panose="020F0302020204030204" pitchFamily="34" charset="0"/>
                        </a:rPr>
                        <a:t>Medical Supplies​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Light" panose="020F0302020204030204" pitchFamily="34" charset="0"/>
                        </a:rPr>
                        <a:t> Updated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ctr"/>
                      <a:r>
                        <a:rPr lang="en-US" sz="1800" b="1" i="0" u="none" strike="noStrike">
                          <a:solidFill>
                            <a:srgbClr val="808080"/>
                          </a:solidFill>
                          <a:effectLst/>
                          <a:latin typeface="Calibri Light" panose="020F0302020204030204" pitchFamily="34" charset="0"/>
                        </a:rPr>
                        <a:t>Initial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Light" panose="020F0302020204030204" pitchFamily="34" charset="0"/>
                        </a:rPr>
                        <a:t>Reduction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7950101"/>
                  </a:ext>
                </a:extLst>
              </a:tr>
              <a:tr h="313905">
                <a:tc>
                  <a:txBody>
                    <a:bodyPr/>
                    <a:lstStyle/>
                    <a:p>
                      <a:pPr algn="r" fontAlgn="b"/>
                      <a:r>
                        <a:rPr lang="en-US" sz="1600" b="0" i="0" u="none" strike="noStrike">
                          <a:solidFill>
                            <a:srgbClr val="000000"/>
                          </a:solidFill>
                          <a:effectLst/>
                          <a:latin typeface="Calibri Light" panose="020F0302020204030204" pitchFamily="34" charset="0"/>
                        </a:rPr>
                        <a:t>Masks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Light" panose="020F0302020204030204" pitchFamily="34" charset="0"/>
                        </a:rPr>
                        <a:t>2,987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b"/>
                      <a:r>
                        <a:rPr lang="en-US" sz="1800" b="0" i="0" u="none" strike="noStrike">
                          <a:solidFill>
                            <a:srgbClr val="808080"/>
                          </a:solidFill>
                          <a:effectLst/>
                          <a:latin typeface="Calibri Light" panose="020F0302020204030204" pitchFamily="34" charset="0"/>
                        </a:rPr>
                        <a:t>43,790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Arial" panose="020B0604020202020204" pitchFamily="34" charset="0"/>
                        </a:rPr>
                        <a:t>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0784828"/>
                  </a:ext>
                </a:extLst>
              </a:tr>
              <a:tr h="313905">
                <a:tc>
                  <a:txBody>
                    <a:bodyPr/>
                    <a:lstStyle/>
                    <a:p>
                      <a:pPr algn="r" fontAlgn="b"/>
                      <a:r>
                        <a:rPr lang="en-US" sz="1600" b="0" i="0" u="none" strike="noStrike" dirty="0">
                          <a:solidFill>
                            <a:srgbClr val="000000"/>
                          </a:solidFill>
                          <a:effectLst/>
                          <a:latin typeface="Calibri Light" panose="020F0302020204030204" pitchFamily="34" charset="0"/>
                        </a:rPr>
                        <a:t>Gloves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Light" panose="020F0302020204030204" pitchFamily="34" charset="0"/>
                        </a:rPr>
                        <a:t>5,116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b"/>
                      <a:r>
                        <a:rPr lang="en-US" sz="1800" b="0" i="0" u="none" strike="noStrike">
                          <a:solidFill>
                            <a:srgbClr val="808080"/>
                          </a:solidFill>
                          <a:effectLst/>
                          <a:latin typeface="Calibri Light" panose="020F0302020204030204" pitchFamily="34" charset="0"/>
                        </a:rPr>
                        <a:t>272,880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Arial" panose="020B0604020202020204" pitchFamily="34" charset="0"/>
                        </a:rPr>
                        <a:t>98%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275253"/>
                  </a:ext>
                </a:extLst>
              </a:tr>
              <a:tr h="313905">
                <a:tc>
                  <a:txBody>
                    <a:bodyPr/>
                    <a:lstStyle/>
                    <a:p>
                      <a:pPr algn="r" fontAlgn="b"/>
                      <a:r>
                        <a:rPr lang="en-US" sz="1600" b="0" i="0" u="none" strike="noStrike" dirty="0">
                          <a:solidFill>
                            <a:srgbClr val="000000"/>
                          </a:solidFill>
                          <a:effectLst/>
                          <a:latin typeface="Calibri Light" panose="020F0302020204030204" pitchFamily="34" charset="0"/>
                        </a:rPr>
                        <a:t>Gowns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Light" panose="020F0302020204030204" pitchFamily="34" charset="0"/>
                        </a:rPr>
                        <a:t>308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b"/>
                      <a:r>
                        <a:rPr lang="en-US" sz="1800" b="0" i="0" u="none" strike="noStrike">
                          <a:solidFill>
                            <a:srgbClr val="808080"/>
                          </a:solidFill>
                          <a:effectLst/>
                          <a:latin typeface="Calibri Light" panose="020F0302020204030204" pitchFamily="34" charset="0"/>
                        </a:rPr>
                        <a:t>32,040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Arial" panose="020B0604020202020204" pitchFamily="34" charset="0"/>
                        </a:rPr>
                        <a:t>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9817677"/>
                  </a:ext>
                </a:extLst>
              </a:tr>
              <a:tr h="313905">
                <a:tc>
                  <a:txBody>
                    <a:bodyPr/>
                    <a:lstStyle/>
                    <a:p>
                      <a:pPr algn="r" fontAlgn="b"/>
                      <a:r>
                        <a:rPr lang="en-US" sz="1600" b="0" i="0" u="none" strike="noStrike">
                          <a:solidFill>
                            <a:srgbClr val="000000"/>
                          </a:solidFill>
                          <a:effectLst/>
                          <a:latin typeface="Calibri Light" panose="020F0302020204030204" pitchFamily="34" charset="0"/>
                        </a:rPr>
                        <a:t>Eye Protection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Light" panose="020F03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b"/>
                      <a:r>
                        <a:rPr lang="en-US" sz="1800" b="0" i="0" u="none" strike="noStrike">
                          <a:solidFill>
                            <a:srgbClr val="808080"/>
                          </a:solidFill>
                          <a:effectLst/>
                          <a:latin typeface="Calibri Light" panose="020F0302020204030204" pitchFamily="34" charset="0"/>
                        </a:rPr>
                        <a:t>452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FF0000"/>
                          </a:solidFill>
                          <a:effectLst/>
                          <a:latin typeface="Arial" panose="020B0604020202020204" pitchFamily="34" charset="0"/>
                        </a:rPr>
                        <a:t>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3526329"/>
                  </a:ext>
                </a:extLst>
              </a:tr>
              <a:tr h="313905">
                <a:tc>
                  <a:txBody>
                    <a:bodyPr/>
                    <a:lstStyle/>
                    <a:p>
                      <a:pPr algn="r" fontAlgn="b"/>
                      <a:r>
                        <a:rPr lang="en-US" sz="1600" b="0" i="0" u="none" strike="noStrike">
                          <a:solidFill>
                            <a:srgbClr val="000000"/>
                          </a:solidFill>
                          <a:effectLst/>
                          <a:latin typeface="Calibri Light" panose="020F0302020204030204" pitchFamily="34" charset="0"/>
                        </a:rPr>
                        <a:t>N95 Respirator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Light" panose="020F03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D"/>
                    </a:solidFill>
                  </a:tcPr>
                </a:tc>
                <a:tc>
                  <a:txBody>
                    <a:bodyPr/>
                    <a:lstStyle/>
                    <a:p>
                      <a:pPr algn="ctr" fontAlgn="b"/>
                      <a:r>
                        <a:rPr lang="en-US" sz="1800" b="0" i="0" u="none" strike="noStrike">
                          <a:solidFill>
                            <a:srgbClr val="808080"/>
                          </a:solidFill>
                          <a:effectLst/>
                          <a:latin typeface="Calibri Light" panose="020F0302020204030204" pitchFamily="34" charset="0"/>
                        </a:rPr>
                        <a:t>23,160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FF0000"/>
                          </a:solidFill>
                          <a:effectLst/>
                          <a:latin typeface="Arial" panose="020B0604020202020204" pitchFamily="34" charset="0"/>
                        </a:rPr>
                        <a:t>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9780648"/>
                  </a:ext>
                </a:extLst>
              </a:tr>
            </a:tbl>
          </a:graphicData>
        </a:graphic>
      </p:graphicFrame>
    </p:spTree>
    <p:extLst>
      <p:ext uri="{BB962C8B-B14F-4D97-AF65-F5344CB8AC3E}">
        <p14:creationId xmlns:p14="http://schemas.microsoft.com/office/powerpoint/2010/main" val="3038842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4840" y="3092007"/>
            <a:ext cx="10942320" cy="673989"/>
          </a:xfrm>
        </p:spPr>
        <p:txBody>
          <a:bodyPr>
            <a:normAutofit fontScale="90000"/>
          </a:bodyPr>
          <a:lstStyle/>
          <a:p>
            <a:r>
              <a:rPr lang="en-US" b="1" dirty="0"/>
              <a:t>Chapter 3: </a:t>
            </a:r>
            <a:r>
              <a:rPr lang="en-US" dirty="0"/>
              <a:t/>
            </a:r>
            <a:br>
              <a:rPr lang="en-US" dirty="0"/>
            </a:br>
            <a:r>
              <a:rPr lang="en-US" i="1" dirty="0"/>
              <a:t>Developing New Models to Answer Training and Deployment Questions </a:t>
            </a:r>
          </a:p>
        </p:txBody>
      </p:sp>
      <p:sp>
        <p:nvSpPr>
          <p:cNvPr id="2" name="Date Placeholder 1"/>
          <p:cNvSpPr>
            <a:spLocks noGrp="1"/>
          </p:cNvSpPr>
          <p:nvPr>
            <p:ph type="dt" sz="half" idx="10"/>
          </p:nvPr>
        </p:nvSpPr>
        <p:spPr/>
        <p:txBody>
          <a:bodyPr/>
          <a:lstStyle/>
          <a:p>
            <a:fld id="{9AA302D4-7189-40A6-A6A6-479132533DD7}" type="datetime3">
              <a:rPr lang="en-US" smtClean="0"/>
              <a:t>11 June 2021</a:t>
            </a:fld>
            <a:endParaRPr lang="en-US"/>
          </a:p>
        </p:txBody>
      </p:sp>
      <p:sp>
        <p:nvSpPr>
          <p:cNvPr id="3" name="Slide Number Placeholder 2"/>
          <p:cNvSpPr>
            <a:spLocks noGrp="1"/>
          </p:cNvSpPr>
          <p:nvPr>
            <p:ph type="sldNum" sz="quarter" idx="11"/>
          </p:nvPr>
        </p:nvSpPr>
        <p:spPr/>
        <p:txBody>
          <a:bodyPr/>
          <a:lstStyle/>
          <a:p>
            <a:fld id="{CB29584B-2C78-4F19-9D57-A8D27C3B25A0}" type="slidenum">
              <a:rPr lang="en-US" smtClean="0"/>
              <a:pPr/>
              <a:t>19</a:t>
            </a:fld>
            <a:endParaRPr lang="en-US"/>
          </a:p>
        </p:txBody>
      </p:sp>
    </p:spTree>
    <p:extLst>
      <p:ext uri="{BB962C8B-B14F-4D97-AF65-F5344CB8AC3E}">
        <p14:creationId xmlns:p14="http://schemas.microsoft.com/office/powerpoint/2010/main" val="370466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4232863"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8" name="Oval 27"/>
          <p:cNvSpPr>
            <a:spLocks/>
          </p:cNvSpPr>
          <p:nvPr/>
        </p:nvSpPr>
        <p:spPr bwMode="auto">
          <a:xfrm>
            <a:off x="4445770" y="1077643"/>
            <a:ext cx="1371600" cy="1371600"/>
          </a:xfrm>
          <a:prstGeom prst="ellipse">
            <a:avLst/>
          </a:prstGeom>
          <a:solidFill>
            <a:schemeClr val="tx1"/>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20" name="Rounded Rectangle 19"/>
          <p:cNvSpPr/>
          <p:nvPr/>
        </p:nvSpPr>
        <p:spPr bwMode="auto">
          <a:xfrm>
            <a:off x="657546" y="3448270"/>
            <a:ext cx="1924575" cy="2286000"/>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1" name="Rounded Rectangle 20"/>
          <p:cNvSpPr/>
          <p:nvPr/>
        </p:nvSpPr>
        <p:spPr bwMode="auto">
          <a:xfrm>
            <a:off x="2913532" y="3448270"/>
            <a:ext cx="1907354" cy="2286000"/>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2" name="Rounded Rectangle 21"/>
          <p:cNvSpPr/>
          <p:nvPr/>
        </p:nvSpPr>
        <p:spPr bwMode="auto">
          <a:xfrm>
            <a:off x="5152297" y="3448270"/>
            <a:ext cx="1892232" cy="2286000"/>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3" name="Rounded Rectangle 22"/>
          <p:cNvSpPr/>
          <p:nvPr/>
        </p:nvSpPr>
        <p:spPr bwMode="auto">
          <a:xfrm>
            <a:off x="7375940" y="3448270"/>
            <a:ext cx="1768214" cy="2286000"/>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4" name="Rounded Rectangle 23"/>
          <p:cNvSpPr/>
          <p:nvPr/>
        </p:nvSpPr>
        <p:spPr bwMode="auto">
          <a:xfrm>
            <a:off x="9475563" y="3448270"/>
            <a:ext cx="1768214" cy="2286000"/>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mj-lt"/>
              </a:rPr>
              <a:t>.</a:t>
            </a:r>
            <a:endParaRPr kumimoji="0" lang="en-US" sz="1400" b="1" i="0" u="none" strike="noStrike" cap="none" normalizeH="0" baseline="0" dirty="0">
              <a:ln>
                <a:noFill/>
              </a:ln>
              <a:solidFill>
                <a:srgbClr val="000000"/>
              </a:solidFill>
              <a:effectLst/>
              <a:latin typeface="+mj-lt"/>
            </a:endParaRPr>
          </a:p>
        </p:txBody>
      </p:sp>
      <p:sp>
        <p:nvSpPr>
          <p:cNvPr id="14" name="Rounded Rectangle 13"/>
          <p:cNvSpPr/>
          <p:nvPr/>
        </p:nvSpPr>
        <p:spPr bwMode="auto">
          <a:xfrm>
            <a:off x="353931"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2" name="Content Placeholder 1"/>
          <p:cNvSpPr>
            <a:spLocks noGrp="1"/>
          </p:cNvSpPr>
          <p:nvPr>
            <p:ph idx="1"/>
          </p:nvPr>
        </p:nvSpPr>
        <p:spPr>
          <a:xfrm>
            <a:off x="347165" y="5973712"/>
            <a:ext cx="11570856" cy="673375"/>
          </a:xfrm>
        </p:spPr>
        <p:txBody>
          <a:bodyPr/>
          <a:lstStyle/>
          <a:p>
            <a:pPr marL="0" indent="0" algn="ctr">
              <a:buNone/>
            </a:pPr>
            <a:r>
              <a:rPr lang="en-US" dirty="0"/>
              <a:t>Operations Researchers and Analysts make up the project team. At any time, the team was fewer than nine personnel and typically had five team members. </a:t>
            </a:r>
          </a:p>
        </p:txBody>
      </p:sp>
      <p:sp>
        <p:nvSpPr>
          <p:cNvPr id="3" name="Title 2"/>
          <p:cNvSpPr>
            <a:spLocks noGrp="1"/>
          </p:cNvSpPr>
          <p:nvPr>
            <p:ph type="title"/>
          </p:nvPr>
        </p:nvSpPr>
        <p:spPr/>
        <p:txBody>
          <a:bodyPr/>
          <a:lstStyle/>
          <a:p>
            <a:r>
              <a:rPr lang="en-US" dirty="0"/>
              <a:t>The Project Team</a:t>
            </a:r>
          </a:p>
        </p:txBody>
      </p:sp>
      <p:sp>
        <p:nvSpPr>
          <p:cNvPr id="4" name="Date Placeholder 3"/>
          <p:cNvSpPr>
            <a:spLocks noGrp="1"/>
          </p:cNvSpPr>
          <p:nvPr>
            <p:ph type="dt" sz="half" idx="10"/>
          </p:nvPr>
        </p:nvSpPr>
        <p:spPr/>
        <p:txBody>
          <a:bodyPr/>
          <a:lstStyle/>
          <a:p>
            <a:fld id="{27319F61-1A0B-46D2-91B7-0F3AAB040C5A}"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smtClean="0"/>
              <a:pPr/>
              <a:t>2</a:t>
            </a:fld>
            <a:endParaRPr lang="en-US"/>
          </a:p>
        </p:txBody>
      </p:sp>
      <p:pic>
        <p:nvPicPr>
          <p:cNvPr id="10" name="Picture 9"/>
          <p:cNvPicPr>
            <a:picLocks/>
          </p:cNvPicPr>
          <p:nvPr/>
        </p:nvPicPr>
        <p:blipFill rotWithShape="1">
          <a:blip r:embed="rId2" cstate="print">
            <a:extLst>
              <a:ext uri="{28A0092B-C50C-407E-A947-70E740481C1C}">
                <a14:useLocalDpi xmlns:a14="http://schemas.microsoft.com/office/drawing/2010/main" val="0"/>
              </a:ext>
            </a:extLst>
          </a:blip>
          <a:srcRect l="6356" r="6356" b="7039"/>
          <a:stretch/>
        </p:blipFill>
        <p:spPr>
          <a:xfrm>
            <a:off x="5412613" y="3522265"/>
            <a:ext cx="1371600" cy="1371600"/>
          </a:xfrm>
          <a:prstGeom prst="ellipse">
            <a:avLst/>
          </a:prstGeom>
          <a:ln w="9525">
            <a:noFill/>
          </a:ln>
          <a:effectLst/>
        </p:spPr>
      </p:pic>
      <p:pic>
        <p:nvPicPr>
          <p:cNvPr id="11" name="Picture 10"/>
          <p:cNvPicPr>
            <a:picLocks/>
          </p:cNvPicPr>
          <p:nvPr/>
        </p:nvPicPr>
        <p:blipFill rotWithShape="1">
          <a:blip r:embed="rId3" cstate="print">
            <a:extLst>
              <a:ext uri="{28A0092B-C50C-407E-A947-70E740481C1C}">
                <a14:useLocalDpi xmlns:a14="http://schemas.microsoft.com/office/drawing/2010/main" val="0"/>
              </a:ext>
            </a:extLst>
          </a:blip>
          <a:srcRect l="1525" r="15799" b="33754"/>
          <a:stretch/>
        </p:blipFill>
        <p:spPr>
          <a:xfrm>
            <a:off x="3181409" y="3522265"/>
            <a:ext cx="1371600" cy="1371600"/>
          </a:xfrm>
          <a:prstGeom prst="ellipse">
            <a:avLst/>
          </a:prstGeom>
          <a:ln w="9525">
            <a:noFill/>
          </a:ln>
          <a:effectLst/>
        </p:spPr>
      </p:pic>
      <p:sp>
        <p:nvSpPr>
          <p:cNvPr id="15" name="Rounded Rectangle 14"/>
          <p:cNvSpPr/>
          <p:nvPr/>
        </p:nvSpPr>
        <p:spPr bwMode="auto">
          <a:xfrm>
            <a:off x="2293397"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17" name="Rounded Rectangle 16"/>
          <p:cNvSpPr/>
          <p:nvPr/>
        </p:nvSpPr>
        <p:spPr bwMode="auto">
          <a:xfrm>
            <a:off x="6172329"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18" name="Rounded Rectangle 17"/>
          <p:cNvSpPr/>
          <p:nvPr/>
        </p:nvSpPr>
        <p:spPr bwMode="auto">
          <a:xfrm>
            <a:off x="8111795"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sp>
        <p:nvSpPr>
          <p:cNvPr id="19" name="Rounded Rectangle 18"/>
          <p:cNvSpPr/>
          <p:nvPr/>
        </p:nvSpPr>
        <p:spPr bwMode="auto">
          <a:xfrm>
            <a:off x="10061537" y="1004370"/>
            <a:ext cx="1768214" cy="2247679"/>
          </a:xfrm>
          <a:prstGeom prst="roundRect">
            <a:avLst/>
          </a:prstGeom>
          <a:solidFill>
            <a:schemeClr val="bg1">
              <a:lumMod val="95000"/>
            </a:schemeClr>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j-lt"/>
            </a:endParaRPr>
          </a:p>
        </p:txBody>
      </p:sp>
      <p:pic>
        <p:nvPicPr>
          <p:cNvPr id="9" name="Picture 8"/>
          <p:cNvPicPr>
            <a:picLocks/>
          </p:cNvPicPr>
          <p:nvPr/>
        </p:nvPicPr>
        <p:blipFill rotWithShape="1">
          <a:blip r:embed="rId4">
            <a:extLst>
              <a:ext uri="{28A0092B-C50C-407E-A947-70E740481C1C}">
                <a14:useLocalDpi xmlns:a14="http://schemas.microsoft.com/office/drawing/2010/main" val="0"/>
              </a:ext>
            </a:extLst>
          </a:blip>
          <a:srcRect l="6350" t="-2" r="6350" b="6315"/>
          <a:stretch/>
        </p:blipFill>
        <p:spPr>
          <a:xfrm>
            <a:off x="548467" y="1077643"/>
            <a:ext cx="1371600" cy="1371600"/>
          </a:xfrm>
          <a:prstGeom prst="ellipse">
            <a:avLst/>
          </a:prstGeom>
          <a:ln w="9525">
            <a:noFill/>
          </a:ln>
          <a:effectLst/>
        </p:spPr>
      </p:pic>
      <p:pic>
        <p:nvPicPr>
          <p:cNvPr id="26" name="Picture 25"/>
          <p:cNvPicPr>
            <a:picLocks/>
          </p:cNvPicPr>
          <p:nvPr/>
        </p:nvPicPr>
        <p:blipFill rotWithShape="1">
          <a:blip r:embed="rId5"/>
          <a:srcRect l="16615" t="18140"/>
          <a:stretch/>
        </p:blipFill>
        <p:spPr>
          <a:xfrm>
            <a:off x="9673870" y="3522265"/>
            <a:ext cx="1371600" cy="1371600"/>
          </a:xfrm>
          <a:prstGeom prst="ellipse">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9152" y="1077643"/>
            <a:ext cx="1371600" cy="1371600"/>
          </a:xfrm>
          <a:prstGeom prst="ellipse">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1408" t="2923" r="6522" b="7403"/>
          <a:stretch/>
        </p:blipFill>
        <p:spPr>
          <a:xfrm>
            <a:off x="7573399" y="3504913"/>
            <a:ext cx="1371600" cy="1406305"/>
          </a:xfrm>
          <a:prstGeom prst="ellipse">
            <a:avLst/>
          </a:prstGeom>
        </p:spPr>
      </p:pic>
      <p:graphicFrame>
        <p:nvGraphicFramePr>
          <p:cNvPr id="13" name="Table 12"/>
          <p:cNvGraphicFramePr>
            <a:graphicFrameLocks noGrp="1"/>
          </p:cNvGraphicFramePr>
          <p:nvPr>
            <p:extLst>
              <p:ext uri="{D42A27DB-BD31-4B8C-83A1-F6EECF244321}">
                <p14:modId xmlns:p14="http://schemas.microsoft.com/office/powerpoint/2010/main" val="3929641526"/>
              </p:ext>
            </p:extLst>
          </p:nvPr>
        </p:nvGraphicFramePr>
        <p:xfrm>
          <a:off x="567517" y="3454979"/>
          <a:ext cx="10867120" cy="2240042"/>
        </p:xfrm>
        <a:graphic>
          <a:graphicData uri="http://schemas.openxmlformats.org/drawingml/2006/table">
            <a:tbl>
              <a:tblPr firstRow="1" bandRow="1">
                <a:tableStyleId>{5C22544A-7EE6-4342-B048-85BDC9FD1C3A}</a:tableStyleId>
              </a:tblPr>
              <a:tblGrid>
                <a:gridCol w="2175683">
                  <a:extLst>
                    <a:ext uri="{9D8B030D-6E8A-4147-A177-3AD203B41FA5}">
                      <a16:colId xmlns:a16="http://schemas.microsoft.com/office/drawing/2014/main" val="1754345627"/>
                    </a:ext>
                  </a:extLst>
                </a:gridCol>
                <a:gridCol w="2239766">
                  <a:extLst>
                    <a:ext uri="{9D8B030D-6E8A-4147-A177-3AD203B41FA5}">
                      <a16:colId xmlns:a16="http://schemas.microsoft.com/office/drawing/2014/main" val="4277487318"/>
                    </a:ext>
                  </a:extLst>
                </a:gridCol>
                <a:gridCol w="2208944">
                  <a:extLst>
                    <a:ext uri="{9D8B030D-6E8A-4147-A177-3AD203B41FA5}">
                      <a16:colId xmlns:a16="http://schemas.microsoft.com/office/drawing/2014/main" val="495057437"/>
                    </a:ext>
                  </a:extLst>
                </a:gridCol>
                <a:gridCol w="2106202">
                  <a:extLst>
                    <a:ext uri="{9D8B030D-6E8A-4147-A177-3AD203B41FA5}">
                      <a16:colId xmlns:a16="http://schemas.microsoft.com/office/drawing/2014/main" val="200206841"/>
                    </a:ext>
                  </a:extLst>
                </a:gridCol>
                <a:gridCol w="2136525">
                  <a:extLst>
                    <a:ext uri="{9D8B030D-6E8A-4147-A177-3AD203B41FA5}">
                      <a16:colId xmlns:a16="http://schemas.microsoft.com/office/drawing/2014/main" val="300067459"/>
                    </a:ext>
                  </a:extLst>
                </a:gridCol>
              </a:tblGrid>
              <a:tr h="1478042">
                <a:tc>
                  <a:txBody>
                    <a:bodyPr/>
                    <a:lstStyle/>
                    <a:p>
                      <a:pPr algn="ctr"/>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416244"/>
                  </a:ext>
                </a:extLst>
              </a:tr>
              <a:tr h="2975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j-lt"/>
                          <a:ea typeface="+mn-ea"/>
                          <a:cs typeface="+mn-cs"/>
                        </a:rPr>
                        <a:t>MAJ Harvey Smith</a:t>
                      </a:r>
                      <a:endParaRPr lang="en-US" sz="1400" b="1" kern="1200" dirty="0">
                        <a:solidFill>
                          <a:schemeClr val="dk1"/>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MAJ Dusty Turner</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en-US" sz="1400" b="1" i="0" kern="1200" dirty="0">
                          <a:solidFill>
                            <a:schemeClr val="tx1"/>
                          </a:solidFill>
                          <a:effectLst/>
                          <a:latin typeface="+mj-lt"/>
                          <a:ea typeface="+mn-ea"/>
                          <a:cs typeface="+mn-cs"/>
                        </a:rPr>
                        <a:t>Mr. Robert Ward</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Mr. Michael Warme</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Ms. Michaela Zuber</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7245152"/>
                  </a:ext>
                </a:extLst>
              </a:tr>
              <a:tr h="4463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lumMod val="50000"/>
                            </a:schemeClr>
                          </a:solidFill>
                          <a:latin typeface="+mj-lt"/>
                          <a:ea typeface="+mn-ea"/>
                          <a:cs typeface="+mn-cs"/>
                        </a:rPr>
                        <a:t>Indo-Pacific Analyst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bg1">
                              <a:lumMod val="50000"/>
                            </a:schemeClr>
                          </a:solidFill>
                          <a:latin typeface="+mj-lt"/>
                          <a:ea typeface="+mn-ea"/>
                          <a:cs typeface="+mn-cs"/>
                        </a:rPr>
                        <a:t>Team Leader: </a:t>
                      </a:r>
                      <a:r>
                        <a:rPr lang="en-US" sz="1200" b="1" kern="1200" dirty="0">
                          <a:solidFill>
                            <a:schemeClr val="bg1">
                              <a:lumMod val="50000"/>
                            </a:schemeClr>
                          </a:solidFill>
                          <a:latin typeface="+mj-lt"/>
                          <a:ea typeface="+mn-ea"/>
                          <a:cs typeface="+mn-cs"/>
                        </a:rPr>
                        <a:t>Model</a:t>
                      </a:r>
                      <a:r>
                        <a:rPr lang="en-US" sz="1200" b="1" kern="1200" baseline="0" dirty="0">
                          <a:solidFill>
                            <a:schemeClr val="bg1">
                              <a:lumMod val="50000"/>
                            </a:schemeClr>
                          </a:solidFill>
                          <a:latin typeface="+mj-lt"/>
                          <a:ea typeface="+mn-ea"/>
                          <a:cs typeface="+mn-cs"/>
                        </a:rPr>
                        <a:t> Development</a:t>
                      </a:r>
                      <a:endParaRPr lang="en-US" sz="1200" b="1" kern="1200" dirty="0">
                        <a:solidFill>
                          <a:schemeClr val="bg1">
                            <a:lumMod val="50000"/>
                          </a:schemeClr>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lumMod val="50000"/>
                            </a:schemeClr>
                          </a:solidFill>
                          <a:latin typeface="+mj-lt"/>
                          <a:ea typeface="+mn-ea"/>
                          <a:cs typeface="+mn-cs"/>
                        </a:rPr>
                        <a:t>Model</a:t>
                      </a:r>
                      <a:r>
                        <a:rPr lang="en-US" sz="1200" b="1" kern="1200" baseline="0" dirty="0">
                          <a:solidFill>
                            <a:schemeClr val="bg1">
                              <a:lumMod val="50000"/>
                            </a:schemeClr>
                          </a:solidFill>
                          <a:latin typeface="+mj-lt"/>
                          <a:ea typeface="+mn-ea"/>
                          <a:cs typeface="+mn-cs"/>
                        </a:rPr>
                        <a:t> Development</a:t>
                      </a:r>
                      <a:endParaRPr lang="en-US" sz="1200" b="1" kern="1200" dirty="0">
                        <a:solidFill>
                          <a:schemeClr val="bg1">
                            <a:lumMod val="50000"/>
                          </a:schemeClr>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lumMod val="50000"/>
                            </a:schemeClr>
                          </a:solidFill>
                          <a:latin typeface="+mj-lt"/>
                          <a:ea typeface="+mn-ea"/>
                          <a:cs typeface="+mn-cs"/>
                        </a:rPr>
                        <a:t>Academic</a:t>
                      </a:r>
                      <a:r>
                        <a:rPr lang="en-US" sz="1200" b="1" kern="1200" baseline="0" dirty="0">
                          <a:solidFill>
                            <a:schemeClr val="bg1">
                              <a:lumMod val="50000"/>
                            </a:schemeClr>
                          </a:solidFill>
                          <a:latin typeface="+mj-lt"/>
                          <a:ea typeface="+mn-ea"/>
                          <a:cs typeface="+mn-cs"/>
                        </a:rPr>
                        <a:t> Research</a:t>
                      </a:r>
                      <a:endParaRPr lang="en-US" sz="1200" b="1" kern="1200" dirty="0">
                        <a:solidFill>
                          <a:schemeClr val="bg1">
                            <a:lumMod val="50000"/>
                          </a:schemeClr>
                        </a:solidFill>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j-lt"/>
                          <a:ea typeface="+mn-ea"/>
                          <a:cs typeface="+mn-cs"/>
                        </a:rPr>
                        <a:t>Validation &amp; Verification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7136168"/>
                  </a:ext>
                </a:extLst>
              </a:tr>
            </a:tbl>
          </a:graphicData>
        </a:graphic>
      </p:graphicFrame>
      <p:pic>
        <p:nvPicPr>
          <p:cNvPr id="12" name="Picture 24">
            <a:extLst>
              <a:ext uri="{FF2B5EF4-FFF2-40B4-BE49-F238E27FC236}">
                <a16:creationId xmlns:a16="http://schemas.microsoft.com/office/drawing/2014/main" id="{C78D3B0F-D684-41BB-97A7-F5BBB7C70CED}"/>
              </a:ext>
            </a:extLst>
          </p:cNvPr>
          <p:cNvPicPr>
            <a:picLocks/>
          </p:cNvPicPr>
          <p:nvPr/>
        </p:nvPicPr>
        <p:blipFill rotWithShape="1">
          <a:blip r:embed="rId8"/>
          <a:srcRect l="-15979" r="-15979"/>
          <a:stretch/>
        </p:blipFill>
        <p:spPr>
          <a:xfrm>
            <a:off x="4445770" y="1077643"/>
            <a:ext cx="1333586" cy="1371600"/>
          </a:xfrm>
          <a:prstGeom prst="ellipse">
            <a:avLst/>
          </a:prstGeom>
        </p:spPr>
      </p:pic>
      <p:pic>
        <p:nvPicPr>
          <p:cNvPr id="27" name="Picture 26"/>
          <p:cNvPicPr>
            <a:picLocks/>
          </p:cNvPicPr>
          <p:nvPr/>
        </p:nvPicPr>
        <p:blipFill rotWithShape="1">
          <a:blip r:embed="rId9"/>
          <a:srcRect l="13640" t="10287"/>
          <a:stretch/>
        </p:blipFill>
        <p:spPr>
          <a:xfrm>
            <a:off x="6358729" y="1077643"/>
            <a:ext cx="1371600" cy="1371600"/>
          </a:xfrm>
          <a:prstGeom prst="ellipse">
            <a:avLst/>
          </a:prstGeom>
        </p:spPr>
      </p:pic>
      <p:pic>
        <p:nvPicPr>
          <p:cNvPr id="29" name="Picture 28"/>
          <p:cNvPicPr>
            <a:picLocks noChangeAspect="1"/>
          </p:cNvPicPr>
          <p:nvPr/>
        </p:nvPicPr>
        <p:blipFill rotWithShape="1">
          <a:blip r:embed="rId10" cstate="print">
            <a:extLst>
              <a:ext uri="{28A0092B-C50C-407E-A947-70E740481C1C}">
                <a14:useLocalDpi xmlns:a14="http://schemas.microsoft.com/office/drawing/2010/main" val="0"/>
              </a:ext>
            </a:extLst>
          </a:blip>
          <a:srcRect t="-3695" r="21842" b="3695"/>
          <a:stretch/>
        </p:blipFill>
        <p:spPr>
          <a:xfrm rot="5400000">
            <a:off x="10259844" y="1105351"/>
            <a:ext cx="1371600" cy="1316185"/>
          </a:xfrm>
          <a:prstGeom prst="ellipse">
            <a:avLst/>
          </a:prstGeom>
        </p:spPr>
      </p:pic>
      <p:graphicFrame>
        <p:nvGraphicFramePr>
          <p:cNvPr id="7" name="Table 6"/>
          <p:cNvGraphicFramePr>
            <a:graphicFrameLocks noGrp="1"/>
          </p:cNvGraphicFramePr>
          <p:nvPr>
            <p:extLst>
              <p:ext uri="{D42A27DB-BD31-4B8C-83A1-F6EECF244321}">
                <p14:modId xmlns:p14="http://schemas.microsoft.com/office/powerpoint/2010/main" val="394243214"/>
              </p:ext>
            </p:extLst>
          </p:nvPr>
        </p:nvGraphicFramePr>
        <p:xfrm>
          <a:off x="267131" y="1023477"/>
          <a:ext cx="11650890" cy="2228572"/>
        </p:xfrm>
        <a:graphic>
          <a:graphicData uri="http://schemas.openxmlformats.org/drawingml/2006/table">
            <a:tbl>
              <a:tblPr firstRow="1" bandRow="1">
                <a:tableStyleId>{5C22544A-7EE6-4342-B048-85BDC9FD1C3A}</a:tableStyleId>
              </a:tblPr>
              <a:tblGrid>
                <a:gridCol w="1941815">
                  <a:extLst>
                    <a:ext uri="{9D8B030D-6E8A-4147-A177-3AD203B41FA5}">
                      <a16:colId xmlns:a16="http://schemas.microsoft.com/office/drawing/2014/main" val="800106587"/>
                    </a:ext>
                  </a:extLst>
                </a:gridCol>
                <a:gridCol w="1941815">
                  <a:extLst>
                    <a:ext uri="{9D8B030D-6E8A-4147-A177-3AD203B41FA5}">
                      <a16:colId xmlns:a16="http://schemas.microsoft.com/office/drawing/2014/main" val="881146935"/>
                    </a:ext>
                  </a:extLst>
                </a:gridCol>
                <a:gridCol w="1941815">
                  <a:extLst>
                    <a:ext uri="{9D8B030D-6E8A-4147-A177-3AD203B41FA5}">
                      <a16:colId xmlns:a16="http://schemas.microsoft.com/office/drawing/2014/main" val="583626296"/>
                    </a:ext>
                  </a:extLst>
                </a:gridCol>
                <a:gridCol w="1941815">
                  <a:extLst>
                    <a:ext uri="{9D8B030D-6E8A-4147-A177-3AD203B41FA5}">
                      <a16:colId xmlns:a16="http://schemas.microsoft.com/office/drawing/2014/main" val="26244780"/>
                    </a:ext>
                  </a:extLst>
                </a:gridCol>
                <a:gridCol w="1941815">
                  <a:extLst>
                    <a:ext uri="{9D8B030D-6E8A-4147-A177-3AD203B41FA5}">
                      <a16:colId xmlns:a16="http://schemas.microsoft.com/office/drawing/2014/main" val="3788861796"/>
                    </a:ext>
                  </a:extLst>
                </a:gridCol>
                <a:gridCol w="1941815">
                  <a:extLst>
                    <a:ext uri="{9D8B030D-6E8A-4147-A177-3AD203B41FA5}">
                      <a16:colId xmlns:a16="http://schemas.microsoft.com/office/drawing/2014/main" val="2001623108"/>
                    </a:ext>
                  </a:extLst>
                </a:gridCol>
              </a:tblGrid>
              <a:tr h="1448400">
                <a:tc>
                  <a:txBody>
                    <a:bodyPr/>
                    <a:lstStyle/>
                    <a:p>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8414506"/>
                  </a:ext>
                </a:extLst>
              </a:tr>
              <a:tr h="306098">
                <a:tc>
                  <a:txBody>
                    <a:bodyPr/>
                    <a:lstStyle/>
                    <a:p>
                      <a:pPr algn="ctr"/>
                      <a:r>
                        <a:rPr lang="en-US" sz="1400" b="1" i="0" kern="1200" dirty="0">
                          <a:solidFill>
                            <a:schemeClr val="tx1"/>
                          </a:solidFill>
                          <a:effectLst/>
                          <a:latin typeface="+mj-lt"/>
                          <a:ea typeface="+mn-ea"/>
                          <a:cs typeface="+mn-cs"/>
                        </a:rPr>
                        <a:t>MAJ Maxine Drake</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Mr. Collin Henley</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MAJ Sandra Jackson</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MAJ Scott Lynch</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i="0" kern="1200" dirty="0">
                          <a:solidFill>
                            <a:schemeClr val="tx1"/>
                          </a:solidFill>
                          <a:effectLst/>
                          <a:latin typeface="+mj-lt"/>
                          <a:ea typeface="+mn-ea"/>
                          <a:cs typeface="+mn-cs"/>
                        </a:rPr>
                        <a:t>Mr. Kyle Minor</a:t>
                      </a:r>
                      <a:endParaRPr lang="en-US" sz="1400" b="1" dirty="0">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kern="1200" dirty="0">
                          <a:solidFill>
                            <a:schemeClr val="dk1"/>
                          </a:solidFill>
                          <a:latin typeface="+mj-lt"/>
                          <a:ea typeface="+mn-ea"/>
                          <a:cs typeface="+mn-cs"/>
                        </a:rPr>
                        <a:t>  MAJ Matthew Pacheco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8080344"/>
                  </a:ext>
                </a:extLst>
              </a:tr>
              <a:tr h="474074">
                <a:tc>
                  <a:txBody>
                    <a:bodyPr/>
                    <a:lstStyle/>
                    <a:p>
                      <a:pPr algn="ctr"/>
                      <a:r>
                        <a:rPr lang="en-US" sz="1200" b="1" baseline="0" dirty="0">
                          <a:solidFill>
                            <a:schemeClr val="bg1">
                              <a:lumMod val="50000"/>
                            </a:schemeClr>
                          </a:solidFill>
                          <a:latin typeface="+mj-lt"/>
                        </a:rPr>
                        <a:t>Project Management</a:t>
                      </a:r>
                      <a:br>
                        <a:rPr lang="en-US" sz="1200" b="1" baseline="0" dirty="0">
                          <a:solidFill>
                            <a:schemeClr val="bg1">
                              <a:lumMod val="50000"/>
                            </a:schemeClr>
                          </a:solidFill>
                          <a:latin typeface="+mj-lt"/>
                        </a:rPr>
                      </a:br>
                      <a:r>
                        <a:rPr lang="en-US" sz="1200" b="1" dirty="0">
                          <a:solidFill>
                            <a:schemeClr val="bg1">
                              <a:lumMod val="50000"/>
                            </a:schemeClr>
                          </a:solidFill>
                          <a:latin typeface="+mj-lt"/>
                        </a:rPr>
                        <a:t>Model</a:t>
                      </a:r>
                      <a:r>
                        <a:rPr lang="en-US" sz="1200" b="1" baseline="0" dirty="0">
                          <a:solidFill>
                            <a:schemeClr val="bg1">
                              <a:lumMod val="50000"/>
                            </a:schemeClr>
                          </a:solidFill>
                          <a:latin typeface="+mj-lt"/>
                        </a:rPr>
                        <a:t> Development</a:t>
                      </a:r>
                      <a:endParaRPr lang="en-US" sz="1200" b="1" dirty="0">
                        <a:solidFill>
                          <a:schemeClr val="bg1">
                            <a:lumMod val="50000"/>
                          </a:schemeClr>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mj-lt"/>
                        </a:rPr>
                        <a:t>Academic Research</a:t>
                      </a:r>
                      <a:r>
                        <a:rPr lang="en-US" sz="1200" b="1" baseline="0" dirty="0">
                          <a:solidFill>
                            <a:schemeClr val="bg1">
                              <a:lumMod val="50000"/>
                            </a:schemeClr>
                          </a:solidFill>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mj-lt"/>
                        </a:rPr>
                        <a:t>Model</a:t>
                      </a:r>
                      <a:r>
                        <a:rPr lang="en-US" sz="1200" b="1" baseline="0" dirty="0">
                          <a:solidFill>
                            <a:schemeClr val="bg1">
                              <a:lumMod val="50000"/>
                            </a:schemeClr>
                          </a:solidFill>
                          <a:latin typeface="+mj-lt"/>
                        </a:rPr>
                        <a:t> Development</a:t>
                      </a:r>
                      <a:endParaRPr lang="en-US" sz="1200" b="1" dirty="0">
                        <a:solidFill>
                          <a:schemeClr val="bg1">
                            <a:lumMod val="50000"/>
                          </a:schemeClr>
                        </a:solidFill>
                        <a:latin typeface="+mj-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bg1">
                              <a:lumMod val="50000"/>
                            </a:schemeClr>
                          </a:solidFill>
                          <a:latin typeface="+mj-lt"/>
                        </a:rPr>
                        <a:t>Project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200" b="1" kern="1200" dirty="0">
                          <a:solidFill>
                            <a:schemeClr val="bg1">
                              <a:lumMod val="50000"/>
                            </a:schemeClr>
                          </a:solidFill>
                          <a:latin typeface="+mj-lt"/>
                          <a:ea typeface="+mn-ea"/>
                          <a:cs typeface="+mn-cs"/>
                        </a:rPr>
                        <a:t>Customer Interaction and Project Direction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200" b="1" kern="1200" dirty="0">
                          <a:solidFill>
                            <a:schemeClr val="bg1">
                              <a:lumMod val="50000"/>
                            </a:schemeClr>
                          </a:solidFill>
                          <a:latin typeface="+mj-lt"/>
                          <a:ea typeface="+mn-ea"/>
                          <a:cs typeface="+mn-cs"/>
                        </a:rPr>
                        <a:t>Customer Interaction and Project Direction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lumMod val="50000"/>
                            </a:schemeClr>
                          </a:solidFill>
                          <a:effectLst/>
                          <a:uLnTx/>
                          <a:uFillTx/>
                          <a:latin typeface="+mj-lt"/>
                          <a:ea typeface="+mn-ea"/>
                          <a:cs typeface="+mn-cs"/>
                        </a:rPr>
                        <a:t>Academic Research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9100"/>
                  </a:ext>
                </a:extLst>
              </a:tr>
            </a:tbl>
          </a:graphicData>
        </a:graphic>
      </p:graphicFrame>
      <p:pic>
        <p:nvPicPr>
          <p:cNvPr id="25" name="Picture 24"/>
          <p:cNvPicPr>
            <a:picLocks/>
          </p:cNvPicPr>
          <p:nvPr/>
        </p:nvPicPr>
        <p:blipFill rotWithShape="1">
          <a:blip r:embed="rId11"/>
          <a:srcRect l="9450" t="21" r="-697" b="6623"/>
          <a:stretch/>
        </p:blipFill>
        <p:spPr>
          <a:xfrm>
            <a:off x="2491704" y="1077643"/>
            <a:ext cx="1371600" cy="1371600"/>
          </a:xfrm>
          <a:prstGeom prst="ellipse">
            <a:avLst/>
          </a:prstGeom>
        </p:spPr>
      </p:pic>
      <p:pic>
        <p:nvPicPr>
          <p:cNvPr id="30" name="Picture 29"/>
          <p:cNvPicPr>
            <a:picLocks/>
          </p:cNvPicPr>
          <p:nvPr/>
        </p:nvPicPr>
        <p:blipFill rotWithShape="1">
          <a:blip r:embed="rId12"/>
          <a:srcRect l="19360" t="10292" r="25046" b="44589"/>
          <a:stretch/>
        </p:blipFill>
        <p:spPr>
          <a:xfrm>
            <a:off x="934033" y="3504913"/>
            <a:ext cx="1371600" cy="1371600"/>
          </a:xfrm>
          <a:prstGeom prst="ellipse">
            <a:avLst/>
          </a:prstGeom>
        </p:spPr>
      </p:pic>
    </p:spTree>
    <p:extLst>
      <p:ext uri="{BB962C8B-B14F-4D97-AF65-F5344CB8AC3E}">
        <p14:creationId xmlns:p14="http://schemas.microsoft.com/office/powerpoint/2010/main" val="338124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Objectives and Analytical Framework: </a:t>
            </a:r>
            <a:br>
              <a:rPr lang="en-US" b="1" dirty="0"/>
            </a:br>
            <a:r>
              <a:rPr lang="en-US" i="1" dirty="0"/>
              <a:t>Research Questions and an Agent-Based SEIR Model</a:t>
            </a:r>
          </a:p>
        </p:txBody>
      </p:sp>
      <p:sp>
        <p:nvSpPr>
          <p:cNvPr id="13" name="Date Placeholder 1"/>
          <p:cNvSpPr>
            <a:spLocks noGrp="1"/>
          </p:cNvSpPr>
          <p:nvPr>
            <p:ph type="dt" sz="half" idx="10"/>
          </p:nvPr>
        </p:nvSpPr>
        <p:spPr/>
        <p:txBody>
          <a:bodyPr/>
          <a:lstStyle/>
          <a:p>
            <a:fld id="{9AA302D4-7189-40A6-A6A6-479132533DD7}" type="datetime3">
              <a:rPr lang="en-US" smtClean="0"/>
              <a:pPr/>
              <a:t>11 June 2021</a:t>
            </a:fld>
            <a:endParaRPr lang="en-US"/>
          </a:p>
        </p:txBody>
      </p:sp>
      <p:sp>
        <p:nvSpPr>
          <p:cNvPr id="30" name="TextBox 29"/>
          <p:cNvSpPr txBox="1"/>
          <p:nvPr/>
        </p:nvSpPr>
        <p:spPr>
          <a:xfrm>
            <a:off x="6110914" y="1721386"/>
            <a:ext cx="5065712" cy="1323439"/>
          </a:xfrm>
          <a:prstGeom prst="rect">
            <a:avLst/>
          </a:prstGeom>
          <a:solidFill>
            <a:schemeClr val="bg1"/>
          </a:solidFill>
          <a:ln>
            <a:noFill/>
          </a:ln>
          <a:effectLst/>
        </p:spPr>
        <p:txBody>
          <a:bodyPr wrap="square" rtlCol="0">
            <a:spAutoFit/>
          </a:bodyPr>
          <a:lstStyle/>
          <a:p>
            <a:pPr algn="ctr"/>
            <a:r>
              <a:rPr lang="en-US" sz="2000" dirty="0">
                <a:latin typeface="+mn-lt"/>
              </a:rPr>
              <a:t>Consumers of CAA analysis</a:t>
            </a:r>
          </a:p>
          <a:p>
            <a:pPr algn="ctr"/>
            <a:r>
              <a:rPr lang="en-US" sz="2000" b="0" dirty="0">
                <a:latin typeface="+mj-lt"/>
              </a:rPr>
              <a:t>U.S. Army Forces Command (FORSCOM) </a:t>
            </a:r>
          </a:p>
          <a:p>
            <a:pPr algn="ctr"/>
            <a:r>
              <a:rPr lang="en-US" sz="2000" b="0" dirty="0">
                <a:latin typeface="+mj-lt"/>
              </a:rPr>
              <a:t>SOCOM</a:t>
            </a:r>
          </a:p>
          <a:p>
            <a:pPr algn="ctr"/>
            <a:endParaRPr lang="en-US" sz="2000" b="0" dirty="0">
              <a:latin typeface="+mj-lt"/>
            </a:endParaRPr>
          </a:p>
        </p:txBody>
      </p:sp>
      <p:pic>
        <p:nvPicPr>
          <p:cNvPr id="9" name="Picture 8"/>
          <p:cNvPicPr>
            <a:picLocks noChangeAspect="1"/>
          </p:cNvPicPr>
          <p:nvPr/>
        </p:nvPicPr>
        <p:blipFill>
          <a:blip r:embed="rId3"/>
          <a:stretch>
            <a:fillRect/>
          </a:stretch>
        </p:blipFill>
        <p:spPr>
          <a:xfrm>
            <a:off x="287514" y="1290714"/>
            <a:ext cx="5823400" cy="2222202"/>
          </a:xfrm>
          <a:prstGeom prst="rect">
            <a:avLst/>
          </a:prstGeom>
        </p:spPr>
      </p:pic>
      <p:sp>
        <p:nvSpPr>
          <p:cNvPr id="11" name="Freeform 10"/>
          <p:cNvSpPr/>
          <p:nvPr/>
        </p:nvSpPr>
        <p:spPr bwMode="auto">
          <a:xfrm>
            <a:off x="847650" y="2245053"/>
            <a:ext cx="4998244" cy="249165"/>
          </a:xfrm>
          <a:custGeom>
            <a:avLst/>
            <a:gdLst>
              <a:gd name="connsiteX0" fmla="*/ 4229100 w 4572000"/>
              <a:gd name="connsiteY0" fmla="*/ 142875 h 152400"/>
              <a:gd name="connsiteX1" fmla="*/ 4572000 w 4572000"/>
              <a:gd name="connsiteY1" fmla="*/ 9525 h 152400"/>
              <a:gd name="connsiteX2" fmla="*/ 1704975 w 4572000"/>
              <a:gd name="connsiteY2" fmla="*/ 0 h 152400"/>
              <a:gd name="connsiteX3" fmla="*/ 0 w 4572000"/>
              <a:gd name="connsiteY3" fmla="*/ 152400 h 152400"/>
              <a:gd name="connsiteX0" fmla="*/ 4229100 w 4517231"/>
              <a:gd name="connsiteY0" fmla="*/ 142875 h 152400"/>
              <a:gd name="connsiteX1" fmla="*/ 4517231 w 4517231"/>
              <a:gd name="connsiteY1" fmla="*/ 15351 h 152400"/>
              <a:gd name="connsiteX2" fmla="*/ 1704975 w 4517231"/>
              <a:gd name="connsiteY2" fmla="*/ 0 h 152400"/>
              <a:gd name="connsiteX3" fmla="*/ 0 w 4517231"/>
              <a:gd name="connsiteY3" fmla="*/ 152400 h 152400"/>
              <a:gd name="connsiteX0" fmla="*/ 4229100 w 4517231"/>
              <a:gd name="connsiteY0" fmla="*/ 142875 h 152400"/>
              <a:gd name="connsiteX1" fmla="*/ 4517231 w 4517231"/>
              <a:gd name="connsiteY1" fmla="*/ 15351 h 152400"/>
              <a:gd name="connsiteX2" fmla="*/ 1704975 w 4517231"/>
              <a:gd name="connsiteY2" fmla="*/ 0 h 152400"/>
              <a:gd name="connsiteX3" fmla="*/ 0 w 4517231"/>
              <a:gd name="connsiteY3" fmla="*/ 152400 h 152400"/>
              <a:gd name="connsiteX0" fmla="*/ 4229100 w 4517231"/>
              <a:gd name="connsiteY0" fmla="*/ 142875 h 152400"/>
              <a:gd name="connsiteX1" fmla="*/ 4429126 w 4517231"/>
              <a:gd name="connsiteY1" fmla="*/ 117128 h 152400"/>
              <a:gd name="connsiteX2" fmla="*/ 4517231 w 4517231"/>
              <a:gd name="connsiteY2" fmla="*/ 15351 h 152400"/>
              <a:gd name="connsiteX3" fmla="*/ 1704975 w 4517231"/>
              <a:gd name="connsiteY3" fmla="*/ 0 h 152400"/>
              <a:gd name="connsiteX4" fmla="*/ 0 w 4517231"/>
              <a:gd name="connsiteY4" fmla="*/ 152400 h 152400"/>
              <a:gd name="connsiteX0" fmla="*/ 4229100 w 4517231"/>
              <a:gd name="connsiteY0" fmla="*/ 142875 h 152400"/>
              <a:gd name="connsiteX1" fmla="*/ 4412457 w 4517231"/>
              <a:gd name="connsiteY1" fmla="*/ 98193 h 152400"/>
              <a:gd name="connsiteX2" fmla="*/ 4517231 w 4517231"/>
              <a:gd name="connsiteY2" fmla="*/ 15351 h 152400"/>
              <a:gd name="connsiteX3" fmla="*/ 1704975 w 4517231"/>
              <a:gd name="connsiteY3" fmla="*/ 0 h 152400"/>
              <a:gd name="connsiteX4" fmla="*/ 0 w 4517231"/>
              <a:gd name="connsiteY4" fmla="*/ 152400 h 152400"/>
              <a:gd name="connsiteX0" fmla="*/ 4229100 w 4517231"/>
              <a:gd name="connsiteY0" fmla="*/ 142875 h 152400"/>
              <a:gd name="connsiteX1" fmla="*/ 4514851 w 4517231"/>
              <a:gd name="connsiteY1" fmla="*/ 19544 h 152400"/>
              <a:gd name="connsiteX2" fmla="*/ 4517231 w 4517231"/>
              <a:gd name="connsiteY2" fmla="*/ 15351 h 152400"/>
              <a:gd name="connsiteX3" fmla="*/ 1704975 w 4517231"/>
              <a:gd name="connsiteY3" fmla="*/ 0 h 152400"/>
              <a:gd name="connsiteX4" fmla="*/ 0 w 4517231"/>
              <a:gd name="connsiteY4" fmla="*/ 152400 h 152400"/>
              <a:gd name="connsiteX0" fmla="*/ 4229100 w 4514851"/>
              <a:gd name="connsiteY0" fmla="*/ 142875 h 152400"/>
              <a:gd name="connsiteX1" fmla="*/ 4514851 w 4514851"/>
              <a:gd name="connsiteY1" fmla="*/ 19544 h 152400"/>
              <a:gd name="connsiteX2" fmla="*/ 4500562 w 4514851"/>
              <a:gd name="connsiteY2" fmla="*/ 8069 h 152400"/>
              <a:gd name="connsiteX3" fmla="*/ 1704975 w 4514851"/>
              <a:gd name="connsiteY3" fmla="*/ 0 h 152400"/>
              <a:gd name="connsiteX4" fmla="*/ 0 w 4514851"/>
              <a:gd name="connsiteY4" fmla="*/ 152400 h 152400"/>
              <a:gd name="connsiteX0" fmla="*/ 4229100 w 4526757"/>
              <a:gd name="connsiteY0" fmla="*/ 142875 h 152400"/>
              <a:gd name="connsiteX1" fmla="*/ 4526757 w 4526757"/>
              <a:gd name="connsiteY1" fmla="*/ 19544 h 152400"/>
              <a:gd name="connsiteX2" fmla="*/ 4500562 w 4526757"/>
              <a:gd name="connsiteY2" fmla="*/ 8069 h 152400"/>
              <a:gd name="connsiteX3" fmla="*/ 1704975 w 4526757"/>
              <a:gd name="connsiteY3" fmla="*/ 0 h 152400"/>
              <a:gd name="connsiteX4" fmla="*/ 0 w 4526757"/>
              <a:gd name="connsiteY4" fmla="*/ 152400 h 152400"/>
              <a:gd name="connsiteX0" fmla="*/ 4229100 w 4521994"/>
              <a:gd name="connsiteY0" fmla="*/ 142875 h 152400"/>
              <a:gd name="connsiteX1" fmla="*/ 4521994 w 4521994"/>
              <a:gd name="connsiteY1" fmla="*/ 22456 h 152400"/>
              <a:gd name="connsiteX2" fmla="*/ 4500562 w 4521994"/>
              <a:gd name="connsiteY2" fmla="*/ 8069 h 152400"/>
              <a:gd name="connsiteX3" fmla="*/ 1704975 w 4521994"/>
              <a:gd name="connsiteY3" fmla="*/ 0 h 152400"/>
              <a:gd name="connsiteX4" fmla="*/ 0 w 4521994"/>
              <a:gd name="connsiteY4" fmla="*/ 152400 h 152400"/>
              <a:gd name="connsiteX0" fmla="*/ 4229100 w 4602162"/>
              <a:gd name="connsiteY0" fmla="*/ 224137 h 233662"/>
              <a:gd name="connsiteX1" fmla="*/ 4521994 w 4602162"/>
              <a:gd name="connsiteY1" fmla="*/ 103718 h 233662"/>
              <a:gd name="connsiteX2" fmla="*/ 4602162 w 4602162"/>
              <a:gd name="connsiteY2" fmla="*/ 0 h 233662"/>
              <a:gd name="connsiteX3" fmla="*/ 1704975 w 4602162"/>
              <a:gd name="connsiteY3" fmla="*/ 81262 h 233662"/>
              <a:gd name="connsiteX4" fmla="*/ 0 w 4602162"/>
              <a:gd name="connsiteY4" fmla="*/ 233662 h 233662"/>
              <a:gd name="connsiteX0" fmla="*/ 4229100 w 4521994"/>
              <a:gd name="connsiteY0" fmla="*/ 142875 h 152400"/>
              <a:gd name="connsiteX1" fmla="*/ 4521994 w 4521994"/>
              <a:gd name="connsiteY1" fmla="*/ 22456 h 152400"/>
              <a:gd name="connsiteX2" fmla="*/ 1704975 w 4521994"/>
              <a:gd name="connsiteY2" fmla="*/ 0 h 152400"/>
              <a:gd name="connsiteX3" fmla="*/ 0 w 4521994"/>
              <a:gd name="connsiteY3" fmla="*/ 152400 h 152400"/>
              <a:gd name="connsiteX0" fmla="*/ 4229100 w 4998244"/>
              <a:gd name="connsiteY0" fmla="*/ 142875 h 152400"/>
              <a:gd name="connsiteX1" fmla="*/ 4998244 w 4998244"/>
              <a:gd name="connsiteY1" fmla="*/ 26340 h 152400"/>
              <a:gd name="connsiteX2" fmla="*/ 1704975 w 4998244"/>
              <a:gd name="connsiteY2" fmla="*/ 0 h 152400"/>
              <a:gd name="connsiteX3" fmla="*/ 0 w 49982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4998244" h="152400">
                <a:moveTo>
                  <a:pt x="4229100" y="142875"/>
                </a:moveTo>
                <a:cubicBezTo>
                  <a:pt x="4271963" y="123612"/>
                  <a:pt x="4955381" y="45603"/>
                  <a:pt x="4998244" y="26340"/>
                </a:cubicBezTo>
                <a:lnTo>
                  <a:pt x="1704975" y="0"/>
                </a:lnTo>
                <a:lnTo>
                  <a:pt x="0" y="152400"/>
                </a:lnTo>
              </a:path>
            </a:pathLst>
          </a:custGeom>
          <a:solidFill>
            <a:srgbClr val="FEB1A4">
              <a:alpha val="49000"/>
            </a:srgbClr>
          </a:solidFill>
          <a:ln w="28575" cap="flat" cmpd="sng" algn="ctr">
            <a:noFill/>
            <a:prstDash val="solid"/>
            <a:round/>
            <a:headEnd type="none" w="med" len="med"/>
            <a:tailEnd type="none" w="med" len="med"/>
          </a:ln>
          <a:effectLst/>
        </p:spPr>
        <p:txBody>
          <a:bodyPr rtlCol="0" anchor="ctr"/>
          <a:lstStyle/>
          <a:p>
            <a:pPr algn="ctr"/>
            <a:endParaRPr lang="en-US"/>
          </a:p>
        </p:txBody>
      </p:sp>
      <p:sp>
        <p:nvSpPr>
          <p:cNvPr id="14" name="Freeform 13"/>
          <p:cNvSpPr/>
          <p:nvPr/>
        </p:nvSpPr>
        <p:spPr>
          <a:xfrm>
            <a:off x="841829" y="2494218"/>
            <a:ext cx="4225974" cy="1217729"/>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solidFill>
            <a:srgbClr val="FED8D2"/>
          </a:solidFill>
          <a:ln>
            <a:solidFill>
              <a:srgbClr val="FECBC2"/>
            </a:solidFill>
          </a:ln>
          <a:effectLst>
            <a:outerShdw blurRad="76200" dir="13500000" sy="23000" kx="1200000" algn="br" rotWithShape="0">
              <a:prstClr val="black">
                <a:alpha val="2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1">
            <a:noAutofit/>
          </a:bodyPr>
          <a:lstStyle/>
          <a:p>
            <a:pPr marL="0" lvl="1" defTabSz="444500">
              <a:lnSpc>
                <a:spcPct val="90000"/>
              </a:lnSpc>
              <a:spcAft>
                <a:spcPts val="600"/>
              </a:spcAft>
            </a:pPr>
            <a:r>
              <a:rPr lang="en-US" sz="1800" u="sng" dirty="0">
                <a:solidFill>
                  <a:srgbClr val="C00000"/>
                </a:solidFill>
              </a:rPr>
              <a:t>Chapter 3</a:t>
            </a:r>
          </a:p>
          <a:p>
            <a:pPr marL="57150" lvl="1" indent="-57150" defTabSz="444500">
              <a:lnSpc>
                <a:spcPct val="90000"/>
              </a:lnSpc>
              <a:spcAft>
                <a:spcPts val="600"/>
              </a:spcAft>
              <a:buFont typeface="Arial" panose="020B0604020202020204" pitchFamily="34" charset="0"/>
              <a:buChar char="••"/>
            </a:pPr>
            <a:r>
              <a:rPr lang="en-US" sz="1200" dirty="0">
                <a:solidFill>
                  <a:srgbClr val="C00000"/>
                </a:solidFill>
              </a:rPr>
              <a:t>What is the best testing policy for units going to CTC exercises?</a:t>
            </a:r>
          </a:p>
          <a:p>
            <a:pPr marL="57150" lvl="1" indent="-57150" defTabSz="444500">
              <a:lnSpc>
                <a:spcPct val="90000"/>
              </a:lnSpc>
              <a:spcAft>
                <a:spcPts val="600"/>
              </a:spcAft>
              <a:buFont typeface="Arial" panose="020B0604020202020204" pitchFamily="34" charset="0"/>
              <a:buChar char="••"/>
            </a:pPr>
            <a:r>
              <a:rPr lang="en-US" sz="1200" dirty="0"/>
              <a:t>What is the risk of a COVID-19 outbreak on a deployed base?</a:t>
            </a:r>
          </a:p>
        </p:txBody>
      </p:sp>
      <p:sp>
        <p:nvSpPr>
          <p:cNvPr id="4" name="Freeform 3"/>
          <p:cNvSpPr/>
          <p:nvPr/>
        </p:nvSpPr>
        <p:spPr bwMode="auto">
          <a:xfrm>
            <a:off x="5076751" y="2300625"/>
            <a:ext cx="797155" cy="1412275"/>
          </a:xfrm>
          <a:custGeom>
            <a:avLst/>
            <a:gdLst>
              <a:gd name="connsiteX0" fmla="*/ 295275 w 338138"/>
              <a:gd name="connsiteY0" fmla="*/ 0 h 1433513"/>
              <a:gd name="connsiteX1" fmla="*/ 338138 w 338138"/>
              <a:gd name="connsiteY1" fmla="*/ 66675 h 1433513"/>
              <a:gd name="connsiteX2" fmla="*/ 338138 w 338138"/>
              <a:gd name="connsiteY2" fmla="*/ 261938 h 1433513"/>
              <a:gd name="connsiteX3" fmla="*/ 0 w 338138"/>
              <a:gd name="connsiteY3" fmla="*/ 1433513 h 1433513"/>
              <a:gd name="connsiteX4" fmla="*/ 0 w 338138"/>
              <a:gd name="connsiteY4" fmla="*/ 209550 h 1433513"/>
              <a:gd name="connsiteX5" fmla="*/ 295275 w 338138"/>
              <a:gd name="connsiteY5" fmla="*/ 0 h 1433513"/>
              <a:gd name="connsiteX0" fmla="*/ 0 w 338138"/>
              <a:gd name="connsiteY0" fmla="*/ 142875 h 1366838"/>
              <a:gd name="connsiteX1" fmla="*/ 338138 w 338138"/>
              <a:gd name="connsiteY1" fmla="*/ 0 h 1366838"/>
              <a:gd name="connsiteX2" fmla="*/ 338138 w 338138"/>
              <a:gd name="connsiteY2" fmla="*/ 195263 h 1366838"/>
              <a:gd name="connsiteX3" fmla="*/ 0 w 338138"/>
              <a:gd name="connsiteY3" fmla="*/ 1366838 h 1366838"/>
              <a:gd name="connsiteX4" fmla="*/ 0 w 338138"/>
              <a:gd name="connsiteY4" fmla="*/ 142875 h 1366838"/>
              <a:gd name="connsiteX0" fmla="*/ 0 w 352282"/>
              <a:gd name="connsiteY0" fmla="*/ 155278 h 1379241"/>
              <a:gd name="connsiteX1" fmla="*/ 352282 w 352282"/>
              <a:gd name="connsiteY1" fmla="*/ 0 h 1379241"/>
              <a:gd name="connsiteX2" fmla="*/ 338138 w 352282"/>
              <a:gd name="connsiteY2" fmla="*/ 207666 h 1379241"/>
              <a:gd name="connsiteX3" fmla="*/ 0 w 352282"/>
              <a:gd name="connsiteY3" fmla="*/ 1379241 h 1379241"/>
              <a:gd name="connsiteX4" fmla="*/ 0 w 352282"/>
              <a:gd name="connsiteY4" fmla="*/ 155278 h 1379241"/>
              <a:gd name="connsiteX0" fmla="*/ 0 w 355110"/>
              <a:gd name="connsiteY0" fmla="*/ 155278 h 1379241"/>
              <a:gd name="connsiteX1" fmla="*/ 352282 w 355110"/>
              <a:gd name="connsiteY1" fmla="*/ 0 h 1379241"/>
              <a:gd name="connsiteX2" fmla="*/ 355110 w 355110"/>
              <a:gd name="connsiteY2" fmla="*/ 170457 h 1379241"/>
              <a:gd name="connsiteX3" fmla="*/ 0 w 355110"/>
              <a:gd name="connsiteY3" fmla="*/ 1379241 h 1379241"/>
              <a:gd name="connsiteX4" fmla="*/ 0 w 355110"/>
              <a:gd name="connsiteY4" fmla="*/ 155278 h 1379241"/>
              <a:gd name="connsiteX0" fmla="*/ 0 w 355110"/>
              <a:gd name="connsiteY0" fmla="*/ 155278 h 1379241"/>
              <a:gd name="connsiteX1" fmla="*/ 352282 w 355110"/>
              <a:gd name="connsiteY1" fmla="*/ 0 h 1379241"/>
              <a:gd name="connsiteX2" fmla="*/ 355110 w 355110"/>
              <a:gd name="connsiteY2" fmla="*/ 170457 h 1379241"/>
              <a:gd name="connsiteX3" fmla="*/ 0 w 355110"/>
              <a:gd name="connsiteY3" fmla="*/ 1379241 h 1379241"/>
              <a:gd name="connsiteX4" fmla="*/ 0 w 355110"/>
              <a:gd name="connsiteY4" fmla="*/ 155278 h 1379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110" h="1379241">
                <a:moveTo>
                  <a:pt x="0" y="155278"/>
                </a:moveTo>
                <a:lnTo>
                  <a:pt x="352282" y="0"/>
                </a:lnTo>
                <a:cubicBezTo>
                  <a:pt x="353225" y="56819"/>
                  <a:pt x="354167" y="8213"/>
                  <a:pt x="355110" y="170457"/>
                </a:cubicBezTo>
                <a:lnTo>
                  <a:pt x="0" y="1379241"/>
                </a:lnTo>
                <a:lnTo>
                  <a:pt x="0" y="155278"/>
                </a:lnTo>
                <a:close/>
              </a:path>
            </a:pathLst>
          </a:custGeom>
          <a:solidFill>
            <a:srgbClr val="E16651">
              <a:alpha val="56863"/>
            </a:srgbClr>
          </a:solidFill>
          <a:ln w="28575" cap="flat" cmpd="sng" algn="ctr">
            <a:solidFill>
              <a:srgbClr val="FDA495">
                <a:alpha val="3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15" name="Slide Number Placeholder 2"/>
          <p:cNvSpPr>
            <a:spLocks noGrp="1"/>
          </p:cNvSpPr>
          <p:nvPr>
            <p:ph type="sldNum" sz="quarter" idx="11"/>
          </p:nvPr>
        </p:nvSpPr>
        <p:spPr>
          <a:xfrm>
            <a:off x="11696701" y="6626225"/>
            <a:ext cx="486833" cy="228600"/>
          </a:xfrm>
        </p:spPr>
        <p:txBody>
          <a:bodyPr/>
          <a:lstStyle/>
          <a:p>
            <a:fld id="{CB29584B-2C78-4F19-9D57-A8D27C3B25A0}" type="slidenum">
              <a:rPr lang="en-US" smtClean="0"/>
              <a:pPr/>
              <a:t>20</a:t>
            </a:fld>
            <a:endParaRPr lang="en-US"/>
          </a:p>
        </p:txBody>
      </p:sp>
      <p:grpSp>
        <p:nvGrpSpPr>
          <p:cNvPr id="12" name="Group 11"/>
          <p:cNvGrpSpPr/>
          <p:nvPr/>
        </p:nvGrpSpPr>
        <p:grpSpPr>
          <a:xfrm>
            <a:off x="7298672" y="2921176"/>
            <a:ext cx="2804335" cy="3429928"/>
            <a:chOff x="346370" y="1153361"/>
            <a:chExt cx="1615303" cy="1874520"/>
          </a:xfrm>
        </p:grpSpPr>
        <p:cxnSp>
          <p:nvCxnSpPr>
            <p:cNvPr id="16" name="Straight Connector 15"/>
            <p:cNvCxnSpPr>
              <a:stCxn id="54" idx="2"/>
              <a:endCxn id="62" idx="2"/>
            </p:cNvCxnSpPr>
            <p:nvPr/>
          </p:nvCxnSpPr>
          <p:spPr bwMode="auto">
            <a:xfrm>
              <a:off x="465316" y="1656138"/>
              <a:ext cx="296794" cy="704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17" name="Straight Connector 16"/>
            <p:cNvCxnSpPr>
              <a:stCxn id="170" idx="2"/>
              <a:endCxn id="63" idx="3"/>
            </p:cNvCxnSpPr>
            <p:nvPr/>
          </p:nvCxnSpPr>
          <p:spPr bwMode="auto">
            <a:xfrm flipH="1">
              <a:off x="867062" y="1619348"/>
              <a:ext cx="523177" cy="7756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18" name="Straight Connector 17"/>
            <p:cNvCxnSpPr>
              <a:stCxn id="165" idx="4"/>
              <a:endCxn id="176" idx="2"/>
            </p:cNvCxnSpPr>
            <p:nvPr/>
          </p:nvCxnSpPr>
          <p:spPr bwMode="auto">
            <a:xfrm flipV="1">
              <a:off x="1438167" y="1372455"/>
              <a:ext cx="120167" cy="17133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19" name="Straight Connector 18"/>
            <p:cNvCxnSpPr>
              <a:stCxn id="108" idx="3"/>
              <a:endCxn id="143" idx="1"/>
            </p:cNvCxnSpPr>
            <p:nvPr/>
          </p:nvCxnSpPr>
          <p:spPr bwMode="auto">
            <a:xfrm flipV="1">
              <a:off x="1286777" y="2465832"/>
              <a:ext cx="168853" cy="16662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0" name="Straight Connector 19"/>
            <p:cNvCxnSpPr>
              <a:stCxn id="66" idx="5"/>
              <a:endCxn id="59" idx="2"/>
            </p:cNvCxnSpPr>
            <p:nvPr/>
          </p:nvCxnSpPr>
          <p:spPr bwMode="auto">
            <a:xfrm flipV="1">
              <a:off x="769219" y="1817435"/>
              <a:ext cx="58357" cy="26514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 name="Straight Connector 20"/>
            <p:cNvCxnSpPr>
              <a:stCxn id="39" idx="5"/>
              <a:endCxn id="71" idx="2"/>
            </p:cNvCxnSpPr>
            <p:nvPr/>
          </p:nvCxnSpPr>
          <p:spPr bwMode="auto">
            <a:xfrm flipV="1">
              <a:off x="423578" y="2165847"/>
              <a:ext cx="277752" cy="15832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 name="Straight Connector 21"/>
            <p:cNvCxnSpPr>
              <a:stCxn id="116" idx="2"/>
              <a:endCxn id="72" idx="1"/>
            </p:cNvCxnSpPr>
            <p:nvPr/>
          </p:nvCxnSpPr>
          <p:spPr bwMode="auto">
            <a:xfrm flipH="1">
              <a:off x="788089" y="2007381"/>
              <a:ext cx="332605" cy="12878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3" name="Straight Connector 22"/>
            <p:cNvCxnSpPr>
              <a:stCxn id="116" idx="3"/>
            </p:cNvCxnSpPr>
            <p:nvPr/>
          </p:nvCxnSpPr>
          <p:spPr bwMode="auto">
            <a:xfrm flipH="1" flipV="1">
              <a:off x="821528" y="1816552"/>
              <a:ext cx="308261" cy="16114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4" name="Straight Connector 23"/>
            <p:cNvCxnSpPr>
              <a:stCxn id="156" idx="7"/>
              <a:endCxn id="63" idx="2"/>
            </p:cNvCxnSpPr>
            <p:nvPr/>
          </p:nvCxnSpPr>
          <p:spPr bwMode="auto">
            <a:xfrm flipH="1" flipV="1">
              <a:off x="857966" y="1726591"/>
              <a:ext cx="958278" cy="23554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5" name="Straight Connector 24"/>
            <p:cNvCxnSpPr>
              <a:stCxn id="167" idx="2"/>
              <a:endCxn id="156" idx="6"/>
            </p:cNvCxnSpPr>
            <p:nvPr/>
          </p:nvCxnSpPr>
          <p:spPr bwMode="auto">
            <a:xfrm>
              <a:off x="1455705" y="1710192"/>
              <a:ext cx="368808" cy="27057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6" name="Straight Connector 25"/>
            <p:cNvCxnSpPr>
              <a:stCxn id="125" idx="2"/>
              <a:endCxn id="117" idx="2"/>
            </p:cNvCxnSpPr>
            <p:nvPr/>
          </p:nvCxnSpPr>
          <p:spPr bwMode="auto">
            <a:xfrm flipH="1" flipV="1">
              <a:off x="1216549" y="2007381"/>
              <a:ext cx="181526" cy="1487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7" name="Straight Connector 26"/>
            <p:cNvCxnSpPr>
              <a:stCxn id="126" idx="2"/>
              <a:endCxn id="161" idx="3"/>
            </p:cNvCxnSpPr>
            <p:nvPr/>
          </p:nvCxnSpPr>
          <p:spPr bwMode="auto">
            <a:xfrm flipV="1">
              <a:off x="1493931" y="2052982"/>
              <a:ext cx="263520" cy="10315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8" name="Straight Connector 27"/>
            <p:cNvCxnSpPr>
              <a:stCxn id="147" idx="0"/>
              <a:endCxn id="158" idx="2"/>
            </p:cNvCxnSpPr>
            <p:nvPr/>
          </p:nvCxnSpPr>
          <p:spPr bwMode="auto">
            <a:xfrm flipH="1" flipV="1">
              <a:off x="1813821" y="2173508"/>
              <a:ext cx="90780" cy="240329"/>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9" name="Straight Connector 28"/>
            <p:cNvCxnSpPr>
              <a:stCxn id="129" idx="0"/>
              <a:endCxn id="148" idx="2"/>
            </p:cNvCxnSpPr>
            <p:nvPr/>
          </p:nvCxnSpPr>
          <p:spPr bwMode="auto">
            <a:xfrm flipV="1">
              <a:off x="1581032" y="2632931"/>
              <a:ext cx="306681" cy="16648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1" name="Straight Connector 30"/>
            <p:cNvCxnSpPr>
              <a:stCxn id="90" idx="2"/>
              <a:endCxn id="134" idx="1"/>
            </p:cNvCxnSpPr>
            <p:nvPr/>
          </p:nvCxnSpPr>
          <p:spPr bwMode="auto">
            <a:xfrm flipV="1">
              <a:off x="980049" y="2897981"/>
              <a:ext cx="543958" cy="39056"/>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2" name="Straight Connector 31"/>
            <p:cNvCxnSpPr>
              <a:stCxn id="144" idx="3"/>
              <a:endCxn id="152" idx="1"/>
            </p:cNvCxnSpPr>
            <p:nvPr/>
          </p:nvCxnSpPr>
          <p:spPr bwMode="auto">
            <a:xfrm>
              <a:off x="1569678" y="2465832"/>
              <a:ext cx="277899" cy="4657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3" name="Straight Connector 32"/>
            <p:cNvCxnSpPr>
              <a:stCxn id="121" idx="2"/>
              <a:endCxn id="138" idx="1"/>
            </p:cNvCxnSpPr>
            <p:nvPr/>
          </p:nvCxnSpPr>
          <p:spPr bwMode="auto">
            <a:xfrm>
              <a:off x="1429116" y="2246978"/>
              <a:ext cx="63577" cy="12800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4" name="Straight Connector 33"/>
            <p:cNvCxnSpPr>
              <a:stCxn id="99" idx="2"/>
              <a:endCxn id="121" idx="2"/>
            </p:cNvCxnSpPr>
            <p:nvPr/>
          </p:nvCxnSpPr>
          <p:spPr bwMode="auto">
            <a:xfrm flipV="1">
              <a:off x="1149299" y="2246978"/>
              <a:ext cx="279817" cy="11032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5" name="Straight Connector 34"/>
            <p:cNvCxnSpPr>
              <a:stCxn id="81" idx="3"/>
              <a:endCxn id="98" idx="2"/>
            </p:cNvCxnSpPr>
            <p:nvPr/>
          </p:nvCxnSpPr>
          <p:spPr bwMode="auto">
            <a:xfrm flipV="1">
              <a:off x="840460" y="2357299"/>
              <a:ext cx="212983" cy="9596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6" name="Straight Connector 35"/>
            <p:cNvCxnSpPr>
              <a:stCxn id="84" idx="0"/>
              <a:endCxn id="77" idx="2"/>
            </p:cNvCxnSpPr>
            <p:nvPr/>
          </p:nvCxnSpPr>
          <p:spPr bwMode="auto">
            <a:xfrm flipH="1" flipV="1">
              <a:off x="800975" y="2573793"/>
              <a:ext cx="131147" cy="23499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7" name="Straight Connector 36"/>
            <p:cNvCxnSpPr>
              <a:stCxn id="94" idx="2"/>
              <a:endCxn id="84" idx="0"/>
            </p:cNvCxnSpPr>
            <p:nvPr/>
          </p:nvCxnSpPr>
          <p:spPr bwMode="auto">
            <a:xfrm flipH="1">
              <a:off x="932122" y="2448143"/>
              <a:ext cx="152362" cy="36064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 name="Straight Connector 37"/>
            <p:cNvCxnSpPr>
              <a:stCxn id="102" idx="0"/>
              <a:endCxn id="94" idx="2"/>
            </p:cNvCxnSpPr>
            <p:nvPr/>
          </p:nvCxnSpPr>
          <p:spPr bwMode="auto">
            <a:xfrm flipH="1" flipV="1">
              <a:off x="1084483" y="2448143"/>
              <a:ext cx="145270" cy="85740"/>
            </a:xfrm>
            <a:prstGeom prst="line">
              <a:avLst/>
            </a:prstGeom>
            <a:solidFill>
              <a:srgbClr val="A953FF"/>
            </a:solidFill>
            <a:ln w="28575" cap="flat" cmpd="sng" algn="ctr">
              <a:solidFill>
                <a:srgbClr val="00B0F0"/>
              </a:solidFill>
              <a:prstDash val="solid"/>
              <a:round/>
              <a:headEnd type="none" w="med" len="med"/>
              <a:tailEnd type="none" w="med" len="med"/>
            </a:ln>
            <a:effectLst/>
          </p:spPr>
        </p:cxnSp>
        <p:sp>
          <p:nvSpPr>
            <p:cNvPr id="39" name="Oval 38"/>
            <p:cNvSpPr/>
            <p:nvPr/>
          </p:nvSpPr>
          <p:spPr bwMode="auto">
            <a:xfrm>
              <a:off x="375387" y="2279195"/>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 name="Rectangle 39"/>
            <p:cNvSpPr/>
            <p:nvPr/>
          </p:nvSpPr>
          <p:spPr bwMode="auto">
            <a:xfrm>
              <a:off x="371900"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 name="Rectangle 40"/>
            <p:cNvSpPr/>
            <p:nvPr/>
          </p:nvSpPr>
          <p:spPr bwMode="auto">
            <a:xfrm>
              <a:off x="406326"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 name="Rectangle 41"/>
            <p:cNvSpPr/>
            <p:nvPr/>
          </p:nvSpPr>
          <p:spPr bwMode="auto">
            <a:xfrm>
              <a:off x="371666" y="2332773"/>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 name="Rectangle 42"/>
            <p:cNvSpPr/>
            <p:nvPr/>
          </p:nvSpPr>
          <p:spPr bwMode="auto">
            <a:xfrm>
              <a:off x="364409" y="2332773"/>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 name="Rectangle 43"/>
            <p:cNvSpPr/>
            <p:nvPr/>
          </p:nvSpPr>
          <p:spPr bwMode="auto">
            <a:xfrm>
              <a:off x="346593"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 name="Rectangle 44"/>
            <p:cNvSpPr/>
            <p:nvPr/>
          </p:nvSpPr>
          <p:spPr bwMode="auto">
            <a:xfrm>
              <a:off x="442448"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 name="Pie 45"/>
            <p:cNvSpPr/>
            <p:nvPr/>
          </p:nvSpPr>
          <p:spPr bwMode="auto">
            <a:xfrm>
              <a:off x="346370"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 name="Pie 46"/>
            <p:cNvSpPr/>
            <p:nvPr/>
          </p:nvSpPr>
          <p:spPr bwMode="auto">
            <a:xfrm flipH="1">
              <a:off x="422238"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 name="Oval 47"/>
            <p:cNvSpPr/>
            <p:nvPr/>
          </p:nvSpPr>
          <p:spPr bwMode="auto">
            <a:xfrm>
              <a:off x="389159" y="152788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 name="Rectangle 48"/>
            <p:cNvSpPr/>
            <p:nvPr/>
          </p:nvSpPr>
          <p:spPr bwMode="auto">
            <a:xfrm>
              <a:off x="385672"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 name="Rectangle 49"/>
            <p:cNvSpPr/>
            <p:nvPr/>
          </p:nvSpPr>
          <p:spPr bwMode="auto">
            <a:xfrm>
              <a:off x="420098"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 name="Rectangle 50"/>
            <p:cNvSpPr/>
            <p:nvPr/>
          </p:nvSpPr>
          <p:spPr bwMode="auto">
            <a:xfrm>
              <a:off x="385438" y="158146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 name="Rectangle 51"/>
            <p:cNvSpPr/>
            <p:nvPr/>
          </p:nvSpPr>
          <p:spPr bwMode="auto">
            <a:xfrm>
              <a:off x="378181" y="158146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 name="Rectangle 52"/>
            <p:cNvSpPr/>
            <p:nvPr/>
          </p:nvSpPr>
          <p:spPr bwMode="auto">
            <a:xfrm>
              <a:off x="360364"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4" name="Rectangle 53"/>
            <p:cNvSpPr/>
            <p:nvPr/>
          </p:nvSpPr>
          <p:spPr bwMode="auto">
            <a:xfrm>
              <a:off x="456220"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5" name="Pie 54"/>
            <p:cNvSpPr/>
            <p:nvPr/>
          </p:nvSpPr>
          <p:spPr bwMode="auto">
            <a:xfrm>
              <a:off x="360142"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6" name="Pie 55"/>
            <p:cNvSpPr/>
            <p:nvPr/>
          </p:nvSpPr>
          <p:spPr bwMode="auto">
            <a:xfrm flipH="1">
              <a:off x="436010"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 name="Oval 56"/>
            <p:cNvSpPr/>
            <p:nvPr/>
          </p:nvSpPr>
          <p:spPr bwMode="auto">
            <a:xfrm>
              <a:off x="781809" y="159834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 name="Rectangle 57"/>
            <p:cNvSpPr/>
            <p:nvPr/>
          </p:nvSpPr>
          <p:spPr bwMode="auto">
            <a:xfrm>
              <a:off x="778322"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 name="Rectangle 58"/>
            <p:cNvSpPr/>
            <p:nvPr/>
          </p:nvSpPr>
          <p:spPr bwMode="auto">
            <a:xfrm>
              <a:off x="812748"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 name="Rectangle 59"/>
            <p:cNvSpPr/>
            <p:nvPr/>
          </p:nvSpPr>
          <p:spPr bwMode="auto">
            <a:xfrm>
              <a:off x="778088" y="1651918"/>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 name="Rectangle 60"/>
            <p:cNvSpPr/>
            <p:nvPr/>
          </p:nvSpPr>
          <p:spPr bwMode="auto">
            <a:xfrm>
              <a:off x="770831" y="1651918"/>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 name="Rectangle 61"/>
            <p:cNvSpPr/>
            <p:nvPr/>
          </p:nvSpPr>
          <p:spPr bwMode="auto">
            <a:xfrm>
              <a:off x="753014"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 name="Rectangle 62"/>
            <p:cNvSpPr/>
            <p:nvPr/>
          </p:nvSpPr>
          <p:spPr bwMode="auto">
            <a:xfrm>
              <a:off x="848870"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 name="Pie 63"/>
            <p:cNvSpPr/>
            <p:nvPr/>
          </p:nvSpPr>
          <p:spPr bwMode="auto">
            <a:xfrm>
              <a:off x="752792"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 name="Pie 64"/>
            <p:cNvSpPr/>
            <p:nvPr/>
          </p:nvSpPr>
          <p:spPr bwMode="auto">
            <a:xfrm flipH="1">
              <a:off x="828660"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 name="Oval 65"/>
            <p:cNvSpPr/>
            <p:nvPr/>
          </p:nvSpPr>
          <p:spPr bwMode="auto">
            <a:xfrm>
              <a:off x="721028" y="203759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 name="Rectangle 66"/>
            <p:cNvSpPr/>
            <p:nvPr/>
          </p:nvSpPr>
          <p:spPr bwMode="auto">
            <a:xfrm>
              <a:off x="717541"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 name="Rectangle 67"/>
            <p:cNvSpPr/>
            <p:nvPr/>
          </p:nvSpPr>
          <p:spPr bwMode="auto">
            <a:xfrm>
              <a:off x="751967"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 name="Rectangle 68"/>
            <p:cNvSpPr/>
            <p:nvPr/>
          </p:nvSpPr>
          <p:spPr bwMode="auto">
            <a:xfrm>
              <a:off x="717307" y="20911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 name="Rectangle 69"/>
            <p:cNvSpPr/>
            <p:nvPr/>
          </p:nvSpPr>
          <p:spPr bwMode="auto">
            <a:xfrm>
              <a:off x="710050" y="20911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 name="Rectangle 70"/>
            <p:cNvSpPr/>
            <p:nvPr/>
          </p:nvSpPr>
          <p:spPr bwMode="auto">
            <a:xfrm>
              <a:off x="692234"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2" name="Rectangle 71"/>
            <p:cNvSpPr/>
            <p:nvPr/>
          </p:nvSpPr>
          <p:spPr bwMode="auto">
            <a:xfrm>
              <a:off x="788089"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3" name="Pie 72"/>
            <p:cNvSpPr/>
            <p:nvPr/>
          </p:nvSpPr>
          <p:spPr bwMode="auto">
            <a:xfrm>
              <a:off x="692011"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4" name="Pie 73"/>
            <p:cNvSpPr/>
            <p:nvPr/>
          </p:nvSpPr>
          <p:spPr bwMode="auto">
            <a:xfrm flipH="1">
              <a:off x="767879"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5" name="Oval 74"/>
            <p:cNvSpPr/>
            <p:nvPr/>
          </p:nvSpPr>
          <p:spPr bwMode="auto">
            <a:xfrm>
              <a:off x="755207" y="2354699"/>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6" name="Rectangle 75"/>
            <p:cNvSpPr/>
            <p:nvPr/>
          </p:nvSpPr>
          <p:spPr bwMode="auto">
            <a:xfrm>
              <a:off x="751720"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7" name="Rectangle 76"/>
            <p:cNvSpPr/>
            <p:nvPr/>
          </p:nvSpPr>
          <p:spPr bwMode="auto">
            <a:xfrm>
              <a:off x="786146"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8" name="Rectangle 77"/>
            <p:cNvSpPr/>
            <p:nvPr/>
          </p:nvSpPr>
          <p:spPr bwMode="auto">
            <a:xfrm>
              <a:off x="751486" y="2408277"/>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9" name="Rectangle 78"/>
            <p:cNvSpPr/>
            <p:nvPr/>
          </p:nvSpPr>
          <p:spPr bwMode="auto">
            <a:xfrm>
              <a:off x="744229" y="2408277"/>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0" name="Rectangle 79"/>
            <p:cNvSpPr/>
            <p:nvPr/>
          </p:nvSpPr>
          <p:spPr bwMode="auto">
            <a:xfrm>
              <a:off x="726412"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1" name="Rectangle 80"/>
            <p:cNvSpPr/>
            <p:nvPr/>
          </p:nvSpPr>
          <p:spPr bwMode="auto">
            <a:xfrm>
              <a:off x="822268"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2" name="Pie 81"/>
            <p:cNvSpPr/>
            <p:nvPr/>
          </p:nvSpPr>
          <p:spPr bwMode="auto">
            <a:xfrm>
              <a:off x="726190"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3" name="Pie 82"/>
            <p:cNvSpPr/>
            <p:nvPr/>
          </p:nvSpPr>
          <p:spPr bwMode="auto">
            <a:xfrm flipH="1">
              <a:off x="802058"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4" name="Oval 83"/>
            <p:cNvSpPr/>
            <p:nvPr/>
          </p:nvSpPr>
          <p:spPr bwMode="auto">
            <a:xfrm>
              <a:off x="903892" y="2808787"/>
              <a:ext cx="56459" cy="52695"/>
            </a:xfrm>
            <a:prstGeom prst="ellipse">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5" name="Rectangle 84"/>
            <p:cNvSpPr/>
            <p:nvPr/>
          </p:nvSpPr>
          <p:spPr bwMode="auto">
            <a:xfrm>
              <a:off x="900405" y="2862365"/>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6" name="Rectangle 85"/>
            <p:cNvSpPr/>
            <p:nvPr/>
          </p:nvSpPr>
          <p:spPr bwMode="auto">
            <a:xfrm>
              <a:off x="934831" y="2862365"/>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7" name="Rectangle 86"/>
            <p:cNvSpPr/>
            <p:nvPr/>
          </p:nvSpPr>
          <p:spPr bwMode="auto">
            <a:xfrm>
              <a:off x="900171" y="2862365"/>
              <a:ext cx="63901" cy="8652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8" name="Rectangle 87"/>
            <p:cNvSpPr/>
            <p:nvPr/>
          </p:nvSpPr>
          <p:spPr bwMode="auto">
            <a:xfrm>
              <a:off x="892914" y="2862365"/>
              <a:ext cx="78415" cy="19072"/>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89" name="Rectangle 88"/>
            <p:cNvSpPr/>
            <p:nvPr/>
          </p:nvSpPr>
          <p:spPr bwMode="auto">
            <a:xfrm>
              <a:off x="875097" y="2877673"/>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0" name="Rectangle 89"/>
            <p:cNvSpPr/>
            <p:nvPr/>
          </p:nvSpPr>
          <p:spPr bwMode="auto">
            <a:xfrm>
              <a:off x="970953" y="2877673"/>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1" name="Pie 90"/>
            <p:cNvSpPr/>
            <p:nvPr/>
          </p:nvSpPr>
          <p:spPr bwMode="auto">
            <a:xfrm>
              <a:off x="874875" y="2862429"/>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2" name="Pie 91"/>
            <p:cNvSpPr/>
            <p:nvPr/>
          </p:nvSpPr>
          <p:spPr bwMode="auto">
            <a:xfrm flipH="1">
              <a:off x="950743" y="2862429"/>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3" name="Oval 92"/>
            <p:cNvSpPr/>
            <p:nvPr/>
          </p:nvSpPr>
          <p:spPr bwMode="auto">
            <a:xfrm>
              <a:off x="1073141" y="2229049"/>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4" name="Rectangle 93"/>
            <p:cNvSpPr/>
            <p:nvPr/>
          </p:nvSpPr>
          <p:spPr bwMode="auto">
            <a:xfrm>
              <a:off x="1069654" y="228262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5" name="Rectangle 94"/>
            <p:cNvSpPr/>
            <p:nvPr/>
          </p:nvSpPr>
          <p:spPr bwMode="auto">
            <a:xfrm>
              <a:off x="1104080" y="228262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6" name="Rectangle 95"/>
            <p:cNvSpPr/>
            <p:nvPr/>
          </p:nvSpPr>
          <p:spPr bwMode="auto">
            <a:xfrm>
              <a:off x="1069420" y="2282627"/>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7" name="Rectangle 96"/>
            <p:cNvSpPr/>
            <p:nvPr/>
          </p:nvSpPr>
          <p:spPr bwMode="auto">
            <a:xfrm>
              <a:off x="1062163" y="2282627"/>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8" name="Rectangle 97"/>
            <p:cNvSpPr/>
            <p:nvPr/>
          </p:nvSpPr>
          <p:spPr bwMode="auto">
            <a:xfrm>
              <a:off x="1044347" y="229793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99" name="Rectangle 98"/>
            <p:cNvSpPr/>
            <p:nvPr/>
          </p:nvSpPr>
          <p:spPr bwMode="auto">
            <a:xfrm>
              <a:off x="1140202" y="229793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0" name="Pie 99"/>
            <p:cNvSpPr/>
            <p:nvPr/>
          </p:nvSpPr>
          <p:spPr bwMode="auto">
            <a:xfrm>
              <a:off x="1044124" y="228269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1" name="Pie 100"/>
            <p:cNvSpPr/>
            <p:nvPr/>
          </p:nvSpPr>
          <p:spPr bwMode="auto">
            <a:xfrm flipH="1">
              <a:off x="1119992" y="228269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2" name="Oval 101"/>
            <p:cNvSpPr/>
            <p:nvPr/>
          </p:nvSpPr>
          <p:spPr bwMode="auto">
            <a:xfrm>
              <a:off x="1201523" y="2533883"/>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3" name="Rectangle 102"/>
            <p:cNvSpPr/>
            <p:nvPr/>
          </p:nvSpPr>
          <p:spPr bwMode="auto">
            <a:xfrm>
              <a:off x="1198036"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4" name="Rectangle 103"/>
            <p:cNvSpPr/>
            <p:nvPr/>
          </p:nvSpPr>
          <p:spPr bwMode="auto">
            <a:xfrm>
              <a:off x="1232462"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5" name="Rectangle 104"/>
            <p:cNvSpPr/>
            <p:nvPr/>
          </p:nvSpPr>
          <p:spPr bwMode="auto">
            <a:xfrm>
              <a:off x="1197802" y="2587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6" name="Rectangle 105"/>
            <p:cNvSpPr/>
            <p:nvPr/>
          </p:nvSpPr>
          <p:spPr bwMode="auto">
            <a:xfrm>
              <a:off x="1190545" y="2587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7" name="Rectangle 106"/>
            <p:cNvSpPr/>
            <p:nvPr/>
          </p:nvSpPr>
          <p:spPr bwMode="auto">
            <a:xfrm>
              <a:off x="1172729"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8" name="Rectangle 107"/>
            <p:cNvSpPr/>
            <p:nvPr/>
          </p:nvSpPr>
          <p:spPr bwMode="auto">
            <a:xfrm>
              <a:off x="1268584"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09" name="Pie 108"/>
            <p:cNvSpPr/>
            <p:nvPr/>
          </p:nvSpPr>
          <p:spPr bwMode="auto">
            <a:xfrm>
              <a:off x="1172506"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0" name="Pie 109"/>
            <p:cNvSpPr/>
            <p:nvPr/>
          </p:nvSpPr>
          <p:spPr bwMode="auto">
            <a:xfrm flipH="1">
              <a:off x="1248374"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1" name="Oval 110"/>
            <p:cNvSpPr/>
            <p:nvPr/>
          </p:nvSpPr>
          <p:spPr bwMode="auto">
            <a:xfrm>
              <a:off x="1140392" y="187913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2" name="Rectangle 111"/>
            <p:cNvSpPr/>
            <p:nvPr/>
          </p:nvSpPr>
          <p:spPr bwMode="auto">
            <a:xfrm>
              <a:off x="1136905"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3" name="Rectangle 112"/>
            <p:cNvSpPr/>
            <p:nvPr/>
          </p:nvSpPr>
          <p:spPr bwMode="auto">
            <a:xfrm>
              <a:off x="1171330"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4" name="Rectangle 113"/>
            <p:cNvSpPr/>
            <p:nvPr/>
          </p:nvSpPr>
          <p:spPr bwMode="auto">
            <a:xfrm>
              <a:off x="1136670" y="193270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5" name="Rectangle 114"/>
            <p:cNvSpPr/>
            <p:nvPr/>
          </p:nvSpPr>
          <p:spPr bwMode="auto">
            <a:xfrm>
              <a:off x="1129414" y="193270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6" name="Rectangle 115"/>
            <p:cNvSpPr/>
            <p:nvPr/>
          </p:nvSpPr>
          <p:spPr bwMode="auto">
            <a:xfrm>
              <a:off x="1111597"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7" name="Rectangle 116"/>
            <p:cNvSpPr/>
            <p:nvPr/>
          </p:nvSpPr>
          <p:spPr bwMode="auto">
            <a:xfrm>
              <a:off x="1207453"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8" name="Pie 117"/>
            <p:cNvSpPr/>
            <p:nvPr/>
          </p:nvSpPr>
          <p:spPr bwMode="auto">
            <a:xfrm>
              <a:off x="1111375"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19" name="Pie 118"/>
            <p:cNvSpPr/>
            <p:nvPr/>
          </p:nvSpPr>
          <p:spPr bwMode="auto">
            <a:xfrm flipH="1">
              <a:off x="1187243"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0" name="Oval 119"/>
            <p:cNvSpPr/>
            <p:nvPr/>
          </p:nvSpPr>
          <p:spPr bwMode="auto">
            <a:xfrm>
              <a:off x="1417774" y="202788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1" name="Rectangle 120"/>
            <p:cNvSpPr/>
            <p:nvPr/>
          </p:nvSpPr>
          <p:spPr bwMode="auto">
            <a:xfrm>
              <a:off x="1414287"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2" name="Rectangle 121"/>
            <p:cNvSpPr/>
            <p:nvPr/>
          </p:nvSpPr>
          <p:spPr bwMode="auto">
            <a:xfrm>
              <a:off x="1448713"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3" name="Rectangle 122"/>
            <p:cNvSpPr/>
            <p:nvPr/>
          </p:nvSpPr>
          <p:spPr bwMode="auto">
            <a:xfrm>
              <a:off x="1414053" y="2081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4" name="Rectangle 123"/>
            <p:cNvSpPr/>
            <p:nvPr/>
          </p:nvSpPr>
          <p:spPr bwMode="auto">
            <a:xfrm>
              <a:off x="1406796" y="2081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5" name="Rectangle 124"/>
            <p:cNvSpPr/>
            <p:nvPr/>
          </p:nvSpPr>
          <p:spPr bwMode="auto">
            <a:xfrm>
              <a:off x="1388979"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6" name="Rectangle 125"/>
            <p:cNvSpPr/>
            <p:nvPr/>
          </p:nvSpPr>
          <p:spPr bwMode="auto">
            <a:xfrm>
              <a:off x="1484835"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7" name="Pie 126"/>
            <p:cNvSpPr/>
            <p:nvPr/>
          </p:nvSpPr>
          <p:spPr bwMode="auto">
            <a:xfrm>
              <a:off x="1388757"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8" name="Pie 127"/>
            <p:cNvSpPr/>
            <p:nvPr/>
          </p:nvSpPr>
          <p:spPr bwMode="auto">
            <a:xfrm flipH="1">
              <a:off x="1464625"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29" name="Oval 128"/>
            <p:cNvSpPr/>
            <p:nvPr/>
          </p:nvSpPr>
          <p:spPr bwMode="auto">
            <a:xfrm>
              <a:off x="1552802" y="2799413"/>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0" name="Rectangle 129"/>
            <p:cNvSpPr/>
            <p:nvPr/>
          </p:nvSpPr>
          <p:spPr bwMode="auto">
            <a:xfrm>
              <a:off x="1549315" y="2852990"/>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1" name="Rectangle 130"/>
            <p:cNvSpPr/>
            <p:nvPr/>
          </p:nvSpPr>
          <p:spPr bwMode="auto">
            <a:xfrm>
              <a:off x="1583741" y="2852990"/>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2" name="Rectangle 131"/>
            <p:cNvSpPr/>
            <p:nvPr/>
          </p:nvSpPr>
          <p:spPr bwMode="auto">
            <a:xfrm>
              <a:off x="1549081" y="2852990"/>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3" name="Rectangle 132"/>
            <p:cNvSpPr/>
            <p:nvPr/>
          </p:nvSpPr>
          <p:spPr bwMode="auto">
            <a:xfrm>
              <a:off x="1541824" y="2852990"/>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4" name="Rectangle 133"/>
            <p:cNvSpPr/>
            <p:nvPr/>
          </p:nvSpPr>
          <p:spPr bwMode="auto">
            <a:xfrm>
              <a:off x="1524007" y="286829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5" name="Rectangle 134"/>
            <p:cNvSpPr/>
            <p:nvPr/>
          </p:nvSpPr>
          <p:spPr bwMode="auto">
            <a:xfrm>
              <a:off x="1619863" y="286829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6" name="Pie 135"/>
            <p:cNvSpPr/>
            <p:nvPr/>
          </p:nvSpPr>
          <p:spPr bwMode="auto">
            <a:xfrm>
              <a:off x="1523785" y="2853054"/>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7" name="Pie 136"/>
            <p:cNvSpPr/>
            <p:nvPr/>
          </p:nvSpPr>
          <p:spPr bwMode="auto">
            <a:xfrm flipH="1">
              <a:off x="1599653" y="2853054"/>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8" name="Oval 137"/>
            <p:cNvSpPr/>
            <p:nvPr/>
          </p:nvSpPr>
          <p:spPr bwMode="auto">
            <a:xfrm>
              <a:off x="1484424" y="236726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39" name="Rectangle 138"/>
            <p:cNvSpPr/>
            <p:nvPr/>
          </p:nvSpPr>
          <p:spPr bwMode="auto">
            <a:xfrm>
              <a:off x="1480937"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0" name="Rectangle 139"/>
            <p:cNvSpPr/>
            <p:nvPr/>
          </p:nvSpPr>
          <p:spPr bwMode="auto">
            <a:xfrm>
              <a:off x="1515363"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1" name="Rectangle 140"/>
            <p:cNvSpPr/>
            <p:nvPr/>
          </p:nvSpPr>
          <p:spPr bwMode="auto">
            <a:xfrm>
              <a:off x="1480703" y="242084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2" name="Rectangle 141"/>
            <p:cNvSpPr/>
            <p:nvPr/>
          </p:nvSpPr>
          <p:spPr bwMode="auto">
            <a:xfrm>
              <a:off x="1473446" y="242084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3" name="Rectangle 142"/>
            <p:cNvSpPr/>
            <p:nvPr/>
          </p:nvSpPr>
          <p:spPr bwMode="auto">
            <a:xfrm>
              <a:off x="1455630"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4" name="Rectangle 143"/>
            <p:cNvSpPr/>
            <p:nvPr/>
          </p:nvSpPr>
          <p:spPr bwMode="auto">
            <a:xfrm>
              <a:off x="1551485"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5" name="Pie 144"/>
            <p:cNvSpPr/>
            <p:nvPr/>
          </p:nvSpPr>
          <p:spPr bwMode="auto">
            <a:xfrm>
              <a:off x="1455407"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6" name="Pie 145"/>
            <p:cNvSpPr/>
            <p:nvPr/>
          </p:nvSpPr>
          <p:spPr bwMode="auto">
            <a:xfrm flipH="1">
              <a:off x="1531275"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7" name="Oval 146"/>
            <p:cNvSpPr/>
            <p:nvPr/>
          </p:nvSpPr>
          <p:spPr bwMode="auto">
            <a:xfrm>
              <a:off x="1876371" y="241383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8" name="Rectangle 147"/>
            <p:cNvSpPr/>
            <p:nvPr/>
          </p:nvSpPr>
          <p:spPr bwMode="auto">
            <a:xfrm>
              <a:off x="1872884"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49" name="Rectangle 148"/>
            <p:cNvSpPr/>
            <p:nvPr/>
          </p:nvSpPr>
          <p:spPr bwMode="auto">
            <a:xfrm>
              <a:off x="1907310"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0" name="Rectangle 149"/>
            <p:cNvSpPr/>
            <p:nvPr/>
          </p:nvSpPr>
          <p:spPr bwMode="auto">
            <a:xfrm>
              <a:off x="1872650" y="2467414"/>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1" name="Rectangle 150"/>
            <p:cNvSpPr/>
            <p:nvPr/>
          </p:nvSpPr>
          <p:spPr bwMode="auto">
            <a:xfrm>
              <a:off x="1865393" y="2467414"/>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2" name="Rectangle 151"/>
            <p:cNvSpPr/>
            <p:nvPr/>
          </p:nvSpPr>
          <p:spPr bwMode="auto">
            <a:xfrm>
              <a:off x="1847577"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3" name="Rectangle 152"/>
            <p:cNvSpPr/>
            <p:nvPr/>
          </p:nvSpPr>
          <p:spPr bwMode="auto">
            <a:xfrm>
              <a:off x="1943432"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4" name="Pie 153"/>
            <p:cNvSpPr/>
            <p:nvPr/>
          </p:nvSpPr>
          <p:spPr bwMode="auto">
            <a:xfrm>
              <a:off x="1847354"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5" name="Pie 154"/>
            <p:cNvSpPr/>
            <p:nvPr/>
          </p:nvSpPr>
          <p:spPr bwMode="auto">
            <a:xfrm flipH="1">
              <a:off x="1923222"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6" name="Oval 155"/>
            <p:cNvSpPr/>
            <p:nvPr/>
          </p:nvSpPr>
          <p:spPr bwMode="auto">
            <a:xfrm>
              <a:off x="1768053" y="195441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7" name="Rectangle 156"/>
            <p:cNvSpPr/>
            <p:nvPr/>
          </p:nvSpPr>
          <p:spPr bwMode="auto">
            <a:xfrm>
              <a:off x="1764566"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8" name="Rectangle 157"/>
            <p:cNvSpPr/>
            <p:nvPr/>
          </p:nvSpPr>
          <p:spPr bwMode="auto">
            <a:xfrm>
              <a:off x="1798992"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59" name="Rectangle 158"/>
            <p:cNvSpPr/>
            <p:nvPr/>
          </p:nvSpPr>
          <p:spPr bwMode="auto">
            <a:xfrm>
              <a:off x="1764332" y="2007992"/>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0" name="Rectangle 159"/>
            <p:cNvSpPr/>
            <p:nvPr/>
          </p:nvSpPr>
          <p:spPr bwMode="auto">
            <a:xfrm>
              <a:off x="1757075" y="2007992"/>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1" name="Rectangle 160"/>
            <p:cNvSpPr/>
            <p:nvPr/>
          </p:nvSpPr>
          <p:spPr bwMode="auto">
            <a:xfrm>
              <a:off x="1739259"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2" name="Rectangle 161"/>
            <p:cNvSpPr/>
            <p:nvPr/>
          </p:nvSpPr>
          <p:spPr bwMode="auto">
            <a:xfrm>
              <a:off x="1835114"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3" name="Pie 162"/>
            <p:cNvSpPr/>
            <p:nvPr/>
          </p:nvSpPr>
          <p:spPr bwMode="auto">
            <a:xfrm>
              <a:off x="1739036"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4" name="Pie 163"/>
            <p:cNvSpPr/>
            <p:nvPr/>
          </p:nvSpPr>
          <p:spPr bwMode="auto">
            <a:xfrm flipH="1">
              <a:off x="1814904"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5" name="Oval 164"/>
            <p:cNvSpPr/>
            <p:nvPr/>
          </p:nvSpPr>
          <p:spPr bwMode="auto">
            <a:xfrm>
              <a:off x="1409937" y="149109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6" name="Rectangle 165"/>
            <p:cNvSpPr/>
            <p:nvPr/>
          </p:nvSpPr>
          <p:spPr bwMode="auto">
            <a:xfrm>
              <a:off x="1406450"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7" name="Rectangle 166"/>
            <p:cNvSpPr/>
            <p:nvPr/>
          </p:nvSpPr>
          <p:spPr bwMode="auto">
            <a:xfrm>
              <a:off x="1440876"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8" name="Rectangle 167"/>
            <p:cNvSpPr/>
            <p:nvPr/>
          </p:nvSpPr>
          <p:spPr bwMode="auto">
            <a:xfrm>
              <a:off x="1406216" y="15446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69" name="Rectangle 168"/>
            <p:cNvSpPr/>
            <p:nvPr/>
          </p:nvSpPr>
          <p:spPr bwMode="auto">
            <a:xfrm>
              <a:off x="1398959" y="15446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0" name="Rectangle 169"/>
            <p:cNvSpPr/>
            <p:nvPr/>
          </p:nvSpPr>
          <p:spPr bwMode="auto">
            <a:xfrm>
              <a:off x="1381143"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1" name="Rectangle 170"/>
            <p:cNvSpPr/>
            <p:nvPr/>
          </p:nvSpPr>
          <p:spPr bwMode="auto">
            <a:xfrm>
              <a:off x="1476998"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2" name="Pie 171"/>
            <p:cNvSpPr/>
            <p:nvPr/>
          </p:nvSpPr>
          <p:spPr bwMode="auto">
            <a:xfrm>
              <a:off x="1380920"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3" name="Pie 172"/>
            <p:cNvSpPr/>
            <p:nvPr/>
          </p:nvSpPr>
          <p:spPr bwMode="auto">
            <a:xfrm flipH="1">
              <a:off x="1456788"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4" name="Oval 173"/>
            <p:cNvSpPr/>
            <p:nvPr/>
          </p:nvSpPr>
          <p:spPr bwMode="auto">
            <a:xfrm>
              <a:off x="1512567" y="115336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5" name="Rectangle 174"/>
            <p:cNvSpPr/>
            <p:nvPr/>
          </p:nvSpPr>
          <p:spPr bwMode="auto">
            <a:xfrm>
              <a:off x="1509080"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6" name="Rectangle 175"/>
            <p:cNvSpPr/>
            <p:nvPr/>
          </p:nvSpPr>
          <p:spPr bwMode="auto">
            <a:xfrm>
              <a:off x="1543505"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7" name="Rectangle 176"/>
            <p:cNvSpPr/>
            <p:nvPr/>
          </p:nvSpPr>
          <p:spPr bwMode="auto">
            <a:xfrm>
              <a:off x="1508845" y="120693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8" name="Rectangle 177"/>
            <p:cNvSpPr/>
            <p:nvPr/>
          </p:nvSpPr>
          <p:spPr bwMode="auto">
            <a:xfrm>
              <a:off x="1501588" y="120693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79" name="Rectangle 178"/>
            <p:cNvSpPr/>
            <p:nvPr/>
          </p:nvSpPr>
          <p:spPr bwMode="auto">
            <a:xfrm>
              <a:off x="1483772"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80" name="Rectangle 179"/>
            <p:cNvSpPr/>
            <p:nvPr/>
          </p:nvSpPr>
          <p:spPr bwMode="auto">
            <a:xfrm>
              <a:off x="1579628"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81" name="Pie 180"/>
            <p:cNvSpPr/>
            <p:nvPr/>
          </p:nvSpPr>
          <p:spPr bwMode="auto">
            <a:xfrm>
              <a:off x="1483549"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182" name="Pie 181"/>
            <p:cNvSpPr/>
            <p:nvPr/>
          </p:nvSpPr>
          <p:spPr bwMode="auto">
            <a:xfrm flipH="1">
              <a:off x="1559418"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spTree>
    <p:extLst>
      <p:ext uri="{BB962C8B-B14F-4D97-AF65-F5344CB8AC3E}">
        <p14:creationId xmlns:p14="http://schemas.microsoft.com/office/powerpoint/2010/main" val="263339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Improving CTC COVID-19 Testing Procedures:</a:t>
            </a:r>
            <a:br>
              <a:rPr lang="en-US" b="1" dirty="0"/>
            </a:br>
            <a:r>
              <a:rPr lang="en-US" i="1" dirty="0"/>
              <a:t>Identifying the Problem and the Need for an Agent-Based Model</a:t>
            </a:r>
            <a:endParaRPr lang="en-US" dirty="0"/>
          </a:p>
        </p:txBody>
      </p:sp>
      <p:sp>
        <p:nvSpPr>
          <p:cNvPr id="16" name="Date Placeholder 15"/>
          <p:cNvSpPr>
            <a:spLocks noGrp="1"/>
          </p:cNvSpPr>
          <p:nvPr>
            <p:ph type="dt" sz="half" idx="10"/>
          </p:nvPr>
        </p:nvSpPr>
        <p:spPr/>
        <p:txBody>
          <a:bodyPr/>
          <a:lstStyle/>
          <a:p>
            <a:fld id="{F400BD6C-B882-4797-A2E2-5903F03C2DA9}" type="datetime3">
              <a:rPr lang="en-US" smtClean="0"/>
              <a:t>11 June 2021</a:t>
            </a:fld>
            <a:endParaRPr lang="en-US"/>
          </a:p>
        </p:txBody>
      </p:sp>
      <p:sp>
        <p:nvSpPr>
          <p:cNvPr id="17" name="Slide Number Placeholder 16"/>
          <p:cNvSpPr>
            <a:spLocks noGrp="1"/>
          </p:cNvSpPr>
          <p:nvPr>
            <p:ph type="sldNum" sz="quarter" idx="11"/>
          </p:nvPr>
        </p:nvSpPr>
        <p:spPr/>
        <p:txBody>
          <a:bodyPr/>
          <a:lstStyle/>
          <a:p>
            <a:fld id="{CB29584B-2C78-4F19-9D57-A8D27C3B25A0}" type="slidenum">
              <a:rPr lang="en-US" smtClean="0"/>
              <a:pPr/>
              <a:t>21</a:t>
            </a:fld>
            <a:endParaRPr lang="en-US"/>
          </a:p>
        </p:txBody>
      </p:sp>
      <p:sp>
        <p:nvSpPr>
          <p:cNvPr id="2" name="Content Placeholder 1"/>
          <p:cNvSpPr>
            <a:spLocks noGrp="1"/>
          </p:cNvSpPr>
          <p:nvPr>
            <p:ph idx="1"/>
          </p:nvPr>
        </p:nvSpPr>
        <p:spPr>
          <a:xfrm>
            <a:off x="539906" y="1255850"/>
            <a:ext cx="10972800" cy="5110223"/>
          </a:xfrm>
        </p:spPr>
        <p:txBody>
          <a:bodyPr/>
          <a:lstStyle/>
          <a:p>
            <a:r>
              <a:rPr lang="en-US" sz="1800" b="1" dirty="0"/>
              <a:t>Problem: </a:t>
            </a:r>
            <a:r>
              <a:rPr lang="en-US" sz="1800" dirty="0"/>
              <a:t>Despite testing all personnel for COVID-19 prior to a CTC rotation, training units still experienced significant incidences of COVID-19. FORSCOM was interested in determining whether other testing and pre-travel restriction-of-movement protocols could lead to better outcomes (i.e., reduce the number of soldiers who contract COVID-19 during training and reduce the number of soldiers who miss training due to quarantine).  </a:t>
            </a:r>
          </a:p>
          <a:p>
            <a:r>
              <a:rPr lang="en-US" sz="1800" b="1" dirty="0"/>
              <a:t>Analytical Challenges: </a:t>
            </a:r>
          </a:p>
          <a:p>
            <a:pPr lvl="1"/>
            <a:r>
              <a:rPr lang="en-US" sz="1800" dirty="0"/>
              <a:t>A COVID-19 outbreak in a military unit will not spread uniformly, but will tend to pool in isolated units. </a:t>
            </a:r>
          </a:p>
          <a:p>
            <a:pPr lvl="1"/>
            <a:r>
              <a:rPr lang="en-US" sz="1800" dirty="0"/>
              <a:t>The small size of the population makes various individual disease profiles much more influential in model outcomes.</a:t>
            </a:r>
          </a:p>
        </p:txBody>
      </p:sp>
      <p:pic>
        <p:nvPicPr>
          <p:cNvPr id="7" name="Picture 6"/>
          <p:cNvPicPr>
            <a:picLocks noChangeAspect="1"/>
          </p:cNvPicPr>
          <p:nvPr/>
        </p:nvPicPr>
        <p:blipFill>
          <a:blip r:embed="rId3">
            <a:clrChange>
              <a:clrFrom>
                <a:srgbClr val="F7F7F7"/>
              </a:clrFrom>
              <a:clrTo>
                <a:srgbClr val="F7F7F7">
                  <a:alpha val="0"/>
                </a:srgbClr>
              </a:clrTo>
            </a:clrChange>
          </a:blip>
          <a:stretch>
            <a:fillRect/>
          </a:stretch>
        </p:blipFill>
        <p:spPr>
          <a:xfrm>
            <a:off x="233733" y="5048790"/>
            <a:ext cx="1012883" cy="413422"/>
          </a:xfrm>
          <a:prstGeom prst="rect">
            <a:avLst/>
          </a:prstGeom>
        </p:spPr>
      </p:pic>
      <p:pic>
        <p:nvPicPr>
          <p:cNvPr id="8" name="Picture 7"/>
          <p:cNvPicPr>
            <a:picLocks noChangeAspect="1"/>
          </p:cNvPicPr>
          <p:nvPr/>
        </p:nvPicPr>
        <p:blipFill>
          <a:blip r:embed="rId4">
            <a:clrChange>
              <a:clrFrom>
                <a:srgbClr val="F7F7F7"/>
              </a:clrFrom>
              <a:clrTo>
                <a:srgbClr val="F7F7F7">
                  <a:alpha val="0"/>
                </a:srgbClr>
              </a:clrTo>
            </a:clrChange>
          </a:blip>
          <a:stretch>
            <a:fillRect/>
          </a:stretch>
        </p:blipFill>
        <p:spPr>
          <a:xfrm>
            <a:off x="564324" y="5722137"/>
            <a:ext cx="657432" cy="670713"/>
          </a:xfrm>
          <a:prstGeom prst="rect">
            <a:avLst/>
          </a:prstGeom>
        </p:spPr>
      </p:pic>
      <p:cxnSp>
        <p:nvCxnSpPr>
          <p:cNvPr id="9" name="Curved Connector 8"/>
          <p:cNvCxnSpPr>
            <a:stCxn id="14" idx="3"/>
            <a:endCxn id="10" idx="1"/>
          </p:cNvCxnSpPr>
          <p:nvPr/>
        </p:nvCxnSpPr>
        <p:spPr bwMode="auto">
          <a:xfrm>
            <a:off x="2607671" y="4468892"/>
            <a:ext cx="2104908" cy="748804"/>
          </a:xfrm>
          <a:prstGeom prst="curvedConnector3">
            <a:avLst/>
          </a:prstGeom>
          <a:solidFill>
            <a:srgbClr val="A953FF"/>
          </a:solidFill>
          <a:ln w="28575" cap="flat" cmpd="sng" algn="ctr">
            <a:solidFill>
              <a:schemeClr val="tx1"/>
            </a:solidFill>
            <a:prstDash val="solid"/>
            <a:round/>
            <a:headEnd type="none" w="med" len="med"/>
            <a:tailEnd type="triangle"/>
          </a:ln>
          <a:effectLst/>
        </p:spPr>
      </p:cxnSp>
      <p:sp>
        <p:nvSpPr>
          <p:cNvPr id="10" name="Rectangle 9"/>
          <p:cNvSpPr/>
          <p:nvPr/>
        </p:nvSpPr>
        <p:spPr bwMode="auto">
          <a:xfrm>
            <a:off x="4712579" y="4358838"/>
            <a:ext cx="2627453" cy="1717715"/>
          </a:xfrm>
          <a:prstGeom prst="rect">
            <a:avLst/>
          </a:prstGeom>
          <a:solidFill>
            <a:schemeClr val="bg1">
              <a:lumMod val="6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a:ln>
                  <a:noFill/>
                </a:ln>
                <a:solidFill>
                  <a:schemeClr val="tx1"/>
                </a:solidFill>
                <a:effectLst/>
                <a:latin typeface="+mn-lt"/>
              </a:rPr>
              <a:t>COVID-19 </a:t>
            </a:r>
            <a:r>
              <a:rPr lang="en-US" sz="1400">
                <a:solidFill>
                  <a:schemeClr val="tx1"/>
                </a:solidFill>
                <a:latin typeface="+mn-lt"/>
              </a:rPr>
              <a:t>Agent-Based</a:t>
            </a:r>
            <a:r>
              <a:rPr kumimoji="0" lang="en-US" sz="1400" b="1" i="0" u="none" strike="noStrike" cap="none" normalizeH="0">
                <a:ln>
                  <a:noFill/>
                </a:ln>
                <a:solidFill>
                  <a:schemeClr val="tx1"/>
                </a:solidFill>
                <a:effectLst/>
                <a:latin typeface="+mn-lt"/>
              </a:rPr>
              <a:t> </a:t>
            </a:r>
            <a:r>
              <a:rPr kumimoji="0" lang="en-US" sz="1400" b="1" i="0" u="none" strike="noStrike" cap="none" normalizeH="0" dirty="0">
                <a:ln>
                  <a:noFill/>
                </a:ln>
                <a:solidFill>
                  <a:schemeClr val="tx1"/>
                </a:solidFill>
                <a:effectLst/>
                <a:latin typeface="+mn-lt"/>
              </a:rPr>
              <a:t>Model</a:t>
            </a:r>
            <a:endParaRPr kumimoji="0" lang="en-US" sz="1400" b="1" i="0" u="none" strike="noStrike" cap="none" normalizeH="0" baseline="0" dirty="0">
              <a:ln>
                <a:noFill/>
              </a:ln>
              <a:solidFill>
                <a:schemeClr val="tx1"/>
              </a:solidFill>
              <a:effectLst/>
              <a:latin typeface="+mn-lt"/>
            </a:endParaRPr>
          </a:p>
        </p:txBody>
      </p:sp>
      <p:cxnSp>
        <p:nvCxnSpPr>
          <p:cNvPr id="11" name="Curved Connector 10"/>
          <p:cNvCxnSpPr>
            <a:stCxn id="13" idx="3"/>
            <a:endCxn id="10" idx="1"/>
          </p:cNvCxnSpPr>
          <p:nvPr/>
        </p:nvCxnSpPr>
        <p:spPr bwMode="auto">
          <a:xfrm flipV="1">
            <a:off x="2607669" y="5217696"/>
            <a:ext cx="2104910" cy="63545"/>
          </a:xfrm>
          <a:prstGeom prst="curvedConnector3">
            <a:avLst/>
          </a:prstGeom>
          <a:solidFill>
            <a:srgbClr val="A953FF"/>
          </a:solidFill>
          <a:ln w="28575" cap="flat" cmpd="sng" algn="ctr">
            <a:solidFill>
              <a:schemeClr val="tx1"/>
            </a:solidFill>
            <a:prstDash val="solid"/>
            <a:round/>
            <a:headEnd type="none" w="med" len="med"/>
            <a:tailEnd type="triangle"/>
          </a:ln>
          <a:effectLst/>
        </p:spPr>
      </p:cxnSp>
      <p:cxnSp>
        <p:nvCxnSpPr>
          <p:cNvPr id="12" name="Curved Connector 11"/>
          <p:cNvCxnSpPr>
            <a:stCxn id="15" idx="3"/>
            <a:endCxn id="10" idx="1"/>
          </p:cNvCxnSpPr>
          <p:nvPr/>
        </p:nvCxnSpPr>
        <p:spPr bwMode="auto">
          <a:xfrm flipV="1">
            <a:off x="2607669" y="5217696"/>
            <a:ext cx="2104910" cy="814623"/>
          </a:xfrm>
          <a:prstGeom prst="curvedConnector3">
            <a:avLst/>
          </a:prstGeom>
          <a:solidFill>
            <a:srgbClr val="A953FF"/>
          </a:solidFill>
          <a:ln w="28575" cap="flat" cmpd="sng" algn="ctr">
            <a:solidFill>
              <a:schemeClr val="tx1"/>
            </a:solidFill>
            <a:prstDash val="solid"/>
            <a:round/>
            <a:headEnd type="none" w="med" len="med"/>
            <a:tailEnd type="triangle"/>
          </a:ln>
          <a:effectLst/>
        </p:spPr>
      </p:cxnSp>
      <p:sp>
        <p:nvSpPr>
          <p:cNvPr id="13" name="TextBox 12"/>
          <p:cNvSpPr txBox="1"/>
          <p:nvPr/>
        </p:nvSpPr>
        <p:spPr>
          <a:xfrm>
            <a:off x="1262040" y="4850354"/>
            <a:ext cx="1345629" cy="861774"/>
          </a:xfrm>
          <a:prstGeom prst="rect">
            <a:avLst/>
          </a:prstGeom>
          <a:noFill/>
          <a:ln>
            <a:solidFill>
              <a:schemeClr val="tx1"/>
            </a:solidFill>
          </a:ln>
        </p:spPr>
        <p:txBody>
          <a:bodyPr wrap="square" rtlCol="0">
            <a:spAutoFit/>
          </a:bodyPr>
          <a:lstStyle/>
          <a:p>
            <a:r>
              <a:rPr lang="en-US" sz="1000" dirty="0">
                <a:solidFill>
                  <a:schemeClr val="tx1"/>
                </a:solidFill>
                <a:latin typeface="+mn-lt"/>
              </a:rPr>
              <a:t>High performance computing, probabilistic modeling expertise, coding expertise</a:t>
            </a:r>
          </a:p>
        </p:txBody>
      </p:sp>
      <p:sp>
        <p:nvSpPr>
          <p:cNvPr id="14" name="TextBox 13"/>
          <p:cNvSpPr txBox="1"/>
          <p:nvPr/>
        </p:nvSpPr>
        <p:spPr>
          <a:xfrm>
            <a:off x="1262041" y="4114949"/>
            <a:ext cx="1345630" cy="707886"/>
          </a:xfrm>
          <a:prstGeom prst="rect">
            <a:avLst/>
          </a:prstGeom>
          <a:noFill/>
          <a:ln>
            <a:solidFill>
              <a:schemeClr val="tx1"/>
            </a:solidFill>
          </a:ln>
        </p:spPr>
        <p:txBody>
          <a:bodyPr wrap="square" rtlCol="0">
            <a:spAutoFit/>
          </a:bodyPr>
          <a:lstStyle/>
          <a:p>
            <a:r>
              <a:rPr lang="en-US" sz="1000" dirty="0">
                <a:solidFill>
                  <a:schemeClr val="tx1"/>
                </a:solidFill>
                <a:latin typeface="+mn-lt"/>
              </a:rPr>
              <a:t>Modeling experience, COVID-19 knowledge, Army operational experience</a:t>
            </a:r>
          </a:p>
        </p:txBody>
      </p:sp>
      <p:sp>
        <p:nvSpPr>
          <p:cNvPr id="15" name="TextBox 14"/>
          <p:cNvSpPr txBox="1"/>
          <p:nvPr/>
        </p:nvSpPr>
        <p:spPr>
          <a:xfrm>
            <a:off x="1262040" y="5755320"/>
            <a:ext cx="1345629" cy="553998"/>
          </a:xfrm>
          <a:prstGeom prst="rect">
            <a:avLst/>
          </a:prstGeom>
          <a:noFill/>
          <a:ln>
            <a:solidFill>
              <a:schemeClr val="tx1"/>
            </a:solidFill>
          </a:ln>
        </p:spPr>
        <p:txBody>
          <a:bodyPr wrap="square" rtlCol="0">
            <a:spAutoFit/>
          </a:bodyPr>
          <a:lstStyle/>
          <a:p>
            <a:r>
              <a:rPr lang="en-US" sz="1000" dirty="0">
                <a:solidFill>
                  <a:schemeClr val="tx1"/>
                </a:solidFill>
                <a:latin typeface="+mn-lt"/>
              </a:rPr>
              <a:t>Epidemiological expertise, COVID-19 testing expertise </a:t>
            </a:r>
          </a:p>
        </p:txBody>
      </p:sp>
      <p:cxnSp>
        <p:nvCxnSpPr>
          <p:cNvPr id="18" name="Curved Connector 17"/>
          <p:cNvCxnSpPr>
            <a:stCxn id="10" idx="3"/>
            <a:endCxn id="19" idx="1"/>
          </p:cNvCxnSpPr>
          <p:nvPr/>
        </p:nvCxnSpPr>
        <p:spPr bwMode="auto">
          <a:xfrm flipV="1">
            <a:off x="7340032" y="4568224"/>
            <a:ext cx="2104909" cy="649472"/>
          </a:xfrm>
          <a:prstGeom prst="curvedConnector3">
            <a:avLst/>
          </a:prstGeom>
          <a:solidFill>
            <a:srgbClr val="A953FF"/>
          </a:solidFill>
          <a:ln w="28575" cap="flat" cmpd="sng" algn="ctr">
            <a:solidFill>
              <a:schemeClr val="tx1"/>
            </a:solidFill>
            <a:prstDash val="solid"/>
            <a:round/>
            <a:headEnd type="none" w="med" len="med"/>
            <a:tailEnd type="triangle"/>
          </a:ln>
          <a:effectLst/>
        </p:spPr>
      </p:cxnSp>
      <p:sp>
        <p:nvSpPr>
          <p:cNvPr id="19" name="Rectangle 18"/>
          <p:cNvSpPr/>
          <p:nvPr/>
        </p:nvSpPr>
        <p:spPr bwMode="auto">
          <a:xfrm>
            <a:off x="9444941" y="4022957"/>
            <a:ext cx="2453833" cy="1090533"/>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COVID-19 outcomes</a:t>
            </a:r>
            <a:r>
              <a:rPr kumimoji="0" lang="en-US" sz="1400" b="0" i="0" u="none" strike="noStrike" cap="none" normalizeH="0" dirty="0">
                <a:ln>
                  <a:noFill/>
                </a:ln>
                <a:solidFill>
                  <a:srgbClr val="000000"/>
                </a:solidFill>
                <a:effectLst/>
                <a:latin typeface="+mn-lt"/>
              </a:rPr>
              <a:t> under </a:t>
            </a:r>
            <a:r>
              <a:rPr lang="en-US" sz="1400" dirty="0">
                <a:latin typeface="+mn-lt"/>
              </a:rPr>
              <a:t>Policy A</a:t>
            </a:r>
            <a:endParaRPr kumimoji="0" lang="en-US" sz="1400" i="0" u="none" strike="noStrike" cap="none" normalizeH="0" baseline="0" dirty="0">
              <a:ln>
                <a:noFill/>
              </a:ln>
              <a:solidFill>
                <a:srgbClr val="000000"/>
              </a:solidFill>
              <a:effectLst/>
              <a:latin typeface="+mn-lt"/>
            </a:endParaRPr>
          </a:p>
        </p:txBody>
      </p:sp>
      <p:cxnSp>
        <p:nvCxnSpPr>
          <p:cNvPr id="20" name="Curved Connector 19"/>
          <p:cNvCxnSpPr>
            <a:stCxn id="10" idx="3"/>
            <a:endCxn id="21" idx="1"/>
          </p:cNvCxnSpPr>
          <p:nvPr/>
        </p:nvCxnSpPr>
        <p:spPr bwMode="auto">
          <a:xfrm>
            <a:off x="7340032" y="5217696"/>
            <a:ext cx="2104908" cy="765410"/>
          </a:xfrm>
          <a:prstGeom prst="curvedConnector3">
            <a:avLst/>
          </a:prstGeom>
          <a:solidFill>
            <a:srgbClr val="A953FF"/>
          </a:solidFill>
          <a:ln w="28575" cap="flat" cmpd="sng" algn="ctr">
            <a:solidFill>
              <a:schemeClr val="tx1"/>
            </a:solidFill>
            <a:prstDash val="solid"/>
            <a:round/>
            <a:headEnd type="none" w="med" len="med"/>
            <a:tailEnd type="triangle"/>
          </a:ln>
          <a:effectLst/>
        </p:spPr>
      </p:cxnSp>
      <p:sp>
        <p:nvSpPr>
          <p:cNvPr id="21" name="Rectangle 20"/>
          <p:cNvSpPr/>
          <p:nvPr/>
        </p:nvSpPr>
        <p:spPr bwMode="auto">
          <a:xfrm>
            <a:off x="9444940" y="5344392"/>
            <a:ext cx="2453833" cy="1277427"/>
          </a:xfrm>
          <a:prstGeom prst="rect">
            <a:avLst/>
          </a:prstGeom>
          <a:solidFill>
            <a:schemeClr val="accent5">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rPr>
              <a:t>COVID-19</a:t>
            </a:r>
            <a:r>
              <a:rPr kumimoji="0" lang="en-US" sz="1400" b="0" i="0" u="none" strike="noStrike" cap="none" normalizeH="0" dirty="0">
                <a:ln>
                  <a:noFill/>
                </a:ln>
                <a:solidFill>
                  <a:srgbClr val="000000"/>
                </a:solidFill>
                <a:effectLst/>
                <a:latin typeface="+mn-lt"/>
              </a:rPr>
              <a:t> outcomes under </a:t>
            </a:r>
            <a:r>
              <a:rPr kumimoji="0" lang="en-US" sz="1400" i="0" u="none" strike="noStrike" cap="none" normalizeH="0" dirty="0">
                <a:ln>
                  <a:noFill/>
                </a:ln>
                <a:solidFill>
                  <a:srgbClr val="000000"/>
                </a:solidFill>
                <a:effectLst/>
                <a:latin typeface="+mn-lt"/>
              </a:rPr>
              <a:t>Policy B, C, D</a:t>
            </a:r>
            <a:endParaRPr kumimoji="0" lang="en-US" sz="1400" i="0" u="none" strike="noStrike" cap="none" normalizeH="0" baseline="0" dirty="0">
              <a:ln>
                <a:noFill/>
              </a:ln>
              <a:solidFill>
                <a:srgbClr val="000000"/>
              </a:solidFill>
              <a:effectLst/>
              <a:latin typeface="+mn-lt"/>
            </a:endParaRP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324" y="4148785"/>
            <a:ext cx="640364" cy="640080"/>
          </a:xfrm>
          <a:prstGeom prst="rect">
            <a:avLst/>
          </a:prstGeom>
        </p:spPr>
      </p:pic>
    </p:spTree>
    <p:extLst>
      <p:ext uri="{BB962C8B-B14F-4D97-AF65-F5344CB8AC3E}">
        <p14:creationId xmlns:p14="http://schemas.microsoft.com/office/powerpoint/2010/main" val="811148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Arrow 25"/>
          <p:cNvSpPr/>
          <p:nvPr/>
        </p:nvSpPr>
        <p:spPr bwMode="auto">
          <a:xfrm>
            <a:off x="3051579" y="5368593"/>
            <a:ext cx="703443" cy="395500"/>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5" name="Title 4"/>
          <p:cNvSpPr>
            <a:spLocks noGrp="1"/>
          </p:cNvSpPr>
          <p:nvPr>
            <p:ph type="title"/>
          </p:nvPr>
        </p:nvSpPr>
        <p:spPr/>
        <p:txBody>
          <a:bodyPr>
            <a:normAutofit fontScale="90000"/>
          </a:bodyPr>
          <a:lstStyle/>
          <a:p>
            <a:r>
              <a:rPr lang="en-US" b="1" dirty="0"/>
              <a:t>Improving CTC COVID-19 Testing Procedures:</a:t>
            </a:r>
            <a:br>
              <a:rPr lang="en-US" b="1" dirty="0"/>
            </a:br>
            <a:r>
              <a:rPr lang="en-US" i="1" dirty="0"/>
              <a:t>Need for an Agent-Based Model</a:t>
            </a:r>
            <a:endParaRPr lang="en-US" dirty="0"/>
          </a:p>
        </p:txBody>
      </p:sp>
      <p:sp>
        <p:nvSpPr>
          <p:cNvPr id="3" name="Date Placeholder 2"/>
          <p:cNvSpPr>
            <a:spLocks noGrp="1"/>
          </p:cNvSpPr>
          <p:nvPr>
            <p:ph type="dt" sz="half" idx="10"/>
          </p:nvPr>
        </p:nvSpPr>
        <p:spPr/>
        <p:txBody>
          <a:bodyPr/>
          <a:lstStyle/>
          <a:p>
            <a:fld id="{157516D3-9A5F-4E7F-8129-3805E9A90EE6}" type="datetime3">
              <a:rPr lang="en-US" smtClean="0"/>
              <a:t>11 June 2021</a:t>
            </a:fld>
            <a:endParaRPr lang="en-US" dirty="0"/>
          </a:p>
        </p:txBody>
      </p:sp>
      <p:sp>
        <p:nvSpPr>
          <p:cNvPr id="4" name="Slide Number Placeholder 3"/>
          <p:cNvSpPr>
            <a:spLocks noGrp="1"/>
          </p:cNvSpPr>
          <p:nvPr>
            <p:ph type="sldNum" sz="quarter" idx="11"/>
          </p:nvPr>
        </p:nvSpPr>
        <p:spPr/>
        <p:txBody>
          <a:bodyPr/>
          <a:lstStyle/>
          <a:p>
            <a:fld id="{CB29584B-2C78-4F19-9D57-A8D27C3B25A0}" type="slidenum">
              <a:rPr lang="en-US" smtClean="0"/>
              <a:pPr/>
              <a:t>22</a:t>
            </a:fld>
            <a:endParaRPr lang="en-US"/>
          </a:p>
        </p:txBody>
      </p:sp>
      <p:sp>
        <p:nvSpPr>
          <p:cNvPr id="14" name="Right Arrow 13"/>
          <p:cNvSpPr/>
          <p:nvPr/>
        </p:nvSpPr>
        <p:spPr bwMode="auto">
          <a:xfrm>
            <a:off x="425894" y="1907199"/>
            <a:ext cx="8103253" cy="1005598"/>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a:ln>
                <a:noFill/>
              </a:ln>
              <a:solidFill>
                <a:srgbClr val="000000"/>
              </a:solidFill>
              <a:effectLst/>
              <a:latin typeface="+mn-lt"/>
            </a:endParaRPr>
          </a:p>
        </p:txBody>
      </p:sp>
      <p:sp>
        <p:nvSpPr>
          <p:cNvPr id="15" name="TextBox 14"/>
          <p:cNvSpPr txBox="1"/>
          <p:nvPr/>
        </p:nvSpPr>
        <p:spPr>
          <a:xfrm>
            <a:off x="6150169" y="2044840"/>
            <a:ext cx="1557812" cy="731520"/>
          </a:xfrm>
          <a:prstGeom prst="rect">
            <a:avLst/>
          </a:prstGeom>
          <a:solidFill>
            <a:schemeClr val="bg1">
              <a:lumMod val="75000"/>
            </a:schemeClr>
          </a:solidFill>
          <a:ln w="28575">
            <a:solidFill>
              <a:schemeClr val="tx1"/>
            </a:solidFill>
          </a:ln>
        </p:spPr>
        <p:txBody>
          <a:bodyPr wrap="square" rtlCol="0" anchor="ctr">
            <a:spAutoFit/>
          </a:bodyPr>
          <a:lstStyle/>
          <a:p>
            <a:pPr algn="ctr"/>
            <a:r>
              <a:rPr lang="en-US" sz="1200" b="0" dirty="0">
                <a:latin typeface="+mn-lt"/>
              </a:rPr>
              <a:t>Removed: No longer susceptible, post-infected individuals</a:t>
            </a:r>
          </a:p>
        </p:txBody>
      </p:sp>
      <p:sp>
        <p:nvSpPr>
          <p:cNvPr id="16" name="TextBox 15"/>
          <p:cNvSpPr txBox="1"/>
          <p:nvPr/>
        </p:nvSpPr>
        <p:spPr>
          <a:xfrm>
            <a:off x="4328335" y="2044840"/>
            <a:ext cx="1557812" cy="731520"/>
          </a:xfrm>
          <a:prstGeom prst="rect">
            <a:avLst/>
          </a:prstGeom>
          <a:solidFill>
            <a:srgbClr val="FEA394"/>
          </a:solidFill>
          <a:ln w="28575">
            <a:solidFill>
              <a:schemeClr val="tx1"/>
            </a:solidFill>
          </a:ln>
        </p:spPr>
        <p:txBody>
          <a:bodyPr wrap="square" tIns="118872" bIns="118872" rtlCol="0" anchor="ctr">
            <a:spAutoFit/>
          </a:bodyPr>
          <a:lstStyle/>
          <a:p>
            <a:pPr algn="ctr"/>
            <a:r>
              <a:rPr lang="en-US" sz="1200" b="0" dirty="0">
                <a:latin typeface="+mn-lt"/>
              </a:rPr>
              <a:t>Infected: Contagious virus carriers</a:t>
            </a:r>
          </a:p>
        </p:txBody>
      </p:sp>
      <p:sp>
        <p:nvSpPr>
          <p:cNvPr id="17" name="TextBox 16"/>
          <p:cNvSpPr txBox="1"/>
          <p:nvPr/>
        </p:nvSpPr>
        <p:spPr>
          <a:xfrm>
            <a:off x="2506502" y="2013568"/>
            <a:ext cx="1557812" cy="794064"/>
          </a:xfrm>
          <a:prstGeom prst="rect">
            <a:avLst/>
          </a:prstGeom>
          <a:solidFill>
            <a:srgbClr val="FFD757"/>
          </a:solidFill>
          <a:ln w="28575">
            <a:solidFill>
              <a:schemeClr val="tx1"/>
            </a:solidFill>
          </a:ln>
        </p:spPr>
        <p:txBody>
          <a:bodyPr wrap="square" lIns="91440" tIns="118872" rIns="91440" bIns="118872" rtlCol="0" anchor="ctr">
            <a:spAutoFit/>
          </a:bodyPr>
          <a:lstStyle/>
          <a:p>
            <a:pPr algn="ctr"/>
            <a:r>
              <a:rPr lang="en-US" sz="1200" b="0">
                <a:latin typeface="+mn-lt"/>
              </a:rPr>
              <a:t>Exposed: Incubating, not yet contagious</a:t>
            </a:r>
          </a:p>
        </p:txBody>
      </p:sp>
      <p:sp>
        <p:nvSpPr>
          <p:cNvPr id="18" name="TextBox 17"/>
          <p:cNvSpPr txBox="1"/>
          <p:nvPr/>
        </p:nvSpPr>
        <p:spPr>
          <a:xfrm>
            <a:off x="715981" y="2044840"/>
            <a:ext cx="1557812" cy="731520"/>
          </a:xfrm>
          <a:prstGeom prst="rect">
            <a:avLst/>
          </a:prstGeom>
          <a:solidFill>
            <a:schemeClr val="accent1">
              <a:lumMod val="60000"/>
              <a:lumOff val="40000"/>
            </a:schemeClr>
          </a:solidFill>
          <a:ln w="28575">
            <a:solidFill>
              <a:schemeClr val="tx1"/>
            </a:solidFill>
          </a:ln>
        </p:spPr>
        <p:txBody>
          <a:bodyPr wrap="square" tIns="118872" bIns="118872" rtlCol="0" anchor="ctr">
            <a:spAutoFit/>
          </a:bodyPr>
          <a:lstStyle/>
          <a:p>
            <a:pPr algn="ctr"/>
            <a:r>
              <a:rPr lang="en-US" sz="1200" b="0" dirty="0">
                <a:latin typeface="+mn-lt"/>
              </a:rPr>
              <a:t>Susceptible: As-yet unaffected by virus</a:t>
            </a:r>
          </a:p>
        </p:txBody>
      </p:sp>
      <p:sp>
        <p:nvSpPr>
          <p:cNvPr id="27" name="Rectangle 26"/>
          <p:cNvSpPr/>
          <p:nvPr/>
        </p:nvSpPr>
        <p:spPr bwMode="auto">
          <a:xfrm>
            <a:off x="10483670" y="5267447"/>
            <a:ext cx="160020" cy="152400"/>
          </a:xfrm>
          <a:prstGeom prst="rect">
            <a:avLst/>
          </a:prstGeom>
          <a:solidFill>
            <a:srgbClr val="FEA394"/>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28" name="Rectangle 27"/>
          <p:cNvSpPr/>
          <p:nvPr/>
        </p:nvSpPr>
        <p:spPr bwMode="auto">
          <a:xfrm>
            <a:off x="10483670" y="5511287"/>
            <a:ext cx="160020" cy="152400"/>
          </a:xfrm>
          <a:prstGeom prst="rect">
            <a:avLst/>
          </a:prstGeom>
          <a:solidFill>
            <a:srgbClr val="BFBFB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29" name="Rectangle 28"/>
          <p:cNvSpPr/>
          <p:nvPr/>
        </p:nvSpPr>
        <p:spPr bwMode="auto">
          <a:xfrm>
            <a:off x="10483670" y="5747507"/>
            <a:ext cx="160020" cy="152400"/>
          </a:xfrm>
          <a:prstGeom prst="rect">
            <a:avLst/>
          </a:prstGeom>
          <a:solidFill>
            <a:srgbClr val="C6AED9"/>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30" name="Rectangle 29"/>
          <p:cNvSpPr/>
          <p:nvPr/>
        </p:nvSpPr>
        <p:spPr bwMode="auto">
          <a:xfrm>
            <a:off x="10483670" y="5983727"/>
            <a:ext cx="160020" cy="152400"/>
          </a:xfrm>
          <a:prstGeom prst="rect">
            <a:avLst/>
          </a:prstGeom>
          <a:solidFill>
            <a:srgbClr val="9AC6E5"/>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31" name="TextBox 30"/>
          <p:cNvSpPr txBox="1"/>
          <p:nvPr/>
        </p:nvSpPr>
        <p:spPr>
          <a:xfrm>
            <a:off x="10664677" y="5220536"/>
            <a:ext cx="622286" cy="246221"/>
          </a:xfrm>
          <a:prstGeom prst="rect">
            <a:avLst/>
          </a:prstGeom>
          <a:noFill/>
        </p:spPr>
        <p:txBody>
          <a:bodyPr wrap="none" rtlCol="0">
            <a:spAutoFit/>
          </a:bodyPr>
          <a:lstStyle/>
          <a:p>
            <a:r>
              <a:rPr lang="en-US" sz="1000" dirty="0">
                <a:latin typeface="+mn-lt"/>
              </a:rPr>
              <a:t>Infected</a:t>
            </a:r>
            <a:endParaRPr lang="en-US" sz="2000" dirty="0">
              <a:latin typeface="+mn-lt"/>
            </a:endParaRPr>
          </a:p>
        </p:txBody>
      </p:sp>
      <p:sp>
        <p:nvSpPr>
          <p:cNvPr id="32" name="TextBox 31"/>
          <p:cNvSpPr txBox="1"/>
          <p:nvPr/>
        </p:nvSpPr>
        <p:spPr>
          <a:xfrm>
            <a:off x="10664677" y="5464376"/>
            <a:ext cx="1361270" cy="246221"/>
          </a:xfrm>
          <a:prstGeom prst="rect">
            <a:avLst/>
          </a:prstGeom>
          <a:noFill/>
        </p:spPr>
        <p:txBody>
          <a:bodyPr wrap="none" rtlCol="0">
            <a:spAutoFit/>
          </a:bodyPr>
          <a:lstStyle/>
          <a:p>
            <a:r>
              <a:rPr lang="en-US" sz="1000" dirty="0">
                <a:latin typeface="+mn-lt"/>
              </a:rPr>
              <a:t>Removed / Recovered</a:t>
            </a:r>
            <a:endParaRPr lang="en-US" sz="2000" dirty="0">
              <a:latin typeface="+mn-lt"/>
            </a:endParaRPr>
          </a:p>
        </p:txBody>
      </p:sp>
      <p:sp>
        <p:nvSpPr>
          <p:cNvPr id="33" name="TextBox 32"/>
          <p:cNvSpPr txBox="1"/>
          <p:nvPr/>
        </p:nvSpPr>
        <p:spPr>
          <a:xfrm>
            <a:off x="10664677" y="5700596"/>
            <a:ext cx="1327608" cy="246221"/>
          </a:xfrm>
          <a:prstGeom prst="rect">
            <a:avLst/>
          </a:prstGeom>
          <a:noFill/>
        </p:spPr>
        <p:txBody>
          <a:bodyPr wrap="none" rtlCol="0">
            <a:spAutoFit/>
          </a:bodyPr>
          <a:lstStyle/>
          <a:p>
            <a:r>
              <a:rPr lang="en-US" sz="1000" dirty="0">
                <a:latin typeface="+mn-lt"/>
              </a:rPr>
              <a:t>Displaying Symptoms</a:t>
            </a:r>
            <a:endParaRPr lang="en-US" sz="2000" dirty="0">
              <a:latin typeface="+mn-lt"/>
            </a:endParaRPr>
          </a:p>
        </p:txBody>
      </p:sp>
      <p:sp>
        <p:nvSpPr>
          <p:cNvPr id="34" name="TextBox 33"/>
          <p:cNvSpPr txBox="1"/>
          <p:nvPr/>
        </p:nvSpPr>
        <p:spPr>
          <a:xfrm>
            <a:off x="10664677" y="5944436"/>
            <a:ext cx="859531" cy="246221"/>
          </a:xfrm>
          <a:prstGeom prst="rect">
            <a:avLst/>
          </a:prstGeom>
          <a:noFill/>
        </p:spPr>
        <p:txBody>
          <a:bodyPr wrap="none" rtlCol="0">
            <a:spAutoFit/>
          </a:bodyPr>
          <a:lstStyle/>
          <a:p>
            <a:r>
              <a:rPr lang="en-US" sz="1000" dirty="0">
                <a:latin typeface="+mn-lt"/>
              </a:rPr>
              <a:t>Quarantined</a:t>
            </a:r>
            <a:endParaRPr lang="en-US" sz="2000" dirty="0">
              <a:latin typeface="+mn-lt"/>
            </a:endParaRPr>
          </a:p>
        </p:txBody>
      </p:sp>
      <p:sp>
        <p:nvSpPr>
          <p:cNvPr id="35" name="Rectangle 34"/>
          <p:cNvSpPr/>
          <p:nvPr/>
        </p:nvSpPr>
        <p:spPr bwMode="auto">
          <a:xfrm>
            <a:off x="10483670" y="5023607"/>
            <a:ext cx="160020" cy="152400"/>
          </a:xfrm>
          <a:prstGeom prst="rect">
            <a:avLst/>
          </a:prstGeom>
          <a:solidFill>
            <a:srgbClr val="BBD1AF"/>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36" name="TextBox 35"/>
          <p:cNvSpPr txBox="1"/>
          <p:nvPr/>
        </p:nvSpPr>
        <p:spPr>
          <a:xfrm>
            <a:off x="10664677" y="4976696"/>
            <a:ext cx="793807" cy="246221"/>
          </a:xfrm>
          <a:prstGeom prst="rect">
            <a:avLst/>
          </a:prstGeom>
          <a:noFill/>
        </p:spPr>
        <p:txBody>
          <a:bodyPr wrap="none" rtlCol="0">
            <a:spAutoFit/>
          </a:bodyPr>
          <a:lstStyle/>
          <a:p>
            <a:r>
              <a:rPr lang="en-US" sz="1000" dirty="0">
                <a:latin typeface="+mn-lt"/>
              </a:rPr>
              <a:t>Susceptible</a:t>
            </a:r>
            <a:endParaRPr lang="en-US" sz="2000" dirty="0">
              <a:latin typeface="+mn-lt"/>
            </a:endParaRPr>
          </a:p>
        </p:txBody>
      </p:sp>
      <p:sp>
        <p:nvSpPr>
          <p:cNvPr id="37" name="Right Arrow 36"/>
          <p:cNvSpPr/>
          <p:nvPr/>
        </p:nvSpPr>
        <p:spPr bwMode="auto">
          <a:xfrm>
            <a:off x="6647323" y="5368593"/>
            <a:ext cx="703443" cy="395500"/>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cxnSp>
        <p:nvCxnSpPr>
          <p:cNvPr id="8" name="Straight Connector 7"/>
          <p:cNvCxnSpPr/>
          <p:nvPr/>
        </p:nvCxnSpPr>
        <p:spPr bwMode="auto">
          <a:xfrm flipH="1" flipV="1">
            <a:off x="342142" y="4169553"/>
            <a:ext cx="11384185" cy="11575"/>
          </a:xfrm>
          <a:prstGeom prst="line">
            <a:avLst/>
          </a:prstGeom>
          <a:solidFill>
            <a:srgbClr val="A953FF"/>
          </a:solidFill>
          <a:ln w="28575" cap="flat" cmpd="sng" algn="ctr">
            <a:solidFill>
              <a:schemeClr val="tx1"/>
            </a:solidFill>
            <a:prstDash val="solid"/>
            <a:round/>
            <a:headEnd type="none" w="med" len="med"/>
            <a:tailEnd type="none" w="med" len="med"/>
          </a:ln>
          <a:effectLst/>
        </p:spPr>
      </p:cxnSp>
      <p:sp>
        <p:nvSpPr>
          <p:cNvPr id="38" name="TextBox 37"/>
          <p:cNvSpPr txBox="1"/>
          <p:nvPr/>
        </p:nvSpPr>
        <p:spPr>
          <a:xfrm>
            <a:off x="326284" y="3776162"/>
            <a:ext cx="11400044" cy="400110"/>
          </a:xfrm>
          <a:prstGeom prst="rect">
            <a:avLst/>
          </a:prstGeom>
          <a:noFill/>
        </p:spPr>
        <p:txBody>
          <a:bodyPr wrap="square" rtlCol="0">
            <a:spAutoFit/>
          </a:bodyPr>
          <a:lstStyle/>
          <a:p>
            <a:pPr algn="ctr"/>
            <a:r>
              <a:rPr lang="en-US" sz="2000" b="0" i="1" dirty="0">
                <a:latin typeface="+mn-lt"/>
              </a:rPr>
              <a:t>The SEIR model focuses on groups of people, assuming perfect intermixing and uniform disease profiles. </a:t>
            </a:r>
          </a:p>
        </p:txBody>
      </p:sp>
      <p:sp>
        <p:nvSpPr>
          <p:cNvPr id="39" name="TextBox 38"/>
          <p:cNvSpPr txBox="1"/>
          <p:nvPr/>
        </p:nvSpPr>
        <p:spPr>
          <a:xfrm>
            <a:off x="-123532" y="4218299"/>
            <a:ext cx="12315532" cy="400110"/>
          </a:xfrm>
          <a:prstGeom prst="rect">
            <a:avLst/>
          </a:prstGeom>
          <a:noFill/>
        </p:spPr>
        <p:txBody>
          <a:bodyPr wrap="square" rtlCol="0">
            <a:spAutoFit/>
          </a:bodyPr>
          <a:lstStyle/>
          <a:p>
            <a:pPr algn="ctr"/>
            <a:r>
              <a:rPr lang="en-US" sz="2000" b="0" i="1" dirty="0">
                <a:latin typeface="+mn-lt"/>
              </a:rPr>
              <a:t>An agent-based model focuses on individuals, each with unique interaction patterns and disease profiles.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910" y="1378373"/>
            <a:ext cx="2412226" cy="2412226"/>
          </a:xfrm>
          <a:prstGeom prst="rect">
            <a:avLst/>
          </a:prstGeom>
        </p:spPr>
      </p:pic>
      <p:grpSp>
        <p:nvGrpSpPr>
          <p:cNvPr id="209" name="Group 208"/>
          <p:cNvGrpSpPr/>
          <p:nvPr/>
        </p:nvGrpSpPr>
        <p:grpSpPr>
          <a:xfrm>
            <a:off x="858159" y="4699541"/>
            <a:ext cx="1615303" cy="1874520"/>
            <a:chOff x="346370" y="1153361"/>
            <a:chExt cx="1615303" cy="1874520"/>
          </a:xfrm>
        </p:grpSpPr>
        <p:cxnSp>
          <p:nvCxnSpPr>
            <p:cNvPr id="210" name="Straight Connector 209"/>
            <p:cNvCxnSpPr>
              <a:stCxn id="247" idx="2"/>
              <a:endCxn id="255" idx="2"/>
            </p:cNvCxnSpPr>
            <p:nvPr/>
          </p:nvCxnSpPr>
          <p:spPr bwMode="auto">
            <a:xfrm>
              <a:off x="465316" y="1656138"/>
              <a:ext cx="296794" cy="704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1" name="Straight Connector 210"/>
            <p:cNvCxnSpPr>
              <a:stCxn id="363" idx="2"/>
              <a:endCxn id="256" idx="3"/>
            </p:cNvCxnSpPr>
            <p:nvPr/>
          </p:nvCxnSpPr>
          <p:spPr bwMode="auto">
            <a:xfrm flipH="1">
              <a:off x="867062" y="1619348"/>
              <a:ext cx="523177" cy="7756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2" name="Straight Connector 211"/>
            <p:cNvCxnSpPr>
              <a:stCxn id="358" idx="4"/>
              <a:endCxn id="369" idx="2"/>
            </p:cNvCxnSpPr>
            <p:nvPr/>
          </p:nvCxnSpPr>
          <p:spPr bwMode="auto">
            <a:xfrm flipV="1">
              <a:off x="1438167" y="1372455"/>
              <a:ext cx="120167" cy="17133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3" name="Straight Connector 212"/>
            <p:cNvCxnSpPr>
              <a:stCxn id="301" idx="3"/>
              <a:endCxn id="336" idx="1"/>
            </p:cNvCxnSpPr>
            <p:nvPr/>
          </p:nvCxnSpPr>
          <p:spPr bwMode="auto">
            <a:xfrm flipV="1">
              <a:off x="1286777" y="2465832"/>
              <a:ext cx="168853" cy="16662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4" name="Straight Connector 213"/>
            <p:cNvCxnSpPr>
              <a:stCxn id="259" idx="5"/>
              <a:endCxn id="252" idx="2"/>
            </p:cNvCxnSpPr>
            <p:nvPr/>
          </p:nvCxnSpPr>
          <p:spPr bwMode="auto">
            <a:xfrm flipV="1">
              <a:off x="769219" y="1817435"/>
              <a:ext cx="58357" cy="26514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5" name="Straight Connector 214"/>
            <p:cNvCxnSpPr>
              <a:stCxn id="232" idx="5"/>
              <a:endCxn id="264" idx="2"/>
            </p:cNvCxnSpPr>
            <p:nvPr/>
          </p:nvCxnSpPr>
          <p:spPr bwMode="auto">
            <a:xfrm flipV="1">
              <a:off x="423578" y="2165847"/>
              <a:ext cx="277752" cy="15832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6" name="Straight Connector 215"/>
            <p:cNvCxnSpPr>
              <a:stCxn id="309" idx="2"/>
              <a:endCxn id="265" idx="1"/>
            </p:cNvCxnSpPr>
            <p:nvPr/>
          </p:nvCxnSpPr>
          <p:spPr bwMode="auto">
            <a:xfrm flipH="1">
              <a:off x="788089" y="2007381"/>
              <a:ext cx="332605" cy="12878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7" name="Straight Connector 216"/>
            <p:cNvCxnSpPr>
              <a:stCxn id="309" idx="3"/>
            </p:cNvCxnSpPr>
            <p:nvPr/>
          </p:nvCxnSpPr>
          <p:spPr bwMode="auto">
            <a:xfrm flipH="1" flipV="1">
              <a:off x="821528" y="1816552"/>
              <a:ext cx="308261" cy="16114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8" name="Straight Connector 217"/>
            <p:cNvCxnSpPr>
              <a:stCxn id="349" idx="7"/>
              <a:endCxn id="256" idx="2"/>
            </p:cNvCxnSpPr>
            <p:nvPr/>
          </p:nvCxnSpPr>
          <p:spPr bwMode="auto">
            <a:xfrm flipH="1" flipV="1">
              <a:off x="857966" y="1726591"/>
              <a:ext cx="958278" cy="23554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19" name="Straight Connector 218"/>
            <p:cNvCxnSpPr>
              <a:stCxn id="360" idx="2"/>
              <a:endCxn id="349" idx="6"/>
            </p:cNvCxnSpPr>
            <p:nvPr/>
          </p:nvCxnSpPr>
          <p:spPr bwMode="auto">
            <a:xfrm>
              <a:off x="1455705" y="1710192"/>
              <a:ext cx="368808" cy="27057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0" name="Straight Connector 219"/>
            <p:cNvCxnSpPr>
              <a:stCxn id="318" idx="2"/>
              <a:endCxn id="310" idx="2"/>
            </p:cNvCxnSpPr>
            <p:nvPr/>
          </p:nvCxnSpPr>
          <p:spPr bwMode="auto">
            <a:xfrm flipH="1" flipV="1">
              <a:off x="1216549" y="2007381"/>
              <a:ext cx="181526" cy="1487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1" name="Straight Connector 220"/>
            <p:cNvCxnSpPr>
              <a:stCxn id="319" idx="2"/>
              <a:endCxn id="354" idx="3"/>
            </p:cNvCxnSpPr>
            <p:nvPr/>
          </p:nvCxnSpPr>
          <p:spPr bwMode="auto">
            <a:xfrm flipV="1">
              <a:off x="1493931" y="2052982"/>
              <a:ext cx="263520" cy="10315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2" name="Straight Connector 221"/>
            <p:cNvCxnSpPr>
              <a:stCxn id="340" idx="0"/>
              <a:endCxn id="351" idx="2"/>
            </p:cNvCxnSpPr>
            <p:nvPr/>
          </p:nvCxnSpPr>
          <p:spPr bwMode="auto">
            <a:xfrm flipH="1" flipV="1">
              <a:off x="1813821" y="2173508"/>
              <a:ext cx="90780" cy="240329"/>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3" name="Straight Connector 222"/>
            <p:cNvCxnSpPr>
              <a:stCxn id="322" idx="0"/>
              <a:endCxn id="341" idx="2"/>
            </p:cNvCxnSpPr>
            <p:nvPr/>
          </p:nvCxnSpPr>
          <p:spPr bwMode="auto">
            <a:xfrm flipV="1">
              <a:off x="1581032" y="2632931"/>
              <a:ext cx="306681" cy="16648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4" name="Straight Connector 223"/>
            <p:cNvCxnSpPr>
              <a:stCxn id="283" idx="2"/>
              <a:endCxn id="327" idx="1"/>
            </p:cNvCxnSpPr>
            <p:nvPr/>
          </p:nvCxnSpPr>
          <p:spPr bwMode="auto">
            <a:xfrm flipV="1">
              <a:off x="980049" y="2897981"/>
              <a:ext cx="543958" cy="39056"/>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5" name="Straight Connector 224"/>
            <p:cNvCxnSpPr>
              <a:stCxn id="337" idx="3"/>
              <a:endCxn id="345" idx="1"/>
            </p:cNvCxnSpPr>
            <p:nvPr/>
          </p:nvCxnSpPr>
          <p:spPr bwMode="auto">
            <a:xfrm>
              <a:off x="1569678" y="2465832"/>
              <a:ext cx="277899" cy="4657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6" name="Straight Connector 225"/>
            <p:cNvCxnSpPr>
              <a:stCxn id="314" idx="2"/>
              <a:endCxn id="331" idx="1"/>
            </p:cNvCxnSpPr>
            <p:nvPr/>
          </p:nvCxnSpPr>
          <p:spPr bwMode="auto">
            <a:xfrm>
              <a:off x="1429116" y="2246978"/>
              <a:ext cx="63577" cy="12800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7" name="Straight Connector 226"/>
            <p:cNvCxnSpPr>
              <a:stCxn id="292" idx="2"/>
              <a:endCxn id="314" idx="2"/>
            </p:cNvCxnSpPr>
            <p:nvPr/>
          </p:nvCxnSpPr>
          <p:spPr bwMode="auto">
            <a:xfrm flipV="1">
              <a:off x="1149299" y="2246978"/>
              <a:ext cx="279817" cy="11032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8" name="Straight Connector 227"/>
            <p:cNvCxnSpPr>
              <a:stCxn id="274" idx="3"/>
              <a:endCxn id="291" idx="2"/>
            </p:cNvCxnSpPr>
            <p:nvPr/>
          </p:nvCxnSpPr>
          <p:spPr bwMode="auto">
            <a:xfrm flipV="1">
              <a:off x="840460" y="2357299"/>
              <a:ext cx="212983" cy="9596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29" name="Straight Connector 228"/>
            <p:cNvCxnSpPr>
              <a:stCxn id="277" idx="0"/>
              <a:endCxn id="270" idx="2"/>
            </p:cNvCxnSpPr>
            <p:nvPr/>
          </p:nvCxnSpPr>
          <p:spPr bwMode="auto">
            <a:xfrm flipH="1" flipV="1">
              <a:off x="800975" y="2573793"/>
              <a:ext cx="131147" cy="23499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30" name="Straight Connector 229"/>
            <p:cNvCxnSpPr>
              <a:stCxn id="287" idx="2"/>
              <a:endCxn id="277" idx="0"/>
            </p:cNvCxnSpPr>
            <p:nvPr/>
          </p:nvCxnSpPr>
          <p:spPr bwMode="auto">
            <a:xfrm flipH="1">
              <a:off x="932122" y="2448143"/>
              <a:ext cx="152362" cy="36064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231" name="Straight Connector 230"/>
            <p:cNvCxnSpPr>
              <a:stCxn id="295" idx="0"/>
              <a:endCxn id="287" idx="2"/>
            </p:cNvCxnSpPr>
            <p:nvPr/>
          </p:nvCxnSpPr>
          <p:spPr bwMode="auto">
            <a:xfrm flipH="1" flipV="1">
              <a:off x="1084483" y="2448143"/>
              <a:ext cx="145270" cy="85740"/>
            </a:xfrm>
            <a:prstGeom prst="line">
              <a:avLst/>
            </a:prstGeom>
            <a:solidFill>
              <a:srgbClr val="A953FF"/>
            </a:solidFill>
            <a:ln w="28575" cap="flat" cmpd="sng" algn="ctr">
              <a:solidFill>
                <a:srgbClr val="00B0F0"/>
              </a:solidFill>
              <a:prstDash val="solid"/>
              <a:round/>
              <a:headEnd type="none" w="med" len="med"/>
              <a:tailEnd type="none" w="med" len="med"/>
            </a:ln>
            <a:effectLst/>
          </p:spPr>
        </p:cxnSp>
        <p:sp>
          <p:nvSpPr>
            <p:cNvPr id="232" name="Oval 231"/>
            <p:cNvSpPr/>
            <p:nvPr/>
          </p:nvSpPr>
          <p:spPr bwMode="auto">
            <a:xfrm>
              <a:off x="375387" y="2279195"/>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3" name="Rectangle 232"/>
            <p:cNvSpPr/>
            <p:nvPr/>
          </p:nvSpPr>
          <p:spPr bwMode="auto">
            <a:xfrm>
              <a:off x="371900"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4" name="Rectangle 233"/>
            <p:cNvSpPr/>
            <p:nvPr/>
          </p:nvSpPr>
          <p:spPr bwMode="auto">
            <a:xfrm>
              <a:off x="406326"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5" name="Rectangle 234"/>
            <p:cNvSpPr/>
            <p:nvPr/>
          </p:nvSpPr>
          <p:spPr bwMode="auto">
            <a:xfrm>
              <a:off x="371666" y="2332773"/>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6" name="Rectangle 235"/>
            <p:cNvSpPr/>
            <p:nvPr/>
          </p:nvSpPr>
          <p:spPr bwMode="auto">
            <a:xfrm>
              <a:off x="364409" y="2332773"/>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7" name="Rectangle 236"/>
            <p:cNvSpPr/>
            <p:nvPr/>
          </p:nvSpPr>
          <p:spPr bwMode="auto">
            <a:xfrm>
              <a:off x="346593"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8" name="Rectangle 237"/>
            <p:cNvSpPr/>
            <p:nvPr/>
          </p:nvSpPr>
          <p:spPr bwMode="auto">
            <a:xfrm>
              <a:off x="442448"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39" name="Pie 238"/>
            <p:cNvSpPr/>
            <p:nvPr/>
          </p:nvSpPr>
          <p:spPr bwMode="auto">
            <a:xfrm>
              <a:off x="346370"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0" name="Pie 239"/>
            <p:cNvSpPr/>
            <p:nvPr/>
          </p:nvSpPr>
          <p:spPr bwMode="auto">
            <a:xfrm flipH="1">
              <a:off x="422238"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1" name="Oval 240"/>
            <p:cNvSpPr/>
            <p:nvPr/>
          </p:nvSpPr>
          <p:spPr bwMode="auto">
            <a:xfrm>
              <a:off x="389159" y="152788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2" name="Rectangle 241"/>
            <p:cNvSpPr/>
            <p:nvPr/>
          </p:nvSpPr>
          <p:spPr bwMode="auto">
            <a:xfrm>
              <a:off x="385672"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3" name="Rectangle 242"/>
            <p:cNvSpPr/>
            <p:nvPr/>
          </p:nvSpPr>
          <p:spPr bwMode="auto">
            <a:xfrm>
              <a:off x="420098"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4" name="Rectangle 243"/>
            <p:cNvSpPr/>
            <p:nvPr/>
          </p:nvSpPr>
          <p:spPr bwMode="auto">
            <a:xfrm>
              <a:off x="385438" y="158146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5" name="Rectangle 244"/>
            <p:cNvSpPr/>
            <p:nvPr/>
          </p:nvSpPr>
          <p:spPr bwMode="auto">
            <a:xfrm>
              <a:off x="378181" y="158146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6" name="Rectangle 245"/>
            <p:cNvSpPr/>
            <p:nvPr/>
          </p:nvSpPr>
          <p:spPr bwMode="auto">
            <a:xfrm>
              <a:off x="360364"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7" name="Rectangle 246"/>
            <p:cNvSpPr/>
            <p:nvPr/>
          </p:nvSpPr>
          <p:spPr bwMode="auto">
            <a:xfrm>
              <a:off x="456220"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8" name="Pie 247"/>
            <p:cNvSpPr/>
            <p:nvPr/>
          </p:nvSpPr>
          <p:spPr bwMode="auto">
            <a:xfrm>
              <a:off x="360142"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49" name="Pie 248"/>
            <p:cNvSpPr/>
            <p:nvPr/>
          </p:nvSpPr>
          <p:spPr bwMode="auto">
            <a:xfrm flipH="1">
              <a:off x="436010"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0" name="Oval 249"/>
            <p:cNvSpPr/>
            <p:nvPr/>
          </p:nvSpPr>
          <p:spPr bwMode="auto">
            <a:xfrm>
              <a:off x="781809" y="159834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1" name="Rectangle 250"/>
            <p:cNvSpPr/>
            <p:nvPr/>
          </p:nvSpPr>
          <p:spPr bwMode="auto">
            <a:xfrm>
              <a:off x="778322"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2" name="Rectangle 251"/>
            <p:cNvSpPr/>
            <p:nvPr/>
          </p:nvSpPr>
          <p:spPr bwMode="auto">
            <a:xfrm>
              <a:off x="812748"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3" name="Rectangle 252"/>
            <p:cNvSpPr/>
            <p:nvPr/>
          </p:nvSpPr>
          <p:spPr bwMode="auto">
            <a:xfrm>
              <a:off x="778088" y="1651918"/>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4" name="Rectangle 253"/>
            <p:cNvSpPr/>
            <p:nvPr/>
          </p:nvSpPr>
          <p:spPr bwMode="auto">
            <a:xfrm>
              <a:off x="770831" y="1651918"/>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5" name="Rectangle 254"/>
            <p:cNvSpPr/>
            <p:nvPr/>
          </p:nvSpPr>
          <p:spPr bwMode="auto">
            <a:xfrm>
              <a:off x="753014"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6" name="Rectangle 255"/>
            <p:cNvSpPr/>
            <p:nvPr/>
          </p:nvSpPr>
          <p:spPr bwMode="auto">
            <a:xfrm>
              <a:off x="848870"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7" name="Pie 256"/>
            <p:cNvSpPr/>
            <p:nvPr/>
          </p:nvSpPr>
          <p:spPr bwMode="auto">
            <a:xfrm>
              <a:off x="752792"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8" name="Pie 257"/>
            <p:cNvSpPr/>
            <p:nvPr/>
          </p:nvSpPr>
          <p:spPr bwMode="auto">
            <a:xfrm flipH="1">
              <a:off x="828660"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59" name="Oval 258"/>
            <p:cNvSpPr/>
            <p:nvPr/>
          </p:nvSpPr>
          <p:spPr bwMode="auto">
            <a:xfrm>
              <a:off x="721028" y="203759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0" name="Rectangle 259"/>
            <p:cNvSpPr/>
            <p:nvPr/>
          </p:nvSpPr>
          <p:spPr bwMode="auto">
            <a:xfrm>
              <a:off x="717541"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1" name="Rectangle 260"/>
            <p:cNvSpPr/>
            <p:nvPr/>
          </p:nvSpPr>
          <p:spPr bwMode="auto">
            <a:xfrm>
              <a:off x="751967"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2" name="Rectangle 261"/>
            <p:cNvSpPr/>
            <p:nvPr/>
          </p:nvSpPr>
          <p:spPr bwMode="auto">
            <a:xfrm>
              <a:off x="717307" y="20911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3" name="Rectangle 262"/>
            <p:cNvSpPr/>
            <p:nvPr/>
          </p:nvSpPr>
          <p:spPr bwMode="auto">
            <a:xfrm>
              <a:off x="710050" y="20911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4" name="Rectangle 263"/>
            <p:cNvSpPr/>
            <p:nvPr/>
          </p:nvSpPr>
          <p:spPr bwMode="auto">
            <a:xfrm>
              <a:off x="692234"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5" name="Rectangle 264"/>
            <p:cNvSpPr/>
            <p:nvPr/>
          </p:nvSpPr>
          <p:spPr bwMode="auto">
            <a:xfrm>
              <a:off x="788089"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6" name="Pie 265"/>
            <p:cNvSpPr/>
            <p:nvPr/>
          </p:nvSpPr>
          <p:spPr bwMode="auto">
            <a:xfrm>
              <a:off x="692011"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7" name="Pie 266"/>
            <p:cNvSpPr/>
            <p:nvPr/>
          </p:nvSpPr>
          <p:spPr bwMode="auto">
            <a:xfrm flipH="1">
              <a:off x="767879"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8" name="Oval 267"/>
            <p:cNvSpPr/>
            <p:nvPr/>
          </p:nvSpPr>
          <p:spPr bwMode="auto">
            <a:xfrm>
              <a:off x="755207" y="2354699"/>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69" name="Rectangle 268"/>
            <p:cNvSpPr/>
            <p:nvPr/>
          </p:nvSpPr>
          <p:spPr bwMode="auto">
            <a:xfrm>
              <a:off x="751720"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0" name="Rectangle 269"/>
            <p:cNvSpPr/>
            <p:nvPr/>
          </p:nvSpPr>
          <p:spPr bwMode="auto">
            <a:xfrm>
              <a:off x="786146"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1" name="Rectangle 270"/>
            <p:cNvSpPr/>
            <p:nvPr/>
          </p:nvSpPr>
          <p:spPr bwMode="auto">
            <a:xfrm>
              <a:off x="751486" y="2408277"/>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2" name="Rectangle 271"/>
            <p:cNvSpPr/>
            <p:nvPr/>
          </p:nvSpPr>
          <p:spPr bwMode="auto">
            <a:xfrm>
              <a:off x="744229" y="2408277"/>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3" name="Rectangle 272"/>
            <p:cNvSpPr/>
            <p:nvPr/>
          </p:nvSpPr>
          <p:spPr bwMode="auto">
            <a:xfrm>
              <a:off x="726412"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4" name="Rectangle 273"/>
            <p:cNvSpPr/>
            <p:nvPr/>
          </p:nvSpPr>
          <p:spPr bwMode="auto">
            <a:xfrm>
              <a:off x="822268"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5" name="Pie 274"/>
            <p:cNvSpPr/>
            <p:nvPr/>
          </p:nvSpPr>
          <p:spPr bwMode="auto">
            <a:xfrm>
              <a:off x="726190"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6" name="Pie 275"/>
            <p:cNvSpPr/>
            <p:nvPr/>
          </p:nvSpPr>
          <p:spPr bwMode="auto">
            <a:xfrm flipH="1">
              <a:off x="802058"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7" name="Oval 276"/>
            <p:cNvSpPr/>
            <p:nvPr/>
          </p:nvSpPr>
          <p:spPr bwMode="auto">
            <a:xfrm>
              <a:off x="903892" y="2808787"/>
              <a:ext cx="56459" cy="52695"/>
            </a:xfrm>
            <a:prstGeom prst="ellipse">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8" name="Rectangle 277"/>
            <p:cNvSpPr/>
            <p:nvPr/>
          </p:nvSpPr>
          <p:spPr bwMode="auto">
            <a:xfrm>
              <a:off x="900405" y="2862365"/>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79" name="Rectangle 278"/>
            <p:cNvSpPr/>
            <p:nvPr/>
          </p:nvSpPr>
          <p:spPr bwMode="auto">
            <a:xfrm>
              <a:off x="934831" y="2862365"/>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0" name="Rectangle 279"/>
            <p:cNvSpPr/>
            <p:nvPr/>
          </p:nvSpPr>
          <p:spPr bwMode="auto">
            <a:xfrm>
              <a:off x="900171" y="2862365"/>
              <a:ext cx="63901" cy="8652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1" name="Rectangle 280"/>
            <p:cNvSpPr/>
            <p:nvPr/>
          </p:nvSpPr>
          <p:spPr bwMode="auto">
            <a:xfrm>
              <a:off x="892914" y="2862365"/>
              <a:ext cx="78415" cy="19072"/>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2" name="Rectangle 281"/>
            <p:cNvSpPr/>
            <p:nvPr/>
          </p:nvSpPr>
          <p:spPr bwMode="auto">
            <a:xfrm>
              <a:off x="875097" y="2877673"/>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3" name="Rectangle 282"/>
            <p:cNvSpPr/>
            <p:nvPr/>
          </p:nvSpPr>
          <p:spPr bwMode="auto">
            <a:xfrm>
              <a:off x="970953" y="2877673"/>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4" name="Pie 283"/>
            <p:cNvSpPr/>
            <p:nvPr/>
          </p:nvSpPr>
          <p:spPr bwMode="auto">
            <a:xfrm>
              <a:off x="874875" y="2862429"/>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5" name="Pie 284"/>
            <p:cNvSpPr/>
            <p:nvPr/>
          </p:nvSpPr>
          <p:spPr bwMode="auto">
            <a:xfrm flipH="1">
              <a:off x="950743" y="2862429"/>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6" name="Oval 285"/>
            <p:cNvSpPr/>
            <p:nvPr/>
          </p:nvSpPr>
          <p:spPr bwMode="auto">
            <a:xfrm>
              <a:off x="1073141" y="2229049"/>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7" name="Rectangle 286"/>
            <p:cNvSpPr/>
            <p:nvPr/>
          </p:nvSpPr>
          <p:spPr bwMode="auto">
            <a:xfrm>
              <a:off x="1069654" y="228262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8" name="Rectangle 287"/>
            <p:cNvSpPr/>
            <p:nvPr/>
          </p:nvSpPr>
          <p:spPr bwMode="auto">
            <a:xfrm>
              <a:off x="1104080" y="228262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89" name="Rectangle 288"/>
            <p:cNvSpPr/>
            <p:nvPr/>
          </p:nvSpPr>
          <p:spPr bwMode="auto">
            <a:xfrm>
              <a:off x="1069420" y="2282627"/>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0" name="Rectangle 289"/>
            <p:cNvSpPr/>
            <p:nvPr/>
          </p:nvSpPr>
          <p:spPr bwMode="auto">
            <a:xfrm>
              <a:off x="1062163" y="2282627"/>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1" name="Rectangle 290"/>
            <p:cNvSpPr/>
            <p:nvPr/>
          </p:nvSpPr>
          <p:spPr bwMode="auto">
            <a:xfrm>
              <a:off x="1044347" y="229793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2" name="Rectangle 291"/>
            <p:cNvSpPr/>
            <p:nvPr/>
          </p:nvSpPr>
          <p:spPr bwMode="auto">
            <a:xfrm>
              <a:off x="1140202" y="229793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3" name="Pie 292"/>
            <p:cNvSpPr/>
            <p:nvPr/>
          </p:nvSpPr>
          <p:spPr bwMode="auto">
            <a:xfrm>
              <a:off x="1044124" y="228269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4" name="Pie 293"/>
            <p:cNvSpPr/>
            <p:nvPr/>
          </p:nvSpPr>
          <p:spPr bwMode="auto">
            <a:xfrm flipH="1">
              <a:off x="1119992" y="228269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5" name="Oval 294"/>
            <p:cNvSpPr/>
            <p:nvPr/>
          </p:nvSpPr>
          <p:spPr bwMode="auto">
            <a:xfrm>
              <a:off x="1201523" y="2533883"/>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6" name="Rectangle 295"/>
            <p:cNvSpPr/>
            <p:nvPr/>
          </p:nvSpPr>
          <p:spPr bwMode="auto">
            <a:xfrm>
              <a:off x="1198036"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7" name="Rectangle 296"/>
            <p:cNvSpPr/>
            <p:nvPr/>
          </p:nvSpPr>
          <p:spPr bwMode="auto">
            <a:xfrm>
              <a:off x="1232462"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8" name="Rectangle 297"/>
            <p:cNvSpPr/>
            <p:nvPr/>
          </p:nvSpPr>
          <p:spPr bwMode="auto">
            <a:xfrm>
              <a:off x="1197802" y="2587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299" name="Rectangle 298"/>
            <p:cNvSpPr/>
            <p:nvPr/>
          </p:nvSpPr>
          <p:spPr bwMode="auto">
            <a:xfrm>
              <a:off x="1190545" y="2587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0" name="Rectangle 299"/>
            <p:cNvSpPr/>
            <p:nvPr/>
          </p:nvSpPr>
          <p:spPr bwMode="auto">
            <a:xfrm>
              <a:off x="1172729"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1" name="Rectangle 300"/>
            <p:cNvSpPr/>
            <p:nvPr/>
          </p:nvSpPr>
          <p:spPr bwMode="auto">
            <a:xfrm>
              <a:off x="1268584"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2" name="Pie 301"/>
            <p:cNvSpPr/>
            <p:nvPr/>
          </p:nvSpPr>
          <p:spPr bwMode="auto">
            <a:xfrm>
              <a:off x="1172506"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3" name="Pie 302"/>
            <p:cNvSpPr/>
            <p:nvPr/>
          </p:nvSpPr>
          <p:spPr bwMode="auto">
            <a:xfrm flipH="1">
              <a:off x="1248374"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4" name="Oval 303"/>
            <p:cNvSpPr/>
            <p:nvPr/>
          </p:nvSpPr>
          <p:spPr bwMode="auto">
            <a:xfrm>
              <a:off x="1140392" y="187913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5" name="Rectangle 304"/>
            <p:cNvSpPr/>
            <p:nvPr/>
          </p:nvSpPr>
          <p:spPr bwMode="auto">
            <a:xfrm>
              <a:off x="1136905"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6" name="Rectangle 305"/>
            <p:cNvSpPr/>
            <p:nvPr/>
          </p:nvSpPr>
          <p:spPr bwMode="auto">
            <a:xfrm>
              <a:off x="1171330"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7" name="Rectangle 306"/>
            <p:cNvSpPr/>
            <p:nvPr/>
          </p:nvSpPr>
          <p:spPr bwMode="auto">
            <a:xfrm>
              <a:off x="1136670" y="193270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8" name="Rectangle 307"/>
            <p:cNvSpPr/>
            <p:nvPr/>
          </p:nvSpPr>
          <p:spPr bwMode="auto">
            <a:xfrm>
              <a:off x="1129414" y="193270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09" name="Rectangle 308"/>
            <p:cNvSpPr/>
            <p:nvPr/>
          </p:nvSpPr>
          <p:spPr bwMode="auto">
            <a:xfrm>
              <a:off x="1111597"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0" name="Rectangle 309"/>
            <p:cNvSpPr/>
            <p:nvPr/>
          </p:nvSpPr>
          <p:spPr bwMode="auto">
            <a:xfrm>
              <a:off x="1207453"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1" name="Pie 310"/>
            <p:cNvSpPr/>
            <p:nvPr/>
          </p:nvSpPr>
          <p:spPr bwMode="auto">
            <a:xfrm>
              <a:off x="1111375"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2" name="Pie 311"/>
            <p:cNvSpPr/>
            <p:nvPr/>
          </p:nvSpPr>
          <p:spPr bwMode="auto">
            <a:xfrm flipH="1">
              <a:off x="1187243"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3" name="Oval 312"/>
            <p:cNvSpPr/>
            <p:nvPr/>
          </p:nvSpPr>
          <p:spPr bwMode="auto">
            <a:xfrm>
              <a:off x="1417774" y="202788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4" name="Rectangle 313"/>
            <p:cNvSpPr/>
            <p:nvPr/>
          </p:nvSpPr>
          <p:spPr bwMode="auto">
            <a:xfrm>
              <a:off x="1414287"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5" name="Rectangle 314"/>
            <p:cNvSpPr/>
            <p:nvPr/>
          </p:nvSpPr>
          <p:spPr bwMode="auto">
            <a:xfrm>
              <a:off x="1448713"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6" name="Rectangle 315"/>
            <p:cNvSpPr/>
            <p:nvPr/>
          </p:nvSpPr>
          <p:spPr bwMode="auto">
            <a:xfrm>
              <a:off x="1414053" y="2081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7" name="Rectangle 316"/>
            <p:cNvSpPr/>
            <p:nvPr/>
          </p:nvSpPr>
          <p:spPr bwMode="auto">
            <a:xfrm>
              <a:off x="1406796" y="2081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8" name="Rectangle 317"/>
            <p:cNvSpPr/>
            <p:nvPr/>
          </p:nvSpPr>
          <p:spPr bwMode="auto">
            <a:xfrm>
              <a:off x="1388979"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19" name="Rectangle 318"/>
            <p:cNvSpPr/>
            <p:nvPr/>
          </p:nvSpPr>
          <p:spPr bwMode="auto">
            <a:xfrm>
              <a:off x="1484835"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0" name="Pie 319"/>
            <p:cNvSpPr/>
            <p:nvPr/>
          </p:nvSpPr>
          <p:spPr bwMode="auto">
            <a:xfrm>
              <a:off x="1388757"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1" name="Pie 320"/>
            <p:cNvSpPr/>
            <p:nvPr/>
          </p:nvSpPr>
          <p:spPr bwMode="auto">
            <a:xfrm flipH="1">
              <a:off x="1464625"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2" name="Oval 321"/>
            <p:cNvSpPr/>
            <p:nvPr/>
          </p:nvSpPr>
          <p:spPr bwMode="auto">
            <a:xfrm>
              <a:off x="1552802" y="2799413"/>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3" name="Rectangle 322"/>
            <p:cNvSpPr/>
            <p:nvPr/>
          </p:nvSpPr>
          <p:spPr bwMode="auto">
            <a:xfrm>
              <a:off x="1549315" y="2852990"/>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4" name="Rectangle 323"/>
            <p:cNvSpPr/>
            <p:nvPr/>
          </p:nvSpPr>
          <p:spPr bwMode="auto">
            <a:xfrm>
              <a:off x="1583741" y="2852990"/>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5" name="Rectangle 324"/>
            <p:cNvSpPr/>
            <p:nvPr/>
          </p:nvSpPr>
          <p:spPr bwMode="auto">
            <a:xfrm>
              <a:off x="1549081" y="2852990"/>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6" name="Rectangle 325"/>
            <p:cNvSpPr/>
            <p:nvPr/>
          </p:nvSpPr>
          <p:spPr bwMode="auto">
            <a:xfrm>
              <a:off x="1541824" y="2852990"/>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7" name="Rectangle 326"/>
            <p:cNvSpPr/>
            <p:nvPr/>
          </p:nvSpPr>
          <p:spPr bwMode="auto">
            <a:xfrm>
              <a:off x="1524007" y="286829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8" name="Rectangle 327"/>
            <p:cNvSpPr/>
            <p:nvPr/>
          </p:nvSpPr>
          <p:spPr bwMode="auto">
            <a:xfrm>
              <a:off x="1619863" y="286829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29" name="Pie 328"/>
            <p:cNvSpPr/>
            <p:nvPr/>
          </p:nvSpPr>
          <p:spPr bwMode="auto">
            <a:xfrm>
              <a:off x="1523785" y="2853054"/>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0" name="Pie 329"/>
            <p:cNvSpPr/>
            <p:nvPr/>
          </p:nvSpPr>
          <p:spPr bwMode="auto">
            <a:xfrm flipH="1">
              <a:off x="1599653" y="2853054"/>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1" name="Oval 330"/>
            <p:cNvSpPr/>
            <p:nvPr/>
          </p:nvSpPr>
          <p:spPr bwMode="auto">
            <a:xfrm>
              <a:off x="1484424" y="236726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2" name="Rectangle 331"/>
            <p:cNvSpPr/>
            <p:nvPr/>
          </p:nvSpPr>
          <p:spPr bwMode="auto">
            <a:xfrm>
              <a:off x="1480937"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3" name="Rectangle 332"/>
            <p:cNvSpPr/>
            <p:nvPr/>
          </p:nvSpPr>
          <p:spPr bwMode="auto">
            <a:xfrm>
              <a:off x="1515363"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4" name="Rectangle 333"/>
            <p:cNvSpPr/>
            <p:nvPr/>
          </p:nvSpPr>
          <p:spPr bwMode="auto">
            <a:xfrm>
              <a:off x="1480703" y="242084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5" name="Rectangle 334"/>
            <p:cNvSpPr/>
            <p:nvPr/>
          </p:nvSpPr>
          <p:spPr bwMode="auto">
            <a:xfrm>
              <a:off x="1473446" y="242084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6" name="Rectangle 335"/>
            <p:cNvSpPr/>
            <p:nvPr/>
          </p:nvSpPr>
          <p:spPr bwMode="auto">
            <a:xfrm>
              <a:off x="1455630"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7" name="Rectangle 336"/>
            <p:cNvSpPr/>
            <p:nvPr/>
          </p:nvSpPr>
          <p:spPr bwMode="auto">
            <a:xfrm>
              <a:off x="1551485"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8" name="Pie 337"/>
            <p:cNvSpPr/>
            <p:nvPr/>
          </p:nvSpPr>
          <p:spPr bwMode="auto">
            <a:xfrm>
              <a:off x="1455407"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39" name="Pie 338"/>
            <p:cNvSpPr/>
            <p:nvPr/>
          </p:nvSpPr>
          <p:spPr bwMode="auto">
            <a:xfrm flipH="1">
              <a:off x="1531275"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0" name="Oval 339"/>
            <p:cNvSpPr/>
            <p:nvPr/>
          </p:nvSpPr>
          <p:spPr bwMode="auto">
            <a:xfrm>
              <a:off x="1876371" y="241383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1" name="Rectangle 340"/>
            <p:cNvSpPr/>
            <p:nvPr/>
          </p:nvSpPr>
          <p:spPr bwMode="auto">
            <a:xfrm>
              <a:off x="1872884"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2" name="Rectangle 341"/>
            <p:cNvSpPr/>
            <p:nvPr/>
          </p:nvSpPr>
          <p:spPr bwMode="auto">
            <a:xfrm>
              <a:off x="1907310"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3" name="Rectangle 342"/>
            <p:cNvSpPr/>
            <p:nvPr/>
          </p:nvSpPr>
          <p:spPr bwMode="auto">
            <a:xfrm>
              <a:off x="1872650" y="2467414"/>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4" name="Rectangle 343"/>
            <p:cNvSpPr/>
            <p:nvPr/>
          </p:nvSpPr>
          <p:spPr bwMode="auto">
            <a:xfrm>
              <a:off x="1865393" y="2467414"/>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5" name="Rectangle 344"/>
            <p:cNvSpPr/>
            <p:nvPr/>
          </p:nvSpPr>
          <p:spPr bwMode="auto">
            <a:xfrm>
              <a:off x="1847577"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6" name="Rectangle 345"/>
            <p:cNvSpPr/>
            <p:nvPr/>
          </p:nvSpPr>
          <p:spPr bwMode="auto">
            <a:xfrm>
              <a:off x="1943432"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7" name="Pie 346"/>
            <p:cNvSpPr/>
            <p:nvPr/>
          </p:nvSpPr>
          <p:spPr bwMode="auto">
            <a:xfrm>
              <a:off x="1847354"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8" name="Pie 347"/>
            <p:cNvSpPr/>
            <p:nvPr/>
          </p:nvSpPr>
          <p:spPr bwMode="auto">
            <a:xfrm flipH="1">
              <a:off x="1923222"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49" name="Oval 348"/>
            <p:cNvSpPr/>
            <p:nvPr/>
          </p:nvSpPr>
          <p:spPr bwMode="auto">
            <a:xfrm>
              <a:off x="1768053" y="195441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0" name="Rectangle 349"/>
            <p:cNvSpPr/>
            <p:nvPr/>
          </p:nvSpPr>
          <p:spPr bwMode="auto">
            <a:xfrm>
              <a:off x="1764566"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1" name="Rectangle 350"/>
            <p:cNvSpPr/>
            <p:nvPr/>
          </p:nvSpPr>
          <p:spPr bwMode="auto">
            <a:xfrm>
              <a:off x="1798992"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2" name="Rectangle 351"/>
            <p:cNvSpPr/>
            <p:nvPr/>
          </p:nvSpPr>
          <p:spPr bwMode="auto">
            <a:xfrm>
              <a:off x="1764332" y="2007992"/>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3" name="Rectangle 352"/>
            <p:cNvSpPr/>
            <p:nvPr/>
          </p:nvSpPr>
          <p:spPr bwMode="auto">
            <a:xfrm>
              <a:off x="1757075" y="2007992"/>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4" name="Rectangle 353"/>
            <p:cNvSpPr/>
            <p:nvPr/>
          </p:nvSpPr>
          <p:spPr bwMode="auto">
            <a:xfrm>
              <a:off x="1739259"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5" name="Rectangle 354"/>
            <p:cNvSpPr/>
            <p:nvPr/>
          </p:nvSpPr>
          <p:spPr bwMode="auto">
            <a:xfrm>
              <a:off x="1835114"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6" name="Pie 355"/>
            <p:cNvSpPr/>
            <p:nvPr/>
          </p:nvSpPr>
          <p:spPr bwMode="auto">
            <a:xfrm>
              <a:off x="1739036"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7" name="Pie 356"/>
            <p:cNvSpPr/>
            <p:nvPr/>
          </p:nvSpPr>
          <p:spPr bwMode="auto">
            <a:xfrm flipH="1">
              <a:off x="1814904"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8" name="Oval 357"/>
            <p:cNvSpPr/>
            <p:nvPr/>
          </p:nvSpPr>
          <p:spPr bwMode="auto">
            <a:xfrm>
              <a:off x="1409937" y="149109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59" name="Rectangle 358"/>
            <p:cNvSpPr/>
            <p:nvPr/>
          </p:nvSpPr>
          <p:spPr bwMode="auto">
            <a:xfrm>
              <a:off x="1406450"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0" name="Rectangle 359"/>
            <p:cNvSpPr/>
            <p:nvPr/>
          </p:nvSpPr>
          <p:spPr bwMode="auto">
            <a:xfrm>
              <a:off x="1440876"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1" name="Rectangle 360"/>
            <p:cNvSpPr/>
            <p:nvPr/>
          </p:nvSpPr>
          <p:spPr bwMode="auto">
            <a:xfrm>
              <a:off x="1406216" y="15446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2" name="Rectangle 361"/>
            <p:cNvSpPr/>
            <p:nvPr/>
          </p:nvSpPr>
          <p:spPr bwMode="auto">
            <a:xfrm>
              <a:off x="1398959" y="15446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3" name="Rectangle 362"/>
            <p:cNvSpPr/>
            <p:nvPr/>
          </p:nvSpPr>
          <p:spPr bwMode="auto">
            <a:xfrm>
              <a:off x="1381143"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4" name="Rectangle 363"/>
            <p:cNvSpPr/>
            <p:nvPr/>
          </p:nvSpPr>
          <p:spPr bwMode="auto">
            <a:xfrm>
              <a:off x="1476998"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5" name="Pie 364"/>
            <p:cNvSpPr/>
            <p:nvPr/>
          </p:nvSpPr>
          <p:spPr bwMode="auto">
            <a:xfrm>
              <a:off x="1380920"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6" name="Pie 365"/>
            <p:cNvSpPr/>
            <p:nvPr/>
          </p:nvSpPr>
          <p:spPr bwMode="auto">
            <a:xfrm flipH="1">
              <a:off x="1456788"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7" name="Oval 366"/>
            <p:cNvSpPr/>
            <p:nvPr/>
          </p:nvSpPr>
          <p:spPr bwMode="auto">
            <a:xfrm>
              <a:off x="1512567" y="115336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8" name="Rectangle 367"/>
            <p:cNvSpPr/>
            <p:nvPr/>
          </p:nvSpPr>
          <p:spPr bwMode="auto">
            <a:xfrm>
              <a:off x="1509080"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69" name="Rectangle 368"/>
            <p:cNvSpPr/>
            <p:nvPr/>
          </p:nvSpPr>
          <p:spPr bwMode="auto">
            <a:xfrm>
              <a:off x="1543505"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0" name="Rectangle 369"/>
            <p:cNvSpPr/>
            <p:nvPr/>
          </p:nvSpPr>
          <p:spPr bwMode="auto">
            <a:xfrm>
              <a:off x="1508845" y="120693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1" name="Rectangle 370"/>
            <p:cNvSpPr/>
            <p:nvPr/>
          </p:nvSpPr>
          <p:spPr bwMode="auto">
            <a:xfrm>
              <a:off x="1501588" y="120693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2" name="Rectangle 371"/>
            <p:cNvSpPr/>
            <p:nvPr/>
          </p:nvSpPr>
          <p:spPr bwMode="auto">
            <a:xfrm>
              <a:off x="1483772"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3" name="Rectangle 372"/>
            <p:cNvSpPr/>
            <p:nvPr/>
          </p:nvSpPr>
          <p:spPr bwMode="auto">
            <a:xfrm>
              <a:off x="1579628"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4" name="Pie 373"/>
            <p:cNvSpPr/>
            <p:nvPr/>
          </p:nvSpPr>
          <p:spPr bwMode="auto">
            <a:xfrm>
              <a:off x="1483549"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375" name="Pie 374"/>
            <p:cNvSpPr/>
            <p:nvPr/>
          </p:nvSpPr>
          <p:spPr bwMode="auto">
            <a:xfrm flipH="1">
              <a:off x="1559418"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grpSp>
        <p:nvGrpSpPr>
          <p:cNvPr id="376" name="Group 375"/>
          <p:cNvGrpSpPr/>
          <p:nvPr/>
        </p:nvGrpSpPr>
        <p:grpSpPr>
          <a:xfrm>
            <a:off x="4338134" y="4699541"/>
            <a:ext cx="1615303" cy="1874520"/>
            <a:chOff x="2298806" y="1153361"/>
            <a:chExt cx="1615303" cy="1874520"/>
          </a:xfrm>
        </p:grpSpPr>
        <p:cxnSp>
          <p:nvCxnSpPr>
            <p:cNvPr id="377" name="Straight Connector 376"/>
            <p:cNvCxnSpPr>
              <a:stCxn id="414" idx="2"/>
              <a:endCxn id="422" idx="2"/>
            </p:cNvCxnSpPr>
            <p:nvPr/>
          </p:nvCxnSpPr>
          <p:spPr bwMode="auto">
            <a:xfrm>
              <a:off x="2417752" y="1656138"/>
              <a:ext cx="296794" cy="704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78" name="Straight Connector 377"/>
            <p:cNvCxnSpPr>
              <a:stCxn id="522" idx="2"/>
              <a:endCxn id="423" idx="3"/>
            </p:cNvCxnSpPr>
            <p:nvPr/>
          </p:nvCxnSpPr>
          <p:spPr bwMode="auto">
            <a:xfrm flipH="1">
              <a:off x="2819498" y="1619348"/>
              <a:ext cx="523177" cy="7756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79" name="Straight Connector 378"/>
            <p:cNvCxnSpPr>
              <a:stCxn id="517" idx="4"/>
              <a:endCxn id="528" idx="2"/>
            </p:cNvCxnSpPr>
            <p:nvPr/>
          </p:nvCxnSpPr>
          <p:spPr bwMode="auto">
            <a:xfrm flipV="1">
              <a:off x="3390603" y="1372455"/>
              <a:ext cx="120167" cy="17133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0" name="Straight Connector 379"/>
            <p:cNvCxnSpPr>
              <a:stCxn id="460" idx="3"/>
              <a:endCxn id="495" idx="1"/>
            </p:cNvCxnSpPr>
            <p:nvPr/>
          </p:nvCxnSpPr>
          <p:spPr bwMode="auto">
            <a:xfrm flipV="1">
              <a:off x="3239213" y="2465832"/>
              <a:ext cx="168853" cy="16662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1" name="Straight Connector 380"/>
            <p:cNvCxnSpPr>
              <a:stCxn id="426" idx="5"/>
              <a:endCxn id="419" idx="2"/>
            </p:cNvCxnSpPr>
            <p:nvPr/>
          </p:nvCxnSpPr>
          <p:spPr bwMode="auto">
            <a:xfrm flipV="1">
              <a:off x="2721655" y="1817435"/>
              <a:ext cx="58357" cy="26514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2" name="Straight Connector 381"/>
            <p:cNvCxnSpPr>
              <a:stCxn id="399" idx="5"/>
              <a:endCxn id="431" idx="2"/>
            </p:cNvCxnSpPr>
            <p:nvPr/>
          </p:nvCxnSpPr>
          <p:spPr bwMode="auto">
            <a:xfrm flipV="1">
              <a:off x="2376014" y="2165847"/>
              <a:ext cx="277752" cy="15832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3" name="Straight Connector 382"/>
            <p:cNvCxnSpPr>
              <a:stCxn id="468" idx="2"/>
              <a:endCxn id="432" idx="1"/>
            </p:cNvCxnSpPr>
            <p:nvPr/>
          </p:nvCxnSpPr>
          <p:spPr bwMode="auto">
            <a:xfrm flipH="1">
              <a:off x="2740525" y="2007381"/>
              <a:ext cx="332605" cy="12878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4" name="Straight Connector 383"/>
            <p:cNvCxnSpPr>
              <a:stCxn id="468" idx="3"/>
              <a:endCxn id="419" idx="2"/>
            </p:cNvCxnSpPr>
            <p:nvPr/>
          </p:nvCxnSpPr>
          <p:spPr bwMode="auto">
            <a:xfrm flipH="1" flipV="1">
              <a:off x="2780013" y="1817434"/>
              <a:ext cx="302212" cy="160265"/>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5" name="Straight Connector 384"/>
            <p:cNvCxnSpPr>
              <a:stCxn id="508" idx="7"/>
              <a:endCxn id="423" idx="2"/>
            </p:cNvCxnSpPr>
            <p:nvPr/>
          </p:nvCxnSpPr>
          <p:spPr bwMode="auto">
            <a:xfrm flipH="1" flipV="1">
              <a:off x="2810402" y="1726591"/>
              <a:ext cx="958278" cy="23554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6" name="Straight Connector 385"/>
            <p:cNvCxnSpPr>
              <a:stCxn id="519" idx="2"/>
              <a:endCxn id="508" idx="6"/>
            </p:cNvCxnSpPr>
            <p:nvPr/>
          </p:nvCxnSpPr>
          <p:spPr bwMode="auto">
            <a:xfrm>
              <a:off x="3408141" y="1710192"/>
              <a:ext cx="368808" cy="27057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7" name="Straight Connector 386"/>
            <p:cNvCxnSpPr>
              <a:stCxn id="477" idx="2"/>
              <a:endCxn id="469" idx="2"/>
            </p:cNvCxnSpPr>
            <p:nvPr/>
          </p:nvCxnSpPr>
          <p:spPr bwMode="auto">
            <a:xfrm flipH="1" flipV="1">
              <a:off x="3168985" y="2007381"/>
              <a:ext cx="181526" cy="1487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8" name="Straight Connector 387"/>
            <p:cNvCxnSpPr>
              <a:stCxn id="478" idx="2"/>
              <a:endCxn id="513" idx="3"/>
            </p:cNvCxnSpPr>
            <p:nvPr/>
          </p:nvCxnSpPr>
          <p:spPr bwMode="auto">
            <a:xfrm flipV="1">
              <a:off x="3446367" y="2052982"/>
              <a:ext cx="263520" cy="10315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89" name="Straight Connector 388"/>
            <p:cNvCxnSpPr>
              <a:stCxn id="499" idx="0"/>
              <a:endCxn id="510" idx="2"/>
            </p:cNvCxnSpPr>
            <p:nvPr/>
          </p:nvCxnSpPr>
          <p:spPr bwMode="auto">
            <a:xfrm flipH="1" flipV="1">
              <a:off x="3766257" y="2173508"/>
              <a:ext cx="90780" cy="240329"/>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0" name="Straight Connector 389"/>
            <p:cNvCxnSpPr>
              <a:stCxn id="481" idx="0"/>
              <a:endCxn id="500" idx="2"/>
            </p:cNvCxnSpPr>
            <p:nvPr/>
          </p:nvCxnSpPr>
          <p:spPr bwMode="auto">
            <a:xfrm flipV="1">
              <a:off x="3533468" y="2632931"/>
              <a:ext cx="306681" cy="16648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1" name="Straight Connector 390"/>
            <p:cNvCxnSpPr>
              <a:stCxn id="450" idx="2"/>
              <a:endCxn id="486" idx="1"/>
            </p:cNvCxnSpPr>
            <p:nvPr/>
          </p:nvCxnSpPr>
          <p:spPr bwMode="auto">
            <a:xfrm flipV="1">
              <a:off x="2932485" y="2897981"/>
              <a:ext cx="543958" cy="39056"/>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2" name="Straight Connector 391"/>
            <p:cNvCxnSpPr>
              <a:stCxn id="496" idx="3"/>
              <a:endCxn id="504" idx="1"/>
            </p:cNvCxnSpPr>
            <p:nvPr/>
          </p:nvCxnSpPr>
          <p:spPr bwMode="auto">
            <a:xfrm>
              <a:off x="3522114" y="2465832"/>
              <a:ext cx="277899" cy="4657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3" name="Straight Connector 392"/>
            <p:cNvCxnSpPr>
              <a:stCxn id="473" idx="2"/>
              <a:endCxn id="490" idx="1"/>
            </p:cNvCxnSpPr>
            <p:nvPr/>
          </p:nvCxnSpPr>
          <p:spPr bwMode="auto">
            <a:xfrm>
              <a:off x="3381552" y="2246978"/>
              <a:ext cx="63577" cy="12800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4" name="Straight Connector 393"/>
            <p:cNvCxnSpPr>
              <a:stCxn id="541" idx="2"/>
              <a:endCxn id="473" idx="2"/>
            </p:cNvCxnSpPr>
            <p:nvPr/>
          </p:nvCxnSpPr>
          <p:spPr bwMode="auto">
            <a:xfrm flipV="1">
              <a:off x="3101735" y="2246978"/>
              <a:ext cx="279817" cy="11032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5" name="Straight Connector 394"/>
            <p:cNvCxnSpPr>
              <a:stCxn id="441" idx="3"/>
              <a:endCxn id="540" idx="2"/>
            </p:cNvCxnSpPr>
            <p:nvPr/>
          </p:nvCxnSpPr>
          <p:spPr bwMode="auto">
            <a:xfrm flipV="1">
              <a:off x="2792896" y="2357299"/>
              <a:ext cx="212983" cy="9596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6" name="Straight Connector 395"/>
            <p:cNvCxnSpPr>
              <a:stCxn id="444" idx="0"/>
              <a:endCxn id="437" idx="2"/>
            </p:cNvCxnSpPr>
            <p:nvPr/>
          </p:nvCxnSpPr>
          <p:spPr bwMode="auto">
            <a:xfrm flipH="1" flipV="1">
              <a:off x="2753411" y="2573793"/>
              <a:ext cx="131147" cy="23499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7" name="Straight Connector 396"/>
            <p:cNvCxnSpPr>
              <a:stCxn id="536" idx="2"/>
              <a:endCxn id="444" idx="0"/>
            </p:cNvCxnSpPr>
            <p:nvPr/>
          </p:nvCxnSpPr>
          <p:spPr bwMode="auto">
            <a:xfrm flipH="1">
              <a:off x="2884558" y="2448143"/>
              <a:ext cx="152362" cy="36064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398" name="Straight Connector 397"/>
            <p:cNvCxnSpPr>
              <a:stCxn id="454" idx="0"/>
              <a:endCxn id="536" idx="2"/>
            </p:cNvCxnSpPr>
            <p:nvPr/>
          </p:nvCxnSpPr>
          <p:spPr bwMode="auto">
            <a:xfrm flipH="1" flipV="1">
              <a:off x="3036919" y="2448143"/>
              <a:ext cx="145270" cy="85740"/>
            </a:xfrm>
            <a:prstGeom prst="line">
              <a:avLst/>
            </a:prstGeom>
            <a:solidFill>
              <a:srgbClr val="A953FF"/>
            </a:solidFill>
            <a:ln w="28575" cap="flat" cmpd="sng" algn="ctr">
              <a:solidFill>
                <a:srgbClr val="00B0F0"/>
              </a:solidFill>
              <a:prstDash val="solid"/>
              <a:round/>
              <a:headEnd type="none" w="med" len="med"/>
              <a:tailEnd type="none" w="med" len="med"/>
            </a:ln>
            <a:effectLst/>
          </p:spPr>
        </p:cxnSp>
        <p:sp>
          <p:nvSpPr>
            <p:cNvPr id="399" name="Oval 398"/>
            <p:cNvSpPr/>
            <p:nvPr/>
          </p:nvSpPr>
          <p:spPr bwMode="auto">
            <a:xfrm>
              <a:off x="2327823" y="2279195"/>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0" name="Rectangle 399"/>
            <p:cNvSpPr/>
            <p:nvPr/>
          </p:nvSpPr>
          <p:spPr bwMode="auto">
            <a:xfrm>
              <a:off x="2324336"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1" name="Rectangle 400"/>
            <p:cNvSpPr/>
            <p:nvPr/>
          </p:nvSpPr>
          <p:spPr bwMode="auto">
            <a:xfrm>
              <a:off x="2358762"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2" name="Rectangle 401"/>
            <p:cNvSpPr/>
            <p:nvPr/>
          </p:nvSpPr>
          <p:spPr bwMode="auto">
            <a:xfrm>
              <a:off x="2324102" y="2332773"/>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3" name="Rectangle 402"/>
            <p:cNvSpPr/>
            <p:nvPr/>
          </p:nvSpPr>
          <p:spPr bwMode="auto">
            <a:xfrm>
              <a:off x="2316845" y="2332773"/>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4" name="Rectangle 403"/>
            <p:cNvSpPr/>
            <p:nvPr/>
          </p:nvSpPr>
          <p:spPr bwMode="auto">
            <a:xfrm>
              <a:off x="2299029"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5" name="Rectangle 404"/>
            <p:cNvSpPr/>
            <p:nvPr/>
          </p:nvSpPr>
          <p:spPr bwMode="auto">
            <a:xfrm>
              <a:off x="2394884"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6" name="Pie 405"/>
            <p:cNvSpPr/>
            <p:nvPr/>
          </p:nvSpPr>
          <p:spPr bwMode="auto">
            <a:xfrm>
              <a:off x="2298806"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7" name="Pie 406"/>
            <p:cNvSpPr/>
            <p:nvPr/>
          </p:nvSpPr>
          <p:spPr bwMode="auto">
            <a:xfrm flipH="1">
              <a:off x="2374674"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8" name="Oval 407"/>
            <p:cNvSpPr/>
            <p:nvPr/>
          </p:nvSpPr>
          <p:spPr bwMode="auto">
            <a:xfrm>
              <a:off x="2341595" y="152788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09" name="Rectangle 408"/>
            <p:cNvSpPr/>
            <p:nvPr/>
          </p:nvSpPr>
          <p:spPr bwMode="auto">
            <a:xfrm>
              <a:off x="2338108"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0" name="Rectangle 409"/>
            <p:cNvSpPr/>
            <p:nvPr/>
          </p:nvSpPr>
          <p:spPr bwMode="auto">
            <a:xfrm>
              <a:off x="2372534"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1" name="Rectangle 410"/>
            <p:cNvSpPr/>
            <p:nvPr/>
          </p:nvSpPr>
          <p:spPr bwMode="auto">
            <a:xfrm>
              <a:off x="2337874" y="158146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2" name="Rectangle 411"/>
            <p:cNvSpPr/>
            <p:nvPr/>
          </p:nvSpPr>
          <p:spPr bwMode="auto">
            <a:xfrm>
              <a:off x="2330617" y="158146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3" name="Rectangle 412"/>
            <p:cNvSpPr/>
            <p:nvPr/>
          </p:nvSpPr>
          <p:spPr bwMode="auto">
            <a:xfrm>
              <a:off x="2312800"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4" name="Rectangle 413"/>
            <p:cNvSpPr/>
            <p:nvPr/>
          </p:nvSpPr>
          <p:spPr bwMode="auto">
            <a:xfrm>
              <a:off x="2408656"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5" name="Pie 414"/>
            <p:cNvSpPr/>
            <p:nvPr/>
          </p:nvSpPr>
          <p:spPr bwMode="auto">
            <a:xfrm>
              <a:off x="2312578"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6" name="Pie 415"/>
            <p:cNvSpPr/>
            <p:nvPr/>
          </p:nvSpPr>
          <p:spPr bwMode="auto">
            <a:xfrm flipH="1">
              <a:off x="2388446"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7" name="Oval 416"/>
            <p:cNvSpPr/>
            <p:nvPr/>
          </p:nvSpPr>
          <p:spPr bwMode="auto">
            <a:xfrm>
              <a:off x="2734245" y="159834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8" name="Rectangle 417"/>
            <p:cNvSpPr/>
            <p:nvPr/>
          </p:nvSpPr>
          <p:spPr bwMode="auto">
            <a:xfrm>
              <a:off x="2730758"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19" name="Rectangle 418"/>
            <p:cNvSpPr/>
            <p:nvPr/>
          </p:nvSpPr>
          <p:spPr bwMode="auto">
            <a:xfrm>
              <a:off x="2765184"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0" name="Rectangle 419"/>
            <p:cNvSpPr/>
            <p:nvPr/>
          </p:nvSpPr>
          <p:spPr bwMode="auto">
            <a:xfrm>
              <a:off x="2730524" y="1651918"/>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1" name="Rectangle 420"/>
            <p:cNvSpPr/>
            <p:nvPr/>
          </p:nvSpPr>
          <p:spPr bwMode="auto">
            <a:xfrm>
              <a:off x="2723267" y="1651918"/>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2" name="Rectangle 421"/>
            <p:cNvSpPr/>
            <p:nvPr/>
          </p:nvSpPr>
          <p:spPr bwMode="auto">
            <a:xfrm>
              <a:off x="2705450"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3" name="Rectangle 422"/>
            <p:cNvSpPr/>
            <p:nvPr/>
          </p:nvSpPr>
          <p:spPr bwMode="auto">
            <a:xfrm>
              <a:off x="2801306"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4" name="Pie 423"/>
            <p:cNvSpPr/>
            <p:nvPr/>
          </p:nvSpPr>
          <p:spPr bwMode="auto">
            <a:xfrm>
              <a:off x="2705228"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5" name="Pie 424"/>
            <p:cNvSpPr/>
            <p:nvPr/>
          </p:nvSpPr>
          <p:spPr bwMode="auto">
            <a:xfrm flipH="1">
              <a:off x="2781096"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6" name="Oval 425"/>
            <p:cNvSpPr/>
            <p:nvPr/>
          </p:nvSpPr>
          <p:spPr bwMode="auto">
            <a:xfrm>
              <a:off x="2673464" y="203759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7" name="Rectangle 426"/>
            <p:cNvSpPr/>
            <p:nvPr/>
          </p:nvSpPr>
          <p:spPr bwMode="auto">
            <a:xfrm>
              <a:off x="2669977"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8" name="Rectangle 427"/>
            <p:cNvSpPr/>
            <p:nvPr/>
          </p:nvSpPr>
          <p:spPr bwMode="auto">
            <a:xfrm>
              <a:off x="2704403"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29" name="Rectangle 428"/>
            <p:cNvSpPr/>
            <p:nvPr/>
          </p:nvSpPr>
          <p:spPr bwMode="auto">
            <a:xfrm>
              <a:off x="2669743" y="20911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0" name="Rectangle 429"/>
            <p:cNvSpPr/>
            <p:nvPr/>
          </p:nvSpPr>
          <p:spPr bwMode="auto">
            <a:xfrm>
              <a:off x="2662486" y="20911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1" name="Rectangle 430"/>
            <p:cNvSpPr/>
            <p:nvPr/>
          </p:nvSpPr>
          <p:spPr bwMode="auto">
            <a:xfrm>
              <a:off x="2644670"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2" name="Rectangle 431"/>
            <p:cNvSpPr/>
            <p:nvPr/>
          </p:nvSpPr>
          <p:spPr bwMode="auto">
            <a:xfrm>
              <a:off x="2740525"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3" name="Pie 432"/>
            <p:cNvSpPr/>
            <p:nvPr/>
          </p:nvSpPr>
          <p:spPr bwMode="auto">
            <a:xfrm>
              <a:off x="2644447"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4" name="Pie 433"/>
            <p:cNvSpPr/>
            <p:nvPr/>
          </p:nvSpPr>
          <p:spPr bwMode="auto">
            <a:xfrm flipH="1">
              <a:off x="2720315"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5" name="Oval 434"/>
            <p:cNvSpPr/>
            <p:nvPr/>
          </p:nvSpPr>
          <p:spPr bwMode="auto">
            <a:xfrm>
              <a:off x="2707643" y="2354699"/>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6" name="Rectangle 435"/>
            <p:cNvSpPr/>
            <p:nvPr/>
          </p:nvSpPr>
          <p:spPr bwMode="auto">
            <a:xfrm>
              <a:off x="2704156"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7" name="Rectangle 436"/>
            <p:cNvSpPr/>
            <p:nvPr/>
          </p:nvSpPr>
          <p:spPr bwMode="auto">
            <a:xfrm>
              <a:off x="2738582" y="2408277"/>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8" name="Rectangle 437"/>
            <p:cNvSpPr/>
            <p:nvPr/>
          </p:nvSpPr>
          <p:spPr bwMode="auto">
            <a:xfrm>
              <a:off x="2703922" y="2408277"/>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39" name="Rectangle 438"/>
            <p:cNvSpPr/>
            <p:nvPr/>
          </p:nvSpPr>
          <p:spPr bwMode="auto">
            <a:xfrm>
              <a:off x="2696665" y="2408277"/>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0" name="Rectangle 439"/>
            <p:cNvSpPr/>
            <p:nvPr/>
          </p:nvSpPr>
          <p:spPr bwMode="auto">
            <a:xfrm>
              <a:off x="2678848"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1" name="Rectangle 440"/>
            <p:cNvSpPr/>
            <p:nvPr/>
          </p:nvSpPr>
          <p:spPr bwMode="auto">
            <a:xfrm>
              <a:off x="2774704" y="2423585"/>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2" name="Pie 441"/>
            <p:cNvSpPr/>
            <p:nvPr/>
          </p:nvSpPr>
          <p:spPr bwMode="auto">
            <a:xfrm>
              <a:off x="2678626"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3" name="Pie 442"/>
            <p:cNvSpPr/>
            <p:nvPr/>
          </p:nvSpPr>
          <p:spPr bwMode="auto">
            <a:xfrm flipH="1">
              <a:off x="2754494" y="2408341"/>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4" name="Oval 443"/>
            <p:cNvSpPr/>
            <p:nvPr/>
          </p:nvSpPr>
          <p:spPr bwMode="auto">
            <a:xfrm>
              <a:off x="2856328" y="2808787"/>
              <a:ext cx="56459" cy="52695"/>
            </a:xfrm>
            <a:prstGeom prst="ellipse">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5" name="Rectangle 444"/>
            <p:cNvSpPr/>
            <p:nvPr/>
          </p:nvSpPr>
          <p:spPr bwMode="auto">
            <a:xfrm>
              <a:off x="2852841" y="2862365"/>
              <a:ext cx="29657" cy="16551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6" name="Rectangle 445"/>
            <p:cNvSpPr/>
            <p:nvPr/>
          </p:nvSpPr>
          <p:spPr bwMode="auto">
            <a:xfrm>
              <a:off x="2887267" y="2862365"/>
              <a:ext cx="29657" cy="16551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7" name="Rectangle 446"/>
            <p:cNvSpPr/>
            <p:nvPr/>
          </p:nvSpPr>
          <p:spPr bwMode="auto">
            <a:xfrm>
              <a:off x="2852607" y="2862365"/>
              <a:ext cx="63901" cy="86524"/>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8" name="Rectangle 447"/>
            <p:cNvSpPr/>
            <p:nvPr/>
          </p:nvSpPr>
          <p:spPr bwMode="auto">
            <a:xfrm>
              <a:off x="2845350" y="2862365"/>
              <a:ext cx="78415" cy="19072"/>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49" name="Rectangle 448"/>
            <p:cNvSpPr/>
            <p:nvPr/>
          </p:nvSpPr>
          <p:spPr bwMode="auto">
            <a:xfrm>
              <a:off x="2827533" y="2877673"/>
              <a:ext cx="18192" cy="59364"/>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0" name="Rectangle 449"/>
            <p:cNvSpPr/>
            <p:nvPr/>
          </p:nvSpPr>
          <p:spPr bwMode="auto">
            <a:xfrm>
              <a:off x="2923389" y="2877673"/>
              <a:ext cx="18192" cy="59364"/>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1" name="Pie 450"/>
            <p:cNvSpPr/>
            <p:nvPr/>
          </p:nvSpPr>
          <p:spPr bwMode="auto">
            <a:xfrm>
              <a:off x="2827311" y="2862429"/>
              <a:ext cx="38451" cy="38451"/>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2" name="Pie 451"/>
            <p:cNvSpPr/>
            <p:nvPr/>
          </p:nvSpPr>
          <p:spPr bwMode="auto">
            <a:xfrm flipH="1">
              <a:off x="2903179" y="2862429"/>
              <a:ext cx="38451" cy="38451"/>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nvGrpSpPr>
            <p:cNvPr id="453" name="Group 452"/>
            <p:cNvGrpSpPr/>
            <p:nvPr/>
          </p:nvGrpSpPr>
          <p:grpSpPr>
            <a:xfrm>
              <a:off x="2996560" y="2229049"/>
              <a:ext cx="114319" cy="219094"/>
              <a:chOff x="5153002" y="3184324"/>
              <a:chExt cx="214702" cy="411480"/>
            </a:xfrm>
            <a:effectLst>
              <a:glow rad="228600">
                <a:srgbClr val="7030A0">
                  <a:alpha val="40000"/>
                </a:srgbClr>
              </a:glow>
            </a:effectLst>
          </p:grpSpPr>
          <p:sp>
            <p:nvSpPr>
              <p:cNvPr id="535" name="Oval 534"/>
              <p:cNvSpPr/>
              <p:nvPr/>
            </p:nvSpPr>
            <p:spPr bwMode="auto">
              <a:xfrm>
                <a:off x="5207499" y="3184324"/>
                <a:ext cx="106036" cy="98967"/>
              </a:xfrm>
              <a:prstGeom prst="ellipse">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6" name="Rectangle 535"/>
              <p:cNvSpPr/>
              <p:nvPr/>
            </p:nvSpPr>
            <p:spPr bwMode="auto">
              <a:xfrm>
                <a:off x="5200950" y="3284948"/>
                <a:ext cx="55699" cy="31085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7" name="Rectangle 536"/>
              <p:cNvSpPr/>
              <p:nvPr/>
            </p:nvSpPr>
            <p:spPr bwMode="auto">
              <a:xfrm>
                <a:off x="5265605" y="3284948"/>
                <a:ext cx="55699" cy="31085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8" name="Rectangle 537"/>
              <p:cNvSpPr/>
              <p:nvPr/>
            </p:nvSpPr>
            <p:spPr bwMode="auto">
              <a:xfrm>
                <a:off x="5200510" y="3284948"/>
                <a:ext cx="120012" cy="162501"/>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9" name="Rectangle 538"/>
              <p:cNvSpPr/>
              <p:nvPr/>
            </p:nvSpPr>
            <p:spPr bwMode="auto">
              <a:xfrm>
                <a:off x="5186881" y="3284948"/>
                <a:ext cx="147272" cy="35820"/>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40" name="Rectangle 539"/>
              <p:cNvSpPr/>
              <p:nvPr/>
            </p:nvSpPr>
            <p:spPr bwMode="auto">
              <a:xfrm>
                <a:off x="5153420" y="3313699"/>
                <a:ext cx="34167" cy="111491"/>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41" name="Rectangle 540"/>
              <p:cNvSpPr/>
              <p:nvPr/>
            </p:nvSpPr>
            <p:spPr bwMode="auto">
              <a:xfrm>
                <a:off x="5333446" y="3313699"/>
                <a:ext cx="34167" cy="111491"/>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42" name="Pie 541"/>
              <p:cNvSpPr/>
              <p:nvPr/>
            </p:nvSpPr>
            <p:spPr bwMode="auto">
              <a:xfrm>
                <a:off x="5153002" y="3285068"/>
                <a:ext cx="72214" cy="72214"/>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43" name="Pie 542"/>
              <p:cNvSpPr/>
              <p:nvPr/>
            </p:nvSpPr>
            <p:spPr bwMode="auto">
              <a:xfrm flipH="1">
                <a:off x="5295490" y="3285068"/>
                <a:ext cx="72214" cy="72214"/>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sp>
          <p:nvSpPr>
            <p:cNvPr id="454" name="Oval 453"/>
            <p:cNvSpPr/>
            <p:nvPr/>
          </p:nvSpPr>
          <p:spPr bwMode="auto">
            <a:xfrm>
              <a:off x="3153959" y="2533883"/>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5" name="Rectangle 454"/>
            <p:cNvSpPr/>
            <p:nvPr/>
          </p:nvSpPr>
          <p:spPr bwMode="auto">
            <a:xfrm>
              <a:off x="3150472"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6" name="Rectangle 455"/>
            <p:cNvSpPr/>
            <p:nvPr/>
          </p:nvSpPr>
          <p:spPr bwMode="auto">
            <a:xfrm>
              <a:off x="3184898" y="2587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7" name="Rectangle 456"/>
            <p:cNvSpPr/>
            <p:nvPr/>
          </p:nvSpPr>
          <p:spPr bwMode="auto">
            <a:xfrm>
              <a:off x="3150238" y="2587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8" name="Rectangle 457"/>
            <p:cNvSpPr/>
            <p:nvPr/>
          </p:nvSpPr>
          <p:spPr bwMode="auto">
            <a:xfrm>
              <a:off x="3142981" y="2587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59" name="Rectangle 458"/>
            <p:cNvSpPr/>
            <p:nvPr/>
          </p:nvSpPr>
          <p:spPr bwMode="auto">
            <a:xfrm>
              <a:off x="3125165"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0" name="Rectangle 459"/>
            <p:cNvSpPr/>
            <p:nvPr/>
          </p:nvSpPr>
          <p:spPr bwMode="auto">
            <a:xfrm>
              <a:off x="3221020" y="2602769"/>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1" name="Pie 460"/>
            <p:cNvSpPr/>
            <p:nvPr/>
          </p:nvSpPr>
          <p:spPr bwMode="auto">
            <a:xfrm>
              <a:off x="3124942"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2" name="Pie 461"/>
            <p:cNvSpPr/>
            <p:nvPr/>
          </p:nvSpPr>
          <p:spPr bwMode="auto">
            <a:xfrm flipH="1">
              <a:off x="3200810" y="2587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3" name="Oval 462"/>
            <p:cNvSpPr/>
            <p:nvPr/>
          </p:nvSpPr>
          <p:spPr bwMode="auto">
            <a:xfrm>
              <a:off x="3092828" y="187913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4" name="Rectangle 463"/>
            <p:cNvSpPr/>
            <p:nvPr/>
          </p:nvSpPr>
          <p:spPr bwMode="auto">
            <a:xfrm>
              <a:off x="3089341"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5" name="Rectangle 464"/>
            <p:cNvSpPr/>
            <p:nvPr/>
          </p:nvSpPr>
          <p:spPr bwMode="auto">
            <a:xfrm>
              <a:off x="3123766"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6" name="Rectangle 465"/>
            <p:cNvSpPr/>
            <p:nvPr/>
          </p:nvSpPr>
          <p:spPr bwMode="auto">
            <a:xfrm>
              <a:off x="3089106" y="193270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7" name="Rectangle 466"/>
            <p:cNvSpPr/>
            <p:nvPr/>
          </p:nvSpPr>
          <p:spPr bwMode="auto">
            <a:xfrm>
              <a:off x="3081850" y="193270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8" name="Rectangle 467"/>
            <p:cNvSpPr/>
            <p:nvPr/>
          </p:nvSpPr>
          <p:spPr bwMode="auto">
            <a:xfrm>
              <a:off x="3064033"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69" name="Rectangle 468"/>
            <p:cNvSpPr/>
            <p:nvPr/>
          </p:nvSpPr>
          <p:spPr bwMode="auto">
            <a:xfrm>
              <a:off x="3159889"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0" name="Pie 469"/>
            <p:cNvSpPr/>
            <p:nvPr/>
          </p:nvSpPr>
          <p:spPr bwMode="auto">
            <a:xfrm>
              <a:off x="3063811"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1" name="Pie 470"/>
            <p:cNvSpPr/>
            <p:nvPr/>
          </p:nvSpPr>
          <p:spPr bwMode="auto">
            <a:xfrm flipH="1">
              <a:off x="3139679"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2" name="Oval 471"/>
            <p:cNvSpPr/>
            <p:nvPr/>
          </p:nvSpPr>
          <p:spPr bwMode="auto">
            <a:xfrm>
              <a:off x="3370210" y="202788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3" name="Rectangle 472"/>
            <p:cNvSpPr/>
            <p:nvPr/>
          </p:nvSpPr>
          <p:spPr bwMode="auto">
            <a:xfrm>
              <a:off x="3366723"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4" name="Rectangle 473"/>
            <p:cNvSpPr/>
            <p:nvPr/>
          </p:nvSpPr>
          <p:spPr bwMode="auto">
            <a:xfrm>
              <a:off x="3401149" y="208146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5" name="Rectangle 474"/>
            <p:cNvSpPr/>
            <p:nvPr/>
          </p:nvSpPr>
          <p:spPr bwMode="auto">
            <a:xfrm>
              <a:off x="3366489" y="208146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6" name="Rectangle 475"/>
            <p:cNvSpPr/>
            <p:nvPr/>
          </p:nvSpPr>
          <p:spPr bwMode="auto">
            <a:xfrm>
              <a:off x="3359232" y="208146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7" name="Rectangle 476"/>
            <p:cNvSpPr/>
            <p:nvPr/>
          </p:nvSpPr>
          <p:spPr bwMode="auto">
            <a:xfrm>
              <a:off x="3341415"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8" name="Rectangle 477"/>
            <p:cNvSpPr/>
            <p:nvPr/>
          </p:nvSpPr>
          <p:spPr bwMode="auto">
            <a:xfrm>
              <a:off x="3437271" y="209677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79" name="Pie 478"/>
            <p:cNvSpPr/>
            <p:nvPr/>
          </p:nvSpPr>
          <p:spPr bwMode="auto">
            <a:xfrm>
              <a:off x="3341193"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0" name="Pie 479"/>
            <p:cNvSpPr/>
            <p:nvPr/>
          </p:nvSpPr>
          <p:spPr bwMode="auto">
            <a:xfrm flipH="1">
              <a:off x="3417061" y="208152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1" name="Oval 480"/>
            <p:cNvSpPr/>
            <p:nvPr/>
          </p:nvSpPr>
          <p:spPr bwMode="auto">
            <a:xfrm>
              <a:off x="3505238" y="2799413"/>
              <a:ext cx="56459" cy="52695"/>
            </a:xfrm>
            <a:prstGeom prst="ellipse">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2" name="Rectangle 481"/>
            <p:cNvSpPr/>
            <p:nvPr/>
          </p:nvSpPr>
          <p:spPr bwMode="auto">
            <a:xfrm>
              <a:off x="3501751" y="2852990"/>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3" name="Rectangle 482"/>
            <p:cNvSpPr/>
            <p:nvPr/>
          </p:nvSpPr>
          <p:spPr bwMode="auto">
            <a:xfrm>
              <a:off x="3536177" y="2852990"/>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4" name="Rectangle 483"/>
            <p:cNvSpPr/>
            <p:nvPr/>
          </p:nvSpPr>
          <p:spPr bwMode="auto">
            <a:xfrm>
              <a:off x="3501517" y="2852990"/>
              <a:ext cx="63901" cy="8652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5" name="Rectangle 484"/>
            <p:cNvSpPr/>
            <p:nvPr/>
          </p:nvSpPr>
          <p:spPr bwMode="auto">
            <a:xfrm>
              <a:off x="3494260" y="2852990"/>
              <a:ext cx="78415" cy="19072"/>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6" name="Rectangle 485"/>
            <p:cNvSpPr/>
            <p:nvPr/>
          </p:nvSpPr>
          <p:spPr bwMode="auto">
            <a:xfrm>
              <a:off x="3476443" y="2868299"/>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7" name="Rectangle 486"/>
            <p:cNvSpPr/>
            <p:nvPr/>
          </p:nvSpPr>
          <p:spPr bwMode="auto">
            <a:xfrm>
              <a:off x="3572299" y="2868299"/>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8" name="Pie 487"/>
            <p:cNvSpPr/>
            <p:nvPr/>
          </p:nvSpPr>
          <p:spPr bwMode="auto">
            <a:xfrm>
              <a:off x="3476221" y="2853054"/>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89" name="Pie 488"/>
            <p:cNvSpPr/>
            <p:nvPr/>
          </p:nvSpPr>
          <p:spPr bwMode="auto">
            <a:xfrm flipH="1">
              <a:off x="3552089" y="2853054"/>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0" name="Oval 489"/>
            <p:cNvSpPr/>
            <p:nvPr/>
          </p:nvSpPr>
          <p:spPr bwMode="auto">
            <a:xfrm>
              <a:off x="3436860" y="236726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1" name="Rectangle 490"/>
            <p:cNvSpPr/>
            <p:nvPr/>
          </p:nvSpPr>
          <p:spPr bwMode="auto">
            <a:xfrm>
              <a:off x="3433373"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2" name="Rectangle 491"/>
            <p:cNvSpPr/>
            <p:nvPr/>
          </p:nvSpPr>
          <p:spPr bwMode="auto">
            <a:xfrm>
              <a:off x="3467799"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3" name="Rectangle 492"/>
            <p:cNvSpPr/>
            <p:nvPr/>
          </p:nvSpPr>
          <p:spPr bwMode="auto">
            <a:xfrm>
              <a:off x="3433139" y="242084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4" name="Rectangle 493"/>
            <p:cNvSpPr/>
            <p:nvPr/>
          </p:nvSpPr>
          <p:spPr bwMode="auto">
            <a:xfrm>
              <a:off x="3425882" y="242084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5" name="Rectangle 494"/>
            <p:cNvSpPr/>
            <p:nvPr/>
          </p:nvSpPr>
          <p:spPr bwMode="auto">
            <a:xfrm>
              <a:off x="3408066"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6" name="Rectangle 495"/>
            <p:cNvSpPr/>
            <p:nvPr/>
          </p:nvSpPr>
          <p:spPr bwMode="auto">
            <a:xfrm>
              <a:off x="3503921"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7" name="Pie 496"/>
            <p:cNvSpPr/>
            <p:nvPr/>
          </p:nvSpPr>
          <p:spPr bwMode="auto">
            <a:xfrm>
              <a:off x="3407843"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8" name="Pie 497"/>
            <p:cNvSpPr/>
            <p:nvPr/>
          </p:nvSpPr>
          <p:spPr bwMode="auto">
            <a:xfrm flipH="1">
              <a:off x="3483711"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499" name="Oval 498"/>
            <p:cNvSpPr/>
            <p:nvPr/>
          </p:nvSpPr>
          <p:spPr bwMode="auto">
            <a:xfrm>
              <a:off x="3828807" y="241383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0" name="Rectangle 499"/>
            <p:cNvSpPr/>
            <p:nvPr/>
          </p:nvSpPr>
          <p:spPr bwMode="auto">
            <a:xfrm>
              <a:off x="3825320"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1" name="Rectangle 500"/>
            <p:cNvSpPr/>
            <p:nvPr/>
          </p:nvSpPr>
          <p:spPr bwMode="auto">
            <a:xfrm>
              <a:off x="3859746"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2" name="Rectangle 501"/>
            <p:cNvSpPr/>
            <p:nvPr/>
          </p:nvSpPr>
          <p:spPr bwMode="auto">
            <a:xfrm>
              <a:off x="3825086" y="2467414"/>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3" name="Rectangle 502"/>
            <p:cNvSpPr/>
            <p:nvPr/>
          </p:nvSpPr>
          <p:spPr bwMode="auto">
            <a:xfrm>
              <a:off x="3817829" y="2467414"/>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4" name="Rectangle 503"/>
            <p:cNvSpPr/>
            <p:nvPr/>
          </p:nvSpPr>
          <p:spPr bwMode="auto">
            <a:xfrm>
              <a:off x="3800013"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5" name="Rectangle 504"/>
            <p:cNvSpPr/>
            <p:nvPr/>
          </p:nvSpPr>
          <p:spPr bwMode="auto">
            <a:xfrm>
              <a:off x="3895868"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6" name="Pie 505"/>
            <p:cNvSpPr/>
            <p:nvPr/>
          </p:nvSpPr>
          <p:spPr bwMode="auto">
            <a:xfrm>
              <a:off x="3799790"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7" name="Pie 506"/>
            <p:cNvSpPr/>
            <p:nvPr/>
          </p:nvSpPr>
          <p:spPr bwMode="auto">
            <a:xfrm flipH="1">
              <a:off x="3875658"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8" name="Oval 507"/>
            <p:cNvSpPr/>
            <p:nvPr/>
          </p:nvSpPr>
          <p:spPr bwMode="auto">
            <a:xfrm>
              <a:off x="3720489" y="195441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09" name="Rectangle 508"/>
            <p:cNvSpPr/>
            <p:nvPr/>
          </p:nvSpPr>
          <p:spPr bwMode="auto">
            <a:xfrm>
              <a:off x="3717002"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0" name="Rectangle 509"/>
            <p:cNvSpPr/>
            <p:nvPr/>
          </p:nvSpPr>
          <p:spPr bwMode="auto">
            <a:xfrm>
              <a:off x="3751428"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1" name="Rectangle 510"/>
            <p:cNvSpPr/>
            <p:nvPr/>
          </p:nvSpPr>
          <p:spPr bwMode="auto">
            <a:xfrm>
              <a:off x="3716768" y="2007992"/>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2" name="Rectangle 511"/>
            <p:cNvSpPr/>
            <p:nvPr/>
          </p:nvSpPr>
          <p:spPr bwMode="auto">
            <a:xfrm>
              <a:off x="3709511" y="2007992"/>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3" name="Rectangle 512"/>
            <p:cNvSpPr/>
            <p:nvPr/>
          </p:nvSpPr>
          <p:spPr bwMode="auto">
            <a:xfrm>
              <a:off x="3691695"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4" name="Rectangle 513"/>
            <p:cNvSpPr/>
            <p:nvPr/>
          </p:nvSpPr>
          <p:spPr bwMode="auto">
            <a:xfrm>
              <a:off x="3787550"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5" name="Pie 514"/>
            <p:cNvSpPr/>
            <p:nvPr/>
          </p:nvSpPr>
          <p:spPr bwMode="auto">
            <a:xfrm>
              <a:off x="3691472"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6" name="Pie 515"/>
            <p:cNvSpPr/>
            <p:nvPr/>
          </p:nvSpPr>
          <p:spPr bwMode="auto">
            <a:xfrm flipH="1">
              <a:off x="3767340"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7" name="Oval 516"/>
            <p:cNvSpPr/>
            <p:nvPr/>
          </p:nvSpPr>
          <p:spPr bwMode="auto">
            <a:xfrm>
              <a:off x="3362373" y="149109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8" name="Rectangle 517"/>
            <p:cNvSpPr/>
            <p:nvPr/>
          </p:nvSpPr>
          <p:spPr bwMode="auto">
            <a:xfrm>
              <a:off x="3358886"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19" name="Rectangle 518"/>
            <p:cNvSpPr/>
            <p:nvPr/>
          </p:nvSpPr>
          <p:spPr bwMode="auto">
            <a:xfrm>
              <a:off x="3393312"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0" name="Rectangle 519"/>
            <p:cNvSpPr/>
            <p:nvPr/>
          </p:nvSpPr>
          <p:spPr bwMode="auto">
            <a:xfrm>
              <a:off x="3358652" y="15446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1" name="Rectangle 520"/>
            <p:cNvSpPr/>
            <p:nvPr/>
          </p:nvSpPr>
          <p:spPr bwMode="auto">
            <a:xfrm>
              <a:off x="3351395" y="15446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2" name="Rectangle 521"/>
            <p:cNvSpPr/>
            <p:nvPr/>
          </p:nvSpPr>
          <p:spPr bwMode="auto">
            <a:xfrm>
              <a:off x="3333579"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3" name="Rectangle 522"/>
            <p:cNvSpPr/>
            <p:nvPr/>
          </p:nvSpPr>
          <p:spPr bwMode="auto">
            <a:xfrm>
              <a:off x="3429434"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4" name="Pie 523"/>
            <p:cNvSpPr/>
            <p:nvPr/>
          </p:nvSpPr>
          <p:spPr bwMode="auto">
            <a:xfrm>
              <a:off x="3333356"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5" name="Pie 524"/>
            <p:cNvSpPr/>
            <p:nvPr/>
          </p:nvSpPr>
          <p:spPr bwMode="auto">
            <a:xfrm flipH="1">
              <a:off x="3409224"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6" name="Oval 525"/>
            <p:cNvSpPr/>
            <p:nvPr/>
          </p:nvSpPr>
          <p:spPr bwMode="auto">
            <a:xfrm>
              <a:off x="3465003" y="115336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7" name="Rectangle 526"/>
            <p:cNvSpPr/>
            <p:nvPr/>
          </p:nvSpPr>
          <p:spPr bwMode="auto">
            <a:xfrm>
              <a:off x="3461516"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8" name="Rectangle 527"/>
            <p:cNvSpPr/>
            <p:nvPr/>
          </p:nvSpPr>
          <p:spPr bwMode="auto">
            <a:xfrm>
              <a:off x="3495941"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29" name="Rectangle 528"/>
            <p:cNvSpPr/>
            <p:nvPr/>
          </p:nvSpPr>
          <p:spPr bwMode="auto">
            <a:xfrm>
              <a:off x="3461281" y="120693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0" name="Rectangle 529"/>
            <p:cNvSpPr/>
            <p:nvPr/>
          </p:nvSpPr>
          <p:spPr bwMode="auto">
            <a:xfrm>
              <a:off x="3454024" y="120693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1" name="Rectangle 530"/>
            <p:cNvSpPr/>
            <p:nvPr/>
          </p:nvSpPr>
          <p:spPr bwMode="auto">
            <a:xfrm>
              <a:off x="3436208"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2" name="Rectangle 531"/>
            <p:cNvSpPr/>
            <p:nvPr/>
          </p:nvSpPr>
          <p:spPr bwMode="auto">
            <a:xfrm>
              <a:off x="3532064"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3" name="Pie 532"/>
            <p:cNvSpPr/>
            <p:nvPr/>
          </p:nvSpPr>
          <p:spPr bwMode="auto">
            <a:xfrm>
              <a:off x="3435985"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34" name="Pie 533"/>
            <p:cNvSpPr/>
            <p:nvPr/>
          </p:nvSpPr>
          <p:spPr bwMode="auto">
            <a:xfrm flipH="1">
              <a:off x="3511854"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grpSp>
        <p:nvGrpSpPr>
          <p:cNvPr id="544" name="Group 543"/>
          <p:cNvGrpSpPr/>
          <p:nvPr/>
        </p:nvGrpSpPr>
        <p:grpSpPr>
          <a:xfrm>
            <a:off x="8024473" y="4699541"/>
            <a:ext cx="1615303" cy="1874520"/>
            <a:chOff x="4476742" y="1153361"/>
            <a:chExt cx="1615303" cy="1874520"/>
          </a:xfrm>
        </p:grpSpPr>
        <p:cxnSp>
          <p:nvCxnSpPr>
            <p:cNvPr id="545" name="Straight Connector 544"/>
            <p:cNvCxnSpPr>
              <a:stCxn id="582" idx="2"/>
              <a:endCxn id="590" idx="2"/>
            </p:cNvCxnSpPr>
            <p:nvPr/>
          </p:nvCxnSpPr>
          <p:spPr bwMode="auto">
            <a:xfrm>
              <a:off x="4595688" y="1656138"/>
              <a:ext cx="296794" cy="704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46" name="Straight Connector 545"/>
            <p:cNvCxnSpPr>
              <a:stCxn id="658" idx="2"/>
              <a:endCxn id="591" idx="3"/>
            </p:cNvCxnSpPr>
            <p:nvPr/>
          </p:nvCxnSpPr>
          <p:spPr bwMode="auto">
            <a:xfrm flipH="1">
              <a:off x="4997434" y="1619348"/>
              <a:ext cx="523177" cy="7756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47" name="Straight Connector 546"/>
            <p:cNvCxnSpPr>
              <a:stCxn id="653" idx="4"/>
              <a:endCxn id="664" idx="2"/>
            </p:cNvCxnSpPr>
            <p:nvPr/>
          </p:nvCxnSpPr>
          <p:spPr bwMode="auto">
            <a:xfrm flipV="1">
              <a:off x="5568539" y="1372455"/>
              <a:ext cx="120167" cy="17133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48" name="Straight Connector 547"/>
            <p:cNvCxnSpPr>
              <a:stCxn id="688" idx="1"/>
            </p:cNvCxnSpPr>
            <p:nvPr/>
          </p:nvCxnSpPr>
          <p:spPr bwMode="auto">
            <a:xfrm flipV="1">
              <a:off x="5397971" y="2465832"/>
              <a:ext cx="214903" cy="16014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49" name="Straight Connector 548"/>
            <p:cNvCxnSpPr>
              <a:stCxn id="594" idx="5"/>
              <a:endCxn id="587" idx="2"/>
            </p:cNvCxnSpPr>
            <p:nvPr/>
          </p:nvCxnSpPr>
          <p:spPr bwMode="auto">
            <a:xfrm flipV="1">
              <a:off x="4899591" y="1817435"/>
              <a:ext cx="58357" cy="26514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0" name="Straight Connector 549"/>
            <p:cNvCxnSpPr>
              <a:stCxn id="567" idx="5"/>
              <a:endCxn id="599" idx="2"/>
            </p:cNvCxnSpPr>
            <p:nvPr/>
          </p:nvCxnSpPr>
          <p:spPr bwMode="auto">
            <a:xfrm flipV="1">
              <a:off x="4553950" y="2165847"/>
              <a:ext cx="277752" cy="158327"/>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1" name="Straight Connector 550"/>
            <p:cNvCxnSpPr>
              <a:stCxn id="612" idx="2"/>
              <a:endCxn id="600" idx="1"/>
            </p:cNvCxnSpPr>
            <p:nvPr/>
          </p:nvCxnSpPr>
          <p:spPr bwMode="auto">
            <a:xfrm flipH="1">
              <a:off x="4918461" y="2007381"/>
              <a:ext cx="332605" cy="12878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2" name="Straight Connector 551"/>
            <p:cNvCxnSpPr>
              <a:stCxn id="612" idx="3"/>
              <a:endCxn id="587" idx="2"/>
            </p:cNvCxnSpPr>
            <p:nvPr/>
          </p:nvCxnSpPr>
          <p:spPr bwMode="auto">
            <a:xfrm flipH="1" flipV="1">
              <a:off x="4957949" y="1817434"/>
              <a:ext cx="302212" cy="160265"/>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3" name="Straight Connector 552"/>
            <p:cNvCxnSpPr>
              <a:stCxn id="644" idx="7"/>
              <a:endCxn id="591" idx="2"/>
            </p:cNvCxnSpPr>
            <p:nvPr/>
          </p:nvCxnSpPr>
          <p:spPr bwMode="auto">
            <a:xfrm flipH="1" flipV="1">
              <a:off x="4988338" y="1726591"/>
              <a:ext cx="958278" cy="23554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4" name="Straight Connector 553"/>
            <p:cNvCxnSpPr>
              <a:stCxn id="655" idx="2"/>
              <a:endCxn id="644" idx="6"/>
            </p:cNvCxnSpPr>
            <p:nvPr/>
          </p:nvCxnSpPr>
          <p:spPr bwMode="auto">
            <a:xfrm>
              <a:off x="5586077" y="1710192"/>
              <a:ext cx="368808" cy="270570"/>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5" name="Straight Connector 554"/>
            <p:cNvCxnSpPr>
              <a:stCxn id="676" idx="2"/>
              <a:endCxn id="613" idx="2"/>
            </p:cNvCxnSpPr>
            <p:nvPr/>
          </p:nvCxnSpPr>
          <p:spPr bwMode="auto">
            <a:xfrm flipH="1" flipV="1">
              <a:off x="5346921" y="2007381"/>
              <a:ext cx="181527" cy="14875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6" name="Straight Connector 555"/>
            <p:cNvCxnSpPr>
              <a:stCxn id="677" idx="2"/>
              <a:endCxn id="649" idx="3"/>
            </p:cNvCxnSpPr>
            <p:nvPr/>
          </p:nvCxnSpPr>
          <p:spPr bwMode="auto">
            <a:xfrm flipV="1">
              <a:off x="5624303" y="2052982"/>
              <a:ext cx="263520" cy="103151"/>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7" name="Straight Connector 556"/>
            <p:cNvCxnSpPr>
              <a:stCxn id="635" idx="0"/>
              <a:endCxn id="646" idx="2"/>
            </p:cNvCxnSpPr>
            <p:nvPr/>
          </p:nvCxnSpPr>
          <p:spPr bwMode="auto">
            <a:xfrm flipH="1" flipV="1">
              <a:off x="5944193" y="2173508"/>
              <a:ext cx="90780" cy="240329"/>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8" name="Straight Connector 557"/>
            <p:cNvCxnSpPr>
              <a:stCxn id="617" idx="0"/>
              <a:endCxn id="636" idx="2"/>
            </p:cNvCxnSpPr>
            <p:nvPr/>
          </p:nvCxnSpPr>
          <p:spPr bwMode="auto">
            <a:xfrm flipV="1">
              <a:off x="5711404" y="2632931"/>
              <a:ext cx="306681" cy="16648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59" name="Straight Connector 558"/>
            <p:cNvCxnSpPr>
              <a:stCxn id="704" idx="2"/>
              <a:endCxn id="622" idx="1"/>
            </p:cNvCxnSpPr>
            <p:nvPr/>
          </p:nvCxnSpPr>
          <p:spPr bwMode="auto">
            <a:xfrm flipV="1">
              <a:off x="5110421" y="2897981"/>
              <a:ext cx="543958" cy="39056"/>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0" name="Straight Connector 559"/>
            <p:cNvCxnSpPr>
              <a:stCxn id="632" idx="3"/>
              <a:endCxn id="640" idx="1"/>
            </p:cNvCxnSpPr>
            <p:nvPr/>
          </p:nvCxnSpPr>
          <p:spPr bwMode="auto">
            <a:xfrm>
              <a:off x="5700050" y="2465832"/>
              <a:ext cx="277899" cy="4657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1" name="Straight Connector 560"/>
            <p:cNvCxnSpPr>
              <a:stCxn id="672" idx="2"/>
              <a:endCxn id="626" idx="1"/>
            </p:cNvCxnSpPr>
            <p:nvPr/>
          </p:nvCxnSpPr>
          <p:spPr bwMode="auto">
            <a:xfrm>
              <a:off x="5559488" y="2246978"/>
              <a:ext cx="63577" cy="128003"/>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2" name="Straight Connector 561"/>
            <p:cNvCxnSpPr>
              <a:stCxn id="695" idx="2"/>
              <a:endCxn id="672" idx="2"/>
            </p:cNvCxnSpPr>
            <p:nvPr/>
          </p:nvCxnSpPr>
          <p:spPr bwMode="auto">
            <a:xfrm flipV="1">
              <a:off x="5279671" y="2246978"/>
              <a:ext cx="279817" cy="110322"/>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3" name="Straight Connector 562"/>
            <p:cNvCxnSpPr>
              <a:stCxn id="713" idx="3"/>
              <a:endCxn id="694" idx="2"/>
            </p:cNvCxnSpPr>
            <p:nvPr/>
          </p:nvCxnSpPr>
          <p:spPr bwMode="auto">
            <a:xfrm flipV="1">
              <a:off x="4970832" y="2357299"/>
              <a:ext cx="212983" cy="95968"/>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4" name="Straight Connector 563"/>
            <p:cNvCxnSpPr>
              <a:stCxn id="698" idx="0"/>
              <a:endCxn id="709" idx="2"/>
            </p:cNvCxnSpPr>
            <p:nvPr/>
          </p:nvCxnSpPr>
          <p:spPr bwMode="auto">
            <a:xfrm flipH="1" flipV="1">
              <a:off x="4931347" y="2573793"/>
              <a:ext cx="131147" cy="23499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5" name="Straight Connector 564"/>
            <p:cNvCxnSpPr>
              <a:stCxn id="690" idx="2"/>
              <a:endCxn id="698" idx="0"/>
            </p:cNvCxnSpPr>
            <p:nvPr/>
          </p:nvCxnSpPr>
          <p:spPr bwMode="auto">
            <a:xfrm flipH="1">
              <a:off x="5062494" y="2448143"/>
              <a:ext cx="152362" cy="360644"/>
            </a:xfrm>
            <a:prstGeom prst="line">
              <a:avLst/>
            </a:prstGeom>
            <a:solidFill>
              <a:srgbClr val="A953FF"/>
            </a:solidFill>
            <a:ln w="28575" cap="flat" cmpd="sng" algn="ctr">
              <a:solidFill>
                <a:srgbClr val="00B0F0"/>
              </a:solidFill>
              <a:prstDash val="solid"/>
              <a:round/>
              <a:headEnd type="none" w="med" len="med"/>
              <a:tailEnd type="none" w="med" len="med"/>
            </a:ln>
            <a:effectLst/>
          </p:spPr>
        </p:cxnSp>
        <p:cxnSp>
          <p:nvCxnSpPr>
            <p:cNvPr id="566" name="Straight Connector 565"/>
            <p:cNvCxnSpPr>
              <a:stCxn id="680" idx="0"/>
              <a:endCxn id="690" idx="2"/>
            </p:cNvCxnSpPr>
            <p:nvPr/>
          </p:nvCxnSpPr>
          <p:spPr bwMode="auto">
            <a:xfrm flipH="1" flipV="1">
              <a:off x="5214855" y="2448143"/>
              <a:ext cx="145270" cy="85740"/>
            </a:xfrm>
            <a:prstGeom prst="line">
              <a:avLst/>
            </a:prstGeom>
            <a:solidFill>
              <a:srgbClr val="A953FF"/>
            </a:solidFill>
            <a:ln w="28575" cap="flat" cmpd="sng" algn="ctr">
              <a:solidFill>
                <a:srgbClr val="00B0F0"/>
              </a:solidFill>
              <a:prstDash val="solid"/>
              <a:round/>
              <a:headEnd type="none" w="med" len="med"/>
              <a:tailEnd type="none" w="med" len="med"/>
            </a:ln>
            <a:effectLst/>
          </p:spPr>
        </p:cxnSp>
        <p:sp>
          <p:nvSpPr>
            <p:cNvPr id="567" name="Oval 566"/>
            <p:cNvSpPr/>
            <p:nvPr/>
          </p:nvSpPr>
          <p:spPr bwMode="auto">
            <a:xfrm>
              <a:off x="4505759" y="2279195"/>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68" name="Rectangle 567"/>
            <p:cNvSpPr/>
            <p:nvPr/>
          </p:nvSpPr>
          <p:spPr bwMode="auto">
            <a:xfrm>
              <a:off x="4502272"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69" name="Rectangle 568"/>
            <p:cNvSpPr/>
            <p:nvPr/>
          </p:nvSpPr>
          <p:spPr bwMode="auto">
            <a:xfrm>
              <a:off x="4536698" y="2332773"/>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0" name="Rectangle 569"/>
            <p:cNvSpPr/>
            <p:nvPr/>
          </p:nvSpPr>
          <p:spPr bwMode="auto">
            <a:xfrm>
              <a:off x="4502038" y="2332773"/>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1" name="Rectangle 570"/>
            <p:cNvSpPr/>
            <p:nvPr/>
          </p:nvSpPr>
          <p:spPr bwMode="auto">
            <a:xfrm>
              <a:off x="4494781" y="2332773"/>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2" name="Rectangle 571"/>
            <p:cNvSpPr/>
            <p:nvPr/>
          </p:nvSpPr>
          <p:spPr bwMode="auto">
            <a:xfrm>
              <a:off x="4476965"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3" name="Rectangle 572"/>
            <p:cNvSpPr/>
            <p:nvPr/>
          </p:nvSpPr>
          <p:spPr bwMode="auto">
            <a:xfrm>
              <a:off x="4572820" y="2348081"/>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4" name="Pie 573"/>
            <p:cNvSpPr/>
            <p:nvPr/>
          </p:nvSpPr>
          <p:spPr bwMode="auto">
            <a:xfrm>
              <a:off x="4476742"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5" name="Pie 574"/>
            <p:cNvSpPr/>
            <p:nvPr/>
          </p:nvSpPr>
          <p:spPr bwMode="auto">
            <a:xfrm flipH="1">
              <a:off x="4552610" y="2332837"/>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6" name="Oval 575"/>
            <p:cNvSpPr/>
            <p:nvPr/>
          </p:nvSpPr>
          <p:spPr bwMode="auto">
            <a:xfrm>
              <a:off x="4519531" y="152788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7" name="Rectangle 576"/>
            <p:cNvSpPr/>
            <p:nvPr/>
          </p:nvSpPr>
          <p:spPr bwMode="auto">
            <a:xfrm>
              <a:off x="4516044"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8" name="Rectangle 577"/>
            <p:cNvSpPr/>
            <p:nvPr/>
          </p:nvSpPr>
          <p:spPr bwMode="auto">
            <a:xfrm>
              <a:off x="4550470" y="158146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79" name="Rectangle 578"/>
            <p:cNvSpPr/>
            <p:nvPr/>
          </p:nvSpPr>
          <p:spPr bwMode="auto">
            <a:xfrm>
              <a:off x="4515810" y="158146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0" name="Rectangle 579"/>
            <p:cNvSpPr/>
            <p:nvPr/>
          </p:nvSpPr>
          <p:spPr bwMode="auto">
            <a:xfrm>
              <a:off x="4508553" y="158146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1" name="Rectangle 580"/>
            <p:cNvSpPr/>
            <p:nvPr/>
          </p:nvSpPr>
          <p:spPr bwMode="auto">
            <a:xfrm>
              <a:off x="4490736"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2" name="Rectangle 581"/>
            <p:cNvSpPr/>
            <p:nvPr/>
          </p:nvSpPr>
          <p:spPr bwMode="auto">
            <a:xfrm>
              <a:off x="4586592" y="159677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3" name="Pie 582"/>
            <p:cNvSpPr/>
            <p:nvPr/>
          </p:nvSpPr>
          <p:spPr bwMode="auto">
            <a:xfrm>
              <a:off x="4490514"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4" name="Pie 583"/>
            <p:cNvSpPr/>
            <p:nvPr/>
          </p:nvSpPr>
          <p:spPr bwMode="auto">
            <a:xfrm flipH="1">
              <a:off x="4566382" y="158152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5" name="Oval 584"/>
            <p:cNvSpPr/>
            <p:nvPr/>
          </p:nvSpPr>
          <p:spPr bwMode="auto">
            <a:xfrm>
              <a:off x="4912181" y="159834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6" name="Rectangle 585"/>
            <p:cNvSpPr/>
            <p:nvPr/>
          </p:nvSpPr>
          <p:spPr bwMode="auto">
            <a:xfrm>
              <a:off x="4908694"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7" name="Rectangle 586"/>
            <p:cNvSpPr/>
            <p:nvPr/>
          </p:nvSpPr>
          <p:spPr bwMode="auto">
            <a:xfrm>
              <a:off x="4943120" y="1651918"/>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8" name="Rectangle 587"/>
            <p:cNvSpPr/>
            <p:nvPr/>
          </p:nvSpPr>
          <p:spPr bwMode="auto">
            <a:xfrm>
              <a:off x="4908460" y="1651918"/>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89" name="Rectangle 588"/>
            <p:cNvSpPr/>
            <p:nvPr/>
          </p:nvSpPr>
          <p:spPr bwMode="auto">
            <a:xfrm>
              <a:off x="4901203" y="1651918"/>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0" name="Rectangle 589"/>
            <p:cNvSpPr/>
            <p:nvPr/>
          </p:nvSpPr>
          <p:spPr bwMode="auto">
            <a:xfrm>
              <a:off x="4883386"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1" name="Rectangle 590"/>
            <p:cNvSpPr/>
            <p:nvPr/>
          </p:nvSpPr>
          <p:spPr bwMode="auto">
            <a:xfrm>
              <a:off x="4979242" y="166722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2" name="Pie 591"/>
            <p:cNvSpPr/>
            <p:nvPr/>
          </p:nvSpPr>
          <p:spPr bwMode="auto">
            <a:xfrm>
              <a:off x="4883164"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3" name="Pie 592"/>
            <p:cNvSpPr/>
            <p:nvPr/>
          </p:nvSpPr>
          <p:spPr bwMode="auto">
            <a:xfrm flipH="1">
              <a:off x="4959032" y="165198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4" name="Oval 593"/>
            <p:cNvSpPr/>
            <p:nvPr/>
          </p:nvSpPr>
          <p:spPr bwMode="auto">
            <a:xfrm>
              <a:off x="4851400" y="203759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5" name="Rectangle 594"/>
            <p:cNvSpPr/>
            <p:nvPr/>
          </p:nvSpPr>
          <p:spPr bwMode="auto">
            <a:xfrm>
              <a:off x="4847913"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6" name="Rectangle 595"/>
            <p:cNvSpPr/>
            <p:nvPr/>
          </p:nvSpPr>
          <p:spPr bwMode="auto">
            <a:xfrm>
              <a:off x="4882339" y="20911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7" name="Rectangle 596"/>
            <p:cNvSpPr/>
            <p:nvPr/>
          </p:nvSpPr>
          <p:spPr bwMode="auto">
            <a:xfrm>
              <a:off x="4847679" y="20911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8" name="Rectangle 597"/>
            <p:cNvSpPr/>
            <p:nvPr/>
          </p:nvSpPr>
          <p:spPr bwMode="auto">
            <a:xfrm>
              <a:off x="4840422" y="20911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599" name="Rectangle 598"/>
            <p:cNvSpPr/>
            <p:nvPr/>
          </p:nvSpPr>
          <p:spPr bwMode="auto">
            <a:xfrm>
              <a:off x="4822606"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0" name="Rectangle 599"/>
            <p:cNvSpPr/>
            <p:nvPr/>
          </p:nvSpPr>
          <p:spPr bwMode="auto">
            <a:xfrm>
              <a:off x="4918461" y="210648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1" name="Pie 600"/>
            <p:cNvSpPr/>
            <p:nvPr/>
          </p:nvSpPr>
          <p:spPr bwMode="auto">
            <a:xfrm>
              <a:off x="4822383"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2" name="Pie 601"/>
            <p:cNvSpPr/>
            <p:nvPr/>
          </p:nvSpPr>
          <p:spPr bwMode="auto">
            <a:xfrm flipH="1">
              <a:off x="4898251" y="20912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nvGrpSpPr>
            <p:cNvPr id="603" name="Group 602"/>
            <p:cNvGrpSpPr/>
            <p:nvPr/>
          </p:nvGrpSpPr>
          <p:grpSpPr>
            <a:xfrm>
              <a:off x="4856562" y="2354699"/>
              <a:ext cx="114319" cy="219094"/>
              <a:chOff x="8151577" y="3434588"/>
              <a:chExt cx="214702" cy="411480"/>
            </a:xfrm>
            <a:effectLst>
              <a:glow rad="228600">
                <a:srgbClr val="0070C0">
                  <a:alpha val="40000"/>
                </a:srgbClr>
              </a:glow>
            </a:effectLst>
          </p:grpSpPr>
          <p:sp>
            <p:nvSpPr>
              <p:cNvPr id="707" name="Oval 706"/>
              <p:cNvSpPr/>
              <p:nvPr/>
            </p:nvSpPr>
            <p:spPr bwMode="auto">
              <a:xfrm>
                <a:off x="8206074" y="3434588"/>
                <a:ext cx="106036" cy="98967"/>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8" name="Rectangle 707"/>
              <p:cNvSpPr/>
              <p:nvPr/>
            </p:nvSpPr>
            <p:spPr bwMode="auto">
              <a:xfrm>
                <a:off x="8199525" y="3535212"/>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9" name="Rectangle 708"/>
              <p:cNvSpPr/>
              <p:nvPr/>
            </p:nvSpPr>
            <p:spPr bwMode="auto">
              <a:xfrm>
                <a:off x="8264180" y="3535212"/>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0" name="Rectangle 709"/>
              <p:cNvSpPr/>
              <p:nvPr/>
            </p:nvSpPr>
            <p:spPr bwMode="auto">
              <a:xfrm>
                <a:off x="8199085" y="3535212"/>
                <a:ext cx="120012" cy="16250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1" name="Rectangle 710"/>
              <p:cNvSpPr/>
              <p:nvPr/>
            </p:nvSpPr>
            <p:spPr bwMode="auto">
              <a:xfrm>
                <a:off x="8185456" y="3535212"/>
                <a:ext cx="147272" cy="35820"/>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2" name="Rectangle 711"/>
              <p:cNvSpPr/>
              <p:nvPr/>
            </p:nvSpPr>
            <p:spPr bwMode="auto">
              <a:xfrm>
                <a:off x="8151995" y="3563963"/>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3" name="Rectangle 712"/>
              <p:cNvSpPr/>
              <p:nvPr/>
            </p:nvSpPr>
            <p:spPr bwMode="auto">
              <a:xfrm>
                <a:off x="8332021" y="3563963"/>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4" name="Pie 713"/>
              <p:cNvSpPr/>
              <p:nvPr/>
            </p:nvSpPr>
            <p:spPr bwMode="auto">
              <a:xfrm>
                <a:off x="8151577" y="3535332"/>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15" name="Pie 714"/>
              <p:cNvSpPr/>
              <p:nvPr/>
            </p:nvSpPr>
            <p:spPr bwMode="auto">
              <a:xfrm flipH="1">
                <a:off x="8294065" y="3535332"/>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grpSp>
          <p:nvGrpSpPr>
            <p:cNvPr id="604" name="Group 603"/>
            <p:cNvGrpSpPr/>
            <p:nvPr/>
          </p:nvGrpSpPr>
          <p:grpSpPr>
            <a:xfrm>
              <a:off x="5005247" y="2808787"/>
              <a:ext cx="114319" cy="219094"/>
              <a:chOff x="8430822" y="4287410"/>
              <a:chExt cx="214702" cy="411480"/>
            </a:xfrm>
            <a:effectLst>
              <a:glow rad="228600">
                <a:srgbClr val="0070C0">
                  <a:alpha val="40000"/>
                </a:srgbClr>
              </a:glow>
            </a:effectLst>
          </p:grpSpPr>
          <p:sp>
            <p:nvSpPr>
              <p:cNvPr id="698" name="Oval 697"/>
              <p:cNvSpPr/>
              <p:nvPr/>
            </p:nvSpPr>
            <p:spPr bwMode="auto">
              <a:xfrm>
                <a:off x="8485319" y="4287410"/>
                <a:ext cx="106036" cy="98967"/>
              </a:xfrm>
              <a:prstGeom prst="ellipse">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9" name="Rectangle 698"/>
              <p:cNvSpPr/>
              <p:nvPr/>
            </p:nvSpPr>
            <p:spPr bwMode="auto">
              <a:xfrm>
                <a:off x="8478770" y="4388034"/>
                <a:ext cx="55699" cy="31085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0" name="Rectangle 699"/>
              <p:cNvSpPr/>
              <p:nvPr/>
            </p:nvSpPr>
            <p:spPr bwMode="auto">
              <a:xfrm>
                <a:off x="8543425" y="4388034"/>
                <a:ext cx="55699" cy="31085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1" name="Rectangle 700"/>
              <p:cNvSpPr/>
              <p:nvPr/>
            </p:nvSpPr>
            <p:spPr bwMode="auto">
              <a:xfrm>
                <a:off x="8478330" y="4388034"/>
                <a:ext cx="120012" cy="162501"/>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2" name="Rectangle 701"/>
              <p:cNvSpPr/>
              <p:nvPr/>
            </p:nvSpPr>
            <p:spPr bwMode="auto">
              <a:xfrm>
                <a:off x="8464701" y="4388034"/>
                <a:ext cx="147272" cy="35820"/>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3" name="Rectangle 702"/>
              <p:cNvSpPr/>
              <p:nvPr/>
            </p:nvSpPr>
            <p:spPr bwMode="auto">
              <a:xfrm>
                <a:off x="8431240" y="4416785"/>
                <a:ext cx="34167" cy="111491"/>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4" name="Rectangle 703"/>
              <p:cNvSpPr/>
              <p:nvPr/>
            </p:nvSpPr>
            <p:spPr bwMode="auto">
              <a:xfrm>
                <a:off x="8611266" y="4416785"/>
                <a:ext cx="34167" cy="111491"/>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5" name="Pie 704"/>
              <p:cNvSpPr/>
              <p:nvPr/>
            </p:nvSpPr>
            <p:spPr bwMode="auto">
              <a:xfrm>
                <a:off x="8430822" y="4388154"/>
                <a:ext cx="72214" cy="72214"/>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706" name="Pie 705"/>
              <p:cNvSpPr/>
              <p:nvPr/>
            </p:nvSpPr>
            <p:spPr bwMode="auto">
              <a:xfrm flipH="1">
                <a:off x="8573310" y="4388154"/>
                <a:ext cx="72214" cy="72214"/>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grpSp>
          <p:nvGrpSpPr>
            <p:cNvPr id="605" name="Group 604"/>
            <p:cNvGrpSpPr/>
            <p:nvPr/>
          </p:nvGrpSpPr>
          <p:grpSpPr>
            <a:xfrm>
              <a:off x="5174496" y="2229049"/>
              <a:ext cx="114319" cy="219094"/>
              <a:chOff x="8748689" y="3198605"/>
              <a:chExt cx="214702" cy="411480"/>
            </a:xfrm>
            <a:effectLst>
              <a:glow rad="228600">
                <a:srgbClr val="7030A0">
                  <a:alpha val="40000"/>
                </a:srgbClr>
              </a:glow>
            </a:effectLst>
          </p:grpSpPr>
          <p:sp>
            <p:nvSpPr>
              <p:cNvPr id="689" name="Oval 688"/>
              <p:cNvSpPr/>
              <p:nvPr/>
            </p:nvSpPr>
            <p:spPr bwMode="auto">
              <a:xfrm>
                <a:off x="8803186" y="3198605"/>
                <a:ext cx="106036" cy="98967"/>
              </a:xfrm>
              <a:prstGeom prst="ellipse">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0" name="Rectangle 689"/>
              <p:cNvSpPr/>
              <p:nvPr/>
            </p:nvSpPr>
            <p:spPr bwMode="auto">
              <a:xfrm>
                <a:off x="8796637" y="3299229"/>
                <a:ext cx="55699" cy="31085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1" name="Rectangle 690"/>
              <p:cNvSpPr/>
              <p:nvPr/>
            </p:nvSpPr>
            <p:spPr bwMode="auto">
              <a:xfrm>
                <a:off x="8861292" y="3299229"/>
                <a:ext cx="55699" cy="310856"/>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2" name="Rectangle 691"/>
              <p:cNvSpPr/>
              <p:nvPr/>
            </p:nvSpPr>
            <p:spPr bwMode="auto">
              <a:xfrm>
                <a:off x="8796197" y="3299229"/>
                <a:ext cx="120012" cy="162501"/>
              </a:xfrm>
              <a:prstGeom prst="rect">
                <a:avLst/>
              </a:prstGeom>
              <a:solidFill>
                <a:srgbClr val="BFBFBF"/>
              </a:solidFill>
              <a:ln w="28575" cap="flat" cmpd="sng" algn="ctr">
                <a:noFill/>
                <a:prstDash val="solid"/>
                <a:round/>
                <a:headEnd type="none" w="med" len="med"/>
                <a:tailEnd type="none" w="med" len="med"/>
              </a:ln>
              <a:effectLst>
                <a:glow rad="114300">
                  <a:srgbClr val="9AC6E5">
                    <a:alpha val="57000"/>
                  </a:srgbClr>
                </a:glow>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3" name="Rectangle 692"/>
              <p:cNvSpPr/>
              <p:nvPr/>
            </p:nvSpPr>
            <p:spPr bwMode="auto">
              <a:xfrm>
                <a:off x="8782568" y="3299229"/>
                <a:ext cx="147272" cy="35820"/>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4" name="Rectangle 693"/>
              <p:cNvSpPr/>
              <p:nvPr/>
            </p:nvSpPr>
            <p:spPr bwMode="auto">
              <a:xfrm>
                <a:off x="8749107" y="3327980"/>
                <a:ext cx="34167" cy="111491"/>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5" name="Rectangle 694"/>
              <p:cNvSpPr/>
              <p:nvPr/>
            </p:nvSpPr>
            <p:spPr bwMode="auto">
              <a:xfrm>
                <a:off x="8929133" y="3327980"/>
                <a:ext cx="34167" cy="111491"/>
              </a:xfrm>
              <a:prstGeom prst="rect">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6" name="Pie 695"/>
              <p:cNvSpPr/>
              <p:nvPr/>
            </p:nvSpPr>
            <p:spPr bwMode="auto">
              <a:xfrm>
                <a:off x="8748689" y="3299349"/>
                <a:ext cx="72214" cy="72214"/>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97" name="Pie 696"/>
              <p:cNvSpPr/>
              <p:nvPr/>
            </p:nvSpPr>
            <p:spPr bwMode="auto">
              <a:xfrm flipH="1">
                <a:off x="8891177" y="3299349"/>
                <a:ext cx="72214" cy="72214"/>
              </a:xfrm>
              <a:prstGeom prst="pie">
                <a:avLst>
                  <a:gd name="adj1" fmla="val 10690896"/>
                  <a:gd name="adj2" fmla="val 16272367"/>
                </a:avLst>
              </a:prstGeom>
              <a:solidFill>
                <a:srgbClr val="BFBFB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grpSp>
          <p:nvGrpSpPr>
            <p:cNvPr id="606" name="Group 605"/>
            <p:cNvGrpSpPr/>
            <p:nvPr/>
          </p:nvGrpSpPr>
          <p:grpSpPr>
            <a:xfrm>
              <a:off x="5302878" y="2533883"/>
              <a:ext cx="114319" cy="219094"/>
              <a:chOff x="8989803" y="3771113"/>
              <a:chExt cx="214702" cy="411480"/>
            </a:xfrm>
            <a:effectLst>
              <a:glow rad="228600">
                <a:srgbClr val="0070C0">
                  <a:alpha val="40000"/>
                </a:srgbClr>
              </a:glow>
            </a:effectLst>
          </p:grpSpPr>
          <p:sp>
            <p:nvSpPr>
              <p:cNvPr id="680" name="Oval 679"/>
              <p:cNvSpPr/>
              <p:nvPr/>
            </p:nvSpPr>
            <p:spPr bwMode="auto">
              <a:xfrm>
                <a:off x="9044300" y="3771113"/>
                <a:ext cx="106036" cy="98967"/>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1" name="Rectangle 680"/>
              <p:cNvSpPr/>
              <p:nvPr/>
            </p:nvSpPr>
            <p:spPr bwMode="auto">
              <a:xfrm>
                <a:off x="9037751" y="3871737"/>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2" name="Rectangle 681"/>
              <p:cNvSpPr/>
              <p:nvPr/>
            </p:nvSpPr>
            <p:spPr bwMode="auto">
              <a:xfrm>
                <a:off x="9102406" y="3871737"/>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3" name="Rectangle 682"/>
              <p:cNvSpPr/>
              <p:nvPr/>
            </p:nvSpPr>
            <p:spPr bwMode="auto">
              <a:xfrm>
                <a:off x="9037311" y="3871737"/>
                <a:ext cx="120012" cy="16250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4" name="Rectangle 683"/>
              <p:cNvSpPr/>
              <p:nvPr/>
            </p:nvSpPr>
            <p:spPr bwMode="auto">
              <a:xfrm>
                <a:off x="9023682" y="3871737"/>
                <a:ext cx="147272" cy="35820"/>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5" name="Rectangle 684"/>
              <p:cNvSpPr/>
              <p:nvPr/>
            </p:nvSpPr>
            <p:spPr bwMode="auto">
              <a:xfrm>
                <a:off x="8990221" y="3900488"/>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6" name="Rectangle 685"/>
              <p:cNvSpPr/>
              <p:nvPr/>
            </p:nvSpPr>
            <p:spPr bwMode="auto">
              <a:xfrm>
                <a:off x="9170247" y="3900488"/>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7" name="Pie 686"/>
              <p:cNvSpPr/>
              <p:nvPr/>
            </p:nvSpPr>
            <p:spPr bwMode="auto">
              <a:xfrm>
                <a:off x="8989803" y="3871857"/>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88" name="Pie 687"/>
              <p:cNvSpPr/>
              <p:nvPr/>
            </p:nvSpPr>
            <p:spPr bwMode="auto">
              <a:xfrm flipH="1">
                <a:off x="9132291" y="3871857"/>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sp>
          <p:nvSpPr>
            <p:cNvPr id="607" name="Oval 606"/>
            <p:cNvSpPr/>
            <p:nvPr/>
          </p:nvSpPr>
          <p:spPr bwMode="auto">
            <a:xfrm>
              <a:off x="5270764" y="187913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8" name="Rectangle 607"/>
            <p:cNvSpPr/>
            <p:nvPr/>
          </p:nvSpPr>
          <p:spPr bwMode="auto">
            <a:xfrm>
              <a:off x="5267277"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09" name="Rectangle 608"/>
            <p:cNvSpPr/>
            <p:nvPr/>
          </p:nvSpPr>
          <p:spPr bwMode="auto">
            <a:xfrm>
              <a:off x="5301702" y="193270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0" name="Rectangle 609"/>
            <p:cNvSpPr/>
            <p:nvPr/>
          </p:nvSpPr>
          <p:spPr bwMode="auto">
            <a:xfrm>
              <a:off x="5267042" y="193270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1" name="Rectangle 610"/>
            <p:cNvSpPr/>
            <p:nvPr/>
          </p:nvSpPr>
          <p:spPr bwMode="auto">
            <a:xfrm>
              <a:off x="5259786" y="193270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2" name="Rectangle 611"/>
            <p:cNvSpPr/>
            <p:nvPr/>
          </p:nvSpPr>
          <p:spPr bwMode="auto">
            <a:xfrm>
              <a:off x="5241969"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3" name="Rectangle 612"/>
            <p:cNvSpPr/>
            <p:nvPr/>
          </p:nvSpPr>
          <p:spPr bwMode="auto">
            <a:xfrm>
              <a:off x="5337825" y="194801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4" name="Pie 613"/>
            <p:cNvSpPr/>
            <p:nvPr/>
          </p:nvSpPr>
          <p:spPr bwMode="auto">
            <a:xfrm>
              <a:off x="5241747"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5" name="Pie 614"/>
            <p:cNvSpPr/>
            <p:nvPr/>
          </p:nvSpPr>
          <p:spPr bwMode="auto">
            <a:xfrm flipH="1">
              <a:off x="5317615" y="1932773"/>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nvGrpSpPr>
            <p:cNvPr id="616" name="Group 615"/>
            <p:cNvGrpSpPr/>
            <p:nvPr/>
          </p:nvGrpSpPr>
          <p:grpSpPr>
            <a:xfrm>
              <a:off x="5519129" y="2027884"/>
              <a:ext cx="114319" cy="219094"/>
              <a:chOff x="9395943" y="2820796"/>
              <a:chExt cx="214702" cy="411480"/>
            </a:xfrm>
            <a:effectLst>
              <a:glow rad="228600">
                <a:srgbClr val="0070C0">
                  <a:alpha val="40000"/>
                </a:srgbClr>
              </a:glow>
            </a:effectLst>
          </p:grpSpPr>
          <p:sp>
            <p:nvSpPr>
              <p:cNvPr id="671" name="Oval 670"/>
              <p:cNvSpPr/>
              <p:nvPr/>
            </p:nvSpPr>
            <p:spPr bwMode="auto">
              <a:xfrm>
                <a:off x="9450440" y="2820796"/>
                <a:ext cx="106036" cy="98967"/>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2" name="Rectangle 671"/>
              <p:cNvSpPr/>
              <p:nvPr/>
            </p:nvSpPr>
            <p:spPr bwMode="auto">
              <a:xfrm>
                <a:off x="9443891" y="2921420"/>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3" name="Rectangle 672"/>
              <p:cNvSpPr/>
              <p:nvPr/>
            </p:nvSpPr>
            <p:spPr bwMode="auto">
              <a:xfrm>
                <a:off x="9508546" y="2921420"/>
                <a:ext cx="55699" cy="31085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4" name="Rectangle 673"/>
              <p:cNvSpPr/>
              <p:nvPr/>
            </p:nvSpPr>
            <p:spPr bwMode="auto">
              <a:xfrm>
                <a:off x="9443451" y="2921420"/>
                <a:ext cx="120012" cy="16250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5" name="Rectangle 674"/>
              <p:cNvSpPr/>
              <p:nvPr/>
            </p:nvSpPr>
            <p:spPr bwMode="auto">
              <a:xfrm>
                <a:off x="9429822" y="2921420"/>
                <a:ext cx="147272" cy="35820"/>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6" name="Rectangle 675"/>
              <p:cNvSpPr/>
              <p:nvPr/>
            </p:nvSpPr>
            <p:spPr bwMode="auto">
              <a:xfrm>
                <a:off x="9396361" y="2950171"/>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7" name="Rectangle 676"/>
              <p:cNvSpPr/>
              <p:nvPr/>
            </p:nvSpPr>
            <p:spPr bwMode="auto">
              <a:xfrm>
                <a:off x="9576387" y="2950171"/>
                <a:ext cx="34167" cy="111491"/>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8" name="Pie 677"/>
              <p:cNvSpPr/>
              <p:nvPr/>
            </p:nvSpPr>
            <p:spPr bwMode="auto">
              <a:xfrm>
                <a:off x="9395943" y="2921540"/>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9" name="Pie 678"/>
              <p:cNvSpPr/>
              <p:nvPr/>
            </p:nvSpPr>
            <p:spPr bwMode="auto">
              <a:xfrm flipH="1">
                <a:off x="9538431" y="2921540"/>
                <a:ext cx="72214" cy="72214"/>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sp>
          <p:nvSpPr>
            <p:cNvPr id="617" name="Oval 616"/>
            <p:cNvSpPr/>
            <p:nvPr/>
          </p:nvSpPr>
          <p:spPr bwMode="auto">
            <a:xfrm>
              <a:off x="5683174" y="2799413"/>
              <a:ext cx="56459" cy="52695"/>
            </a:xfrm>
            <a:prstGeom prst="ellipse">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8" name="Rectangle 617"/>
            <p:cNvSpPr/>
            <p:nvPr/>
          </p:nvSpPr>
          <p:spPr bwMode="auto">
            <a:xfrm>
              <a:off x="5679687" y="2852990"/>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19" name="Rectangle 618"/>
            <p:cNvSpPr/>
            <p:nvPr/>
          </p:nvSpPr>
          <p:spPr bwMode="auto">
            <a:xfrm>
              <a:off x="5714113" y="2852990"/>
              <a:ext cx="29657" cy="165516"/>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0" name="Rectangle 619"/>
            <p:cNvSpPr/>
            <p:nvPr/>
          </p:nvSpPr>
          <p:spPr bwMode="auto">
            <a:xfrm>
              <a:off x="5679453" y="2852990"/>
              <a:ext cx="63901" cy="8652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1" name="Rectangle 620"/>
            <p:cNvSpPr/>
            <p:nvPr/>
          </p:nvSpPr>
          <p:spPr bwMode="auto">
            <a:xfrm>
              <a:off x="5672196" y="2852990"/>
              <a:ext cx="78415" cy="19072"/>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2" name="Rectangle 621"/>
            <p:cNvSpPr/>
            <p:nvPr/>
          </p:nvSpPr>
          <p:spPr bwMode="auto">
            <a:xfrm>
              <a:off x="5654379" y="2868299"/>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3" name="Rectangle 622"/>
            <p:cNvSpPr/>
            <p:nvPr/>
          </p:nvSpPr>
          <p:spPr bwMode="auto">
            <a:xfrm>
              <a:off x="5750235" y="2868299"/>
              <a:ext cx="18192" cy="59364"/>
            </a:xfrm>
            <a:prstGeom prst="rect">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4" name="Pie 623"/>
            <p:cNvSpPr/>
            <p:nvPr/>
          </p:nvSpPr>
          <p:spPr bwMode="auto">
            <a:xfrm>
              <a:off x="5654157" y="2853054"/>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5" name="Pie 624"/>
            <p:cNvSpPr/>
            <p:nvPr/>
          </p:nvSpPr>
          <p:spPr bwMode="auto">
            <a:xfrm flipH="1">
              <a:off x="5730025" y="2853054"/>
              <a:ext cx="38451" cy="38451"/>
            </a:xfrm>
            <a:prstGeom prst="pie">
              <a:avLst>
                <a:gd name="adj1" fmla="val 10690896"/>
                <a:gd name="adj2" fmla="val 16272367"/>
              </a:avLst>
            </a:prstGeom>
            <a:solidFill>
              <a:srgbClr val="FEA394"/>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6" name="Oval 625"/>
            <p:cNvSpPr/>
            <p:nvPr/>
          </p:nvSpPr>
          <p:spPr bwMode="auto">
            <a:xfrm>
              <a:off x="5614796" y="236726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7" name="Rectangle 626"/>
            <p:cNvSpPr/>
            <p:nvPr/>
          </p:nvSpPr>
          <p:spPr bwMode="auto">
            <a:xfrm>
              <a:off x="5611309"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8" name="Rectangle 627"/>
            <p:cNvSpPr/>
            <p:nvPr/>
          </p:nvSpPr>
          <p:spPr bwMode="auto">
            <a:xfrm>
              <a:off x="5645735" y="2420841"/>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29" name="Rectangle 628"/>
            <p:cNvSpPr/>
            <p:nvPr/>
          </p:nvSpPr>
          <p:spPr bwMode="auto">
            <a:xfrm>
              <a:off x="5611075" y="2420841"/>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0" name="Rectangle 629"/>
            <p:cNvSpPr/>
            <p:nvPr/>
          </p:nvSpPr>
          <p:spPr bwMode="auto">
            <a:xfrm>
              <a:off x="5603818" y="2420841"/>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1" name="Rectangle 630"/>
            <p:cNvSpPr/>
            <p:nvPr/>
          </p:nvSpPr>
          <p:spPr bwMode="auto">
            <a:xfrm>
              <a:off x="5586002"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2" name="Rectangle 631"/>
            <p:cNvSpPr/>
            <p:nvPr/>
          </p:nvSpPr>
          <p:spPr bwMode="auto">
            <a:xfrm>
              <a:off x="5681857" y="243615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3" name="Pie 632"/>
            <p:cNvSpPr/>
            <p:nvPr/>
          </p:nvSpPr>
          <p:spPr bwMode="auto">
            <a:xfrm>
              <a:off x="5585779"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4" name="Pie 633"/>
            <p:cNvSpPr/>
            <p:nvPr/>
          </p:nvSpPr>
          <p:spPr bwMode="auto">
            <a:xfrm flipH="1">
              <a:off x="5661647" y="2420905"/>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5" name="Oval 634"/>
            <p:cNvSpPr/>
            <p:nvPr/>
          </p:nvSpPr>
          <p:spPr bwMode="auto">
            <a:xfrm>
              <a:off x="6006743" y="2413837"/>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6" name="Rectangle 635"/>
            <p:cNvSpPr/>
            <p:nvPr/>
          </p:nvSpPr>
          <p:spPr bwMode="auto">
            <a:xfrm>
              <a:off x="6003256"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7" name="Rectangle 636"/>
            <p:cNvSpPr/>
            <p:nvPr/>
          </p:nvSpPr>
          <p:spPr bwMode="auto">
            <a:xfrm>
              <a:off x="6037682" y="2467414"/>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8" name="Rectangle 637"/>
            <p:cNvSpPr/>
            <p:nvPr/>
          </p:nvSpPr>
          <p:spPr bwMode="auto">
            <a:xfrm>
              <a:off x="6003022" y="2467414"/>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39" name="Rectangle 638"/>
            <p:cNvSpPr/>
            <p:nvPr/>
          </p:nvSpPr>
          <p:spPr bwMode="auto">
            <a:xfrm>
              <a:off x="5995765" y="2467414"/>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0" name="Rectangle 639"/>
            <p:cNvSpPr/>
            <p:nvPr/>
          </p:nvSpPr>
          <p:spPr bwMode="auto">
            <a:xfrm>
              <a:off x="5977949"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1" name="Rectangle 640"/>
            <p:cNvSpPr/>
            <p:nvPr/>
          </p:nvSpPr>
          <p:spPr bwMode="auto">
            <a:xfrm>
              <a:off x="6073804" y="2482723"/>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2" name="Pie 641"/>
            <p:cNvSpPr/>
            <p:nvPr/>
          </p:nvSpPr>
          <p:spPr bwMode="auto">
            <a:xfrm>
              <a:off x="5977726"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3" name="Pie 642"/>
            <p:cNvSpPr/>
            <p:nvPr/>
          </p:nvSpPr>
          <p:spPr bwMode="auto">
            <a:xfrm flipH="1">
              <a:off x="6053594" y="2467478"/>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4" name="Oval 643"/>
            <p:cNvSpPr/>
            <p:nvPr/>
          </p:nvSpPr>
          <p:spPr bwMode="auto">
            <a:xfrm>
              <a:off x="5898425" y="1954414"/>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5" name="Rectangle 644"/>
            <p:cNvSpPr/>
            <p:nvPr/>
          </p:nvSpPr>
          <p:spPr bwMode="auto">
            <a:xfrm>
              <a:off x="5894938"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6" name="Rectangle 645"/>
            <p:cNvSpPr/>
            <p:nvPr/>
          </p:nvSpPr>
          <p:spPr bwMode="auto">
            <a:xfrm>
              <a:off x="5929364" y="2007992"/>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7" name="Rectangle 646"/>
            <p:cNvSpPr/>
            <p:nvPr/>
          </p:nvSpPr>
          <p:spPr bwMode="auto">
            <a:xfrm>
              <a:off x="5894704" y="2007992"/>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8" name="Rectangle 647"/>
            <p:cNvSpPr/>
            <p:nvPr/>
          </p:nvSpPr>
          <p:spPr bwMode="auto">
            <a:xfrm>
              <a:off x="5887447" y="2007992"/>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49" name="Rectangle 648"/>
            <p:cNvSpPr/>
            <p:nvPr/>
          </p:nvSpPr>
          <p:spPr bwMode="auto">
            <a:xfrm>
              <a:off x="5869631"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0" name="Rectangle 649"/>
            <p:cNvSpPr/>
            <p:nvPr/>
          </p:nvSpPr>
          <p:spPr bwMode="auto">
            <a:xfrm>
              <a:off x="5965486" y="2023300"/>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1" name="Pie 650"/>
            <p:cNvSpPr/>
            <p:nvPr/>
          </p:nvSpPr>
          <p:spPr bwMode="auto">
            <a:xfrm>
              <a:off x="5869408"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2" name="Pie 651"/>
            <p:cNvSpPr/>
            <p:nvPr/>
          </p:nvSpPr>
          <p:spPr bwMode="auto">
            <a:xfrm flipH="1">
              <a:off x="5945276" y="2008056"/>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3" name="Oval 652"/>
            <p:cNvSpPr/>
            <p:nvPr/>
          </p:nvSpPr>
          <p:spPr bwMode="auto">
            <a:xfrm>
              <a:off x="5540309" y="1491098"/>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4" name="Rectangle 653"/>
            <p:cNvSpPr/>
            <p:nvPr/>
          </p:nvSpPr>
          <p:spPr bwMode="auto">
            <a:xfrm>
              <a:off x="5536822"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5" name="Rectangle 654"/>
            <p:cNvSpPr/>
            <p:nvPr/>
          </p:nvSpPr>
          <p:spPr bwMode="auto">
            <a:xfrm>
              <a:off x="5571248" y="1544675"/>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6" name="Rectangle 655"/>
            <p:cNvSpPr/>
            <p:nvPr/>
          </p:nvSpPr>
          <p:spPr bwMode="auto">
            <a:xfrm>
              <a:off x="5536588" y="1544675"/>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7" name="Rectangle 656"/>
            <p:cNvSpPr/>
            <p:nvPr/>
          </p:nvSpPr>
          <p:spPr bwMode="auto">
            <a:xfrm>
              <a:off x="5529331" y="1544675"/>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8" name="Rectangle 657"/>
            <p:cNvSpPr/>
            <p:nvPr/>
          </p:nvSpPr>
          <p:spPr bwMode="auto">
            <a:xfrm>
              <a:off x="5511515"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59" name="Rectangle 658"/>
            <p:cNvSpPr/>
            <p:nvPr/>
          </p:nvSpPr>
          <p:spPr bwMode="auto">
            <a:xfrm>
              <a:off x="5607370" y="1559984"/>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0" name="Pie 659"/>
            <p:cNvSpPr/>
            <p:nvPr/>
          </p:nvSpPr>
          <p:spPr bwMode="auto">
            <a:xfrm>
              <a:off x="5511292"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1" name="Pie 660"/>
            <p:cNvSpPr/>
            <p:nvPr/>
          </p:nvSpPr>
          <p:spPr bwMode="auto">
            <a:xfrm flipH="1">
              <a:off x="5587160" y="1544739"/>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2" name="Oval 661"/>
            <p:cNvSpPr/>
            <p:nvPr/>
          </p:nvSpPr>
          <p:spPr bwMode="auto">
            <a:xfrm>
              <a:off x="5642939" y="1153361"/>
              <a:ext cx="56459" cy="52695"/>
            </a:xfrm>
            <a:prstGeom prst="ellipse">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3" name="Rectangle 662"/>
            <p:cNvSpPr/>
            <p:nvPr/>
          </p:nvSpPr>
          <p:spPr bwMode="auto">
            <a:xfrm>
              <a:off x="5639452"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4" name="Rectangle 663"/>
            <p:cNvSpPr/>
            <p:nvPr/>
          </p:nvSpPr>
          <p:spPr bwMode="auto">
            <a:xfrm>
              <a:off x="5673877" y="1206939"/>
              <a:ext cx="29657" cy="165516"/>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5" name="Rectangle 664"/>
            <p:cNvSpPr/>
            <p:nvPr/>
          </p:nvSpPr>
          <p:spPr bwMode="auto">
            <a:xfrm>
              <a:off x="5639217" y="1206939"/>
              <a:ext cx="63901" cy="8652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6" name="Rectangle 665"/>
            <p:cNvSpPr/>
            <p:nvPr/>
          </p:nvSpPr>
          <p:spPr bwMode="auto">
            <a:xfrm>
              <a:off x="5631960" y="1206939"/>
              <a:ext cx="78415" cy="19072"/>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7" name="Rectangle 666"/>
            <p:cNvSpPr/>
            <p:nvPr/>
          </p:nvSpPr>
          <p:spPr bwMode="auto">
            <a:xfrm>
              <a:off x="5614144"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8" name="Rectangle 667"/>
            <p:cNvSpPr/>
            <p:nvPr/>
          </p:nvSpPr>
          <p:spPr bwMode="auto">
            <a:xfrm>
              <a:off x="5710000" y="1222247"/>
              <a:ext cx="18192" cy="59364"/>
            </a:xfrm>
            <a:prstGeom prst="rect">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69" name="Pie 668"/>
            <p:cNvSpPr/>
            <p:nvPr/>
          </p:nvSpPr>
          <p:spPr bwMode="auto">
            <a:xfrm>
              <a:off x="5613921"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sp>
          <p:nvSpPr>
            <p:cNvPr id="670" name="Pie 669"/>
            <p:cNvSpPr/>
            <p:nvPr/>
          </p:nvSpPr>
          <p:spPr bwMode="auto">
            <a:xfrm flipH="1">
              <a:off x="5689790" y="1207002"/>
              <a:ext cx="38451" cy="38451"/>
            </a:xfrm>
            <a:prstGeom prst="pie">
              <a:avLst>
                <a:gd name="adj1" fmla="val 10690896"/>
                <a:gd name="adj2" fmla="val 16272367"/>
              </a:avLst>
            </a:prstGeom>
            <a:solidFill>
              <a:srgbClr val="BBD1AF"/>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000000"/>
                </a:solidFill>
                <a:effectLst/>
                <a:latin typeface="+mn-lt"/>
              </a:endParaRPr>
            </a:p>
          </p:txBody>
        </p:sp>
      </p:grpSp>
    </p:spTree>
    <p:extLst>
      <p:ext uri="{BB962C8B-B14F-4D97-AF65-F5344CB8AC3E}">
        <p14:creationId xmlns:p14="http://schemas.microsoft.com/office/powerpoint/2010/main" val="3609920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6"/>
          <p:cNvSpPr txBox="1">
            <a:spLocks/>
          </p:cNvSpPr>
          <p:nvPr/>
        </p:nvSpPr>
        <p:spPr bwMode="auto">
          <a:xfrm>
            <a:off x="327378" y="1524000"/>
            <a:ext cx="4041422" cy="4307646"/>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64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63650" indent="-34448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208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lnSpc>
                <a:spcPct val="90000"/>
              </a:lnSpc>
              <a:spcBef>
                <a:spcPct val="20000"/>
              </a:spcBef>
              <a:spcAft>
                <a:spcPct val="0"/>
              </a:spcAft>
              <a:buClr>
                <a:srgbClr val="919191"/>
              </a:buClr>
              <a:buSzPct val="100000"/>
              <a:buNone/>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marL="285750" indent="-285750">
              <a:buFont typeface="Arial"/>
              <a:buChar char="•"/>
            </a:pPr>
            <a:r>
              <a:rPr lang="en-US" dirty="0"/>
              <a:t>The study team briefed results and analysis to the deputy commander of FORSCOM and staff from the FORSCOM Surgeon's office. FORSCOM is now utilizing antigen testing prior to CTC rotations. </a:t>
            </a:r>
          </a:p>
          <a:p>
            <a:pPr marL="285750" indent="-285750">
              <a:buFont typeface="Arial"/>
              <a:buChar char="•"/>
            </a:pPr>
            <a:r>
              <a:rPr lang="en-US" dirty="0"/>
              <a:t>The project team used this model to support SOCOM decisions to reduce pre-travel restriction of movement (ROM) periods. </a:t>
            </a:r>
            <a:endParaRPr lang="en-US" dirty="0">
              <a:cs typeface="Calibri"/>
            </a:endParaRPr>
          </a:p>
          <a:p>
            <a:pPr marL="0" indent="0">
              <a:buNone/>
            </a:pPr>
            <a:endParaRPr lang="en-US" dirty="0"/>
          </a:p>
        </p:txBody>
      </p:sp>
      <p:sp>
        <p:nvSpPr>
          <p:cNvPr id="3" name="Title 2"/>
          <p:cNvSpPr>
            <a:spLocks noGrp="1"/>
          </p:cNvSpPr>
          <p:nvPr>
            <p:ph type="title"/>
          </p:nvPr>
        </p:nvSpPr>
        <p:spPr/>
        <p:txBody>
          <a:bodyPr>
            <a:normAutofit fontScale="90000"/>
          </a:bodyPr>
          <a:lstStyle/>
          <a:p>
            <a:r>
              <a:rPr lang="en-US" b="1" dirty="0"/>
              <a:t>Improving CTC COVID-19 Testing Procedures:</a:t>
            </a:r>
            <a:br>
              <a:rPr lang="en-US" b="1" dirty="0"/>
            </a:br>
            <a:r>
              <a:rPr lang="en-US" i="1" dirty="0"/>
              <a:t>Impact on FORSCOM and SOCOM</a:t>
            </a:r>
          </a:p>
        </p:txBody>
      </p:sp>
      <p:sp>
        <p:nvSpPr>
          <p:cNvPr id="9" name="Date Placeholder 15"/>
          <p:cNvSpPr>
            <a:spLocks noGrp="1"/>
          </p:cNvSpPr>
          <p:nvPr>
            <p:ph type="dt" sz="half" idx="10"/>
          </p:nvPr>
        </p:nvSpPr>
        <p:spPr/>
        <p:txBody>
          <a:bodyPr/>
          <a:lstStyle/>
          <a:p>
            <a:fld id="{F400BD6C-B882-4797-A2E2-5903F03C2DA9}" type="datetime3">
              <a:rPr lang="en-US" smtClean="0"/>
              <a:t>11 June 2021</a:t>
            </a:fld>
            <a:endParaRPr lang="en-US"/>
          </a:p>
        </p:txBody>
      </p:sp>
      <p:sp>
        <p:nvSpPr>
          <p:cNvPr id="8" name="Slide Number Placeholder 7"/>
          <p:cNvSpPr>
            <a:spLocks noGrp="1"/>
          </p:cNvSpPr>
          <p:nvPr>
            <p:ph type="sldNum" sz="quarter" idx="11"/>
          </p:nvPr>
        </p:nvSpPr>
        <p:spPr/>
        <p:txBody>
          <a:bodyPr/>
          <a:lstStyle/>
          <a:p>
            <a:fld id="{CB29584B-2C78-4F19-9D57-A8D27C3B25A0}" type="slidenum">
              <a:rPr lang="en-US" smtClean="0"/>
              <a:pPr/>
              <a:t>23</a:t>
            </a:fld>
            <a:endParaRPr lang="en-US"/>
          </a:p>
        </p:txBody>
      </p:sp>
      <p:pic>
        <p:nvPicPr>
          <p:cNvPr id="4" name="Picture 3"/>
          <p:cNvPicPr>
            <a:picLocks noChangeAspect="1"/>
          </p:cNvPicPr>
          <p:nvPr/>
        </p:nvPicPr>
        <p:blipFill>
          <a:blip r:embed="rId3"/>
          <a:stretch>
            <a:fillRect/>
          </a:stretch>
        </p:blipFill>
        <p:spPr>
          <a:xfrm>
            <a:off x="4343398" y="1407597"/>
            <a:ext cx="7840136" cy="5218628"/>
          </a:xfrm>
          <a:prstGeom prst="rect">
            <a:avLst/>
          </a:prstGeom>
        </p:spPr>
      </p:pic>
    </p:spTree>
    <p:extLst>
      <p:ext uri="{BB962C8B-B14F-4D97-AF65-F5344CB8AC3E}">
        <p14:creationId xmlns:p14="http://schemas.microsoft.com/office/powerpoint/2010/main" val="2758853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Conclusion</a:t>
            </a:r>
            <a:endParaRPr lang="en-US" i="1" dirty="0"/>
          </a:p>
        </p:txBody>
      </p:sp>
      <p:sp>
        <p:nvSpPr>
          <p:cNvPr id="2" name="Date Placeholder 1"/>
          <p:cNvSpPr>
            <a:spLocks noGrp="1"/>
          </p:cNvSpPr>
          <p:nvPr>
            <p:ph type="dt" sz="half" idx="10"/>
          </p:nvPr>
        </p:nvSpPr>
        <p:spPr/>
        <p:txBody>
          <a:bodyPr/>
          <a:lstStyle/>
          <a:p>
            <a:fld id="{9AA302D4-7189-40A6-A6A6-479132533DD7}" type="datetime3">
              <a:rPr lang="en-US" smtClean="0"/>
              <a:t>11 June 2021</a:t>
            </a:fld>
            <a:endParaRPr lang="en-US"/>
          </a:p>
        </p:txBody>
      </p:sp>
      <p:sp>
        <p:nvSpPr>
          <p:cNvPr id="3" name="Slide Number Placeholder 2"/>
          <p:cNvSpPr>
            <a:spLocks noGrp="1"/>
          </p:cNvSpPr>
          <p:nvPr>
            <p:ph type="sldNum" sz="quarter" idx="11"/>
          </p:nvPr>
        </p:nvSpPr>
        <p:spPr/>
        <p:txBody>
          <a:bodyPr/>
          <a:lstStyle/>
          <a:p>
            <a:fld id="{CB29584B-2C78-4F19-9D57-A8D27C3B25A0}" type="slidenum">
              <a:rPr lang="en-US" smtClean="0"/>
              <a:pPr/>
              <a:t>24</a:t>
            </a:fld>
            <a:endParaRPr lang="en-US"/>
          </a:p>
        </p:txBody>
      </p:sp>
    </p:spTree>
    <p:extLst>
      <p:ext uri="{BB962C8B-B14F-4D97-AF65-F5344CB8AC3E}">
        <p14:creationId xmlns:p14="http://schemas.microsoft.com/office/powerpoint/2010/main" val="1630554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b="1" dirty="0"/>
              <a:t>Innovation: </a:t>
            </a:r>
            <a:br>
              <a:rPr lang="en-US" b="1" dirty="0"/>
            </a:br>
            <a:r>
              <a:rPr lang="en-US" i="1" dirty="0"/>
              <a:t>Overcoming Technical Limitations by Adopting Unfamiliar Tools</a:t>
            </a:r>
            <a:endParaRPr lang="en-US" b="1" dirty="0"/>
          </a:p>
        </p:txBody>
      </p:sp>
      <p:sp>
        <p:nvSpPr>
          <p:cNvPr id="6" name="Date Placeholder 5"/>
          <p:cNvSpPr>
            <a:spLocks noGrp="1"/>
          </p:cNvSpPr>
          <p:nvPr>
            <p:ph type="dt" sz="half" idx="10"/>
          </p:nvPr>
        </p:nvSpPr>
        <p:spPr/>
        <p:txBody>
          <a:bodyPr/>
          <a:lstStyle/>
          <a:p>
            <a:fld id="{E704948D-FB50-40AD-BCDA-3304832FEEBC}" type="datetime3">
              <a:rPr lang="en-US" smtClean="0"/>
              <a:t>11 June 2021</a:t>
            </a:fld>
            <a:endParaRPr lang="en-US"/>
          </a:p>
        </p:txBody>
      </p:sp>
      <p:sp>
        <p:nvSpPr>
          <p:cNvPr id="7" name="Slide Number Placeholder 6"/>
          <p:cNvSpPr>
            <a:spLocks noGrp="1"/>
          </p:cNvSpPr>
          <p:nvPr>
            <p:ph type="sldNum" sz="quarter" idx="11"/>
          </p:nvPr>
        </p:nvSpPr>
        <p:spPr/>
        <p:txBody>
          <a:bodyPr/>
          <a:lstStyle/>
          <a:p>
            <a:fld id="{CB29584B-2C78-4F19-9D57-A8D27C3B25A0}" type="slidenum">
              <a:rPr lang="en-US" smtClean="0"/>
              <a:pPr/>
              <a:t>25</a:t>
            </a:fld>
            <a:endParaRPr lang="en-US"/>
          </a:p>
        </p:txBody>
      </p:sp>
      <p:grpSp>
        <p:nvGrpSpPr>
          <p:cNvPr id="12" name="Group 11"/>
          <p:cNvGrpSpPr/>
          <p:nvPr/>
        </p:nvGrpSpPr>
        <p:grpSpPr>
          <a:xfrm>
            <a:off x="8371837" y="1034882"/>
            <a:ext cx="3520598" cy="5419600"/>
            <a:chOff x="8371837" y="1034882"/>
            <a:chExt cx="3520598" cy="5419600"/>
          </a:xfrm>
        </p:grpSpPr>
        <p:sp>
          <p:nvSpPr>
            <p:cNvPr id="24" name="Rectangle 23"/>
            <p:cNvSpPr/>
            <p:nvPr/>
          </p:nvSpPr>
          <p:spPr bwMode="auto">
            <a:xfrm>
              <a:off x="8371837" y="1039261"/>
              <a:ext cx="3520598" cy="5415221"/>
            </a:xfrm>
            <a:prstGeom prst="rect">
              <a:avLst/>
            </a:prstGeom>
            <a:solidFill>
              <a:srgbClr val="F3E1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mn-cs"/>
              </a:endParaRPr>
            </a:p>
          </p:txBody>
        </p:sp>
        <p:pic>
          <p:nvPicPr>
            <p:cNvPr id="28" name="Picture 27"/>
            <p:cNvPicPr>
              <a:picLocks noChangeAspect="1"/>
            </p:cNvPicPr>
            <p:nvPr/>
          </p:nvPicPr>
          <p:blipFill rotWithShape="1">
            <a:blip r:embed="rId3"/>
            <a:srcRect t="9356" b="9356"/>
            <a:stretch/>
          </p:blipFill>
          <p:spPr>
            <a:xfrm>
              <a:off x="8592931" y="3309926"/>
              <a:ext cx="3103770" cy="627597"/>
            </a:xfrm>
            <a:prstGeom prst="rect">
              <a:avLst/>
            </a:prstGeom>
          </p:spPr>
        </p:pic>
        <p:sp>
          <p:nvSpPr>
            <p:cNvPr id="30" name="TextBox 29"/>
            <p:cNvSpPr txBox="1"/>
            <p:nvPr/>
          </p:nvSpPr>
          <p:spPr>
            <a:xfrm>
              <a:off x="8552216" y="1034882"/>
              <a:ext cx="3159840" cy="369332"/>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i="0" u="none" strike="noStrike" kern="1200" cap="none" spc="0" normalizeH="0" baseline="0" noProof="0">
                  <a:ln>
                    <a:noFill/>
                  </a:ln>
                  <a:solidFill>
                    <a:srgbClr val="000000"/>
                  </a:solidFill>
                  <a:effectLst/>
                  <a:uLnTx/>
                  <a:uFillTx/>
                  <a:latin typeface="Arial" charset="0"/>
                  <a:ea typeface="+mn-ea"/>
                  <a:cs typeface="Calibri"/>
                </a:rPr>
                <a:t>Modern Deployment Stack:</a:t>
              </a:r>
            </a:p>
          </p:txBody>
        </p:sp>
        <p:sp>
          <p:nvSpPr>
            <p:cNvPr id="32" name="Cloud 31"/>
            <p:cNvSpPr/>
            <p:nvPr/>
          </p:nvSpPr>
          <p:spPr bwMode="auto">
            <a:xfrm>
              <a:off x="9068491" y="4652486"/>
              <a:ext cx="2152650" cy="1345974"/>
            </a:xfrm>
            <a:prstGeom prst="cloud">
              <a:avLst/>
            </a:prstGeom>
            <a:gradFill flip="none" rotWithShape="1">
              <a:gsLst>
                <a:gs pos="0">
                  <a:schemeClr val="bg1"/>
                </a:gs>
                <a:gs pos="73000">
                  <a:srgbClr val="C5DFFF"/>
                </a:gs>
                <a:gs pos="97000">
                  <a:srgbClr val="C5DFFF"/>
                </a:gs>
              </a:gsLst>
              <a:path path="circle">
                <a:fillToRect l="50000" t="50000" r="50000" b="50000"/>
              </a:path>
              <a:tileRect/>
            </a:gra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defRPr/>
              </a:pPr>
              <a:r>
                <a:rPr kumimoji="0" lang="en-US" sz="1400" i="0" u="none" strike="noStrike" kern="1200" cap="none" spc="0" normalizeH="0" baseline="0" noProof="0">
                  <a:ln>
                    <a:noFill/>
                  </a:ln>
                  <a:effectLst/>
                  <a:uLnTx/>
                  <a:uFillTx/>
                  <a:latin typeface="Arial"/>
                  <a:cs typeface="Arial"/>
                </a:rPr>
                <a:t>Cloud </a:t>
              </a:r>
              <a:r>
                <a:rPr lang="en-US" sz="1400">
                  <a:latin typeface="Arial"/>
                  <a:cs typeface="Arial"/>
                </a:rPr>
                <a:t>Programming Budget and Execution</a:t>
              </a:r>
              <a:endParaRPr lang="en-US">
                <a:ea typeface="+mn-ea"/>
                <a:cs typeface="+mn-cs"/>
              </a:endParaRPr>
            </a:p>
          </p:txBody>
        </p:sp>
        <p:pic>
          <p:nvPicPr>
            <p:cNvPr id="33" name="Picture 32"/>
            <p:cNvPicPr>
              <a:picLocks noChangeAspect="1"/>
            </p:cNvPicPr>
            <p:nvPr/>
          </p:nvPicPr>
          <p:blipFill>
            <a:blip r:embed="rId4"/>
            <a:stretch>
              <a:fillRect/>
            </a:stretch>
          </p:blipFill>
          <p:spPr>
            <a:xfrm>
              <a:off x="8924868" y="1982432"/>
              <a:ext cx="2439897" cy="644501"/>
            </a:xfrm>
            <a:prstGeom prst="rect">
              <a:avLst/>
            </a:prstGeom>
          </p:spPr>
        </p:pic>
      </p:grpSp>
      <p:grpSp>
        <p:nvGrpSpPr>
          <p:cNvPr id="4" name="Group 3"/>
          <p:cNvGrpSpPr/>
          <p:nvPr/>
        </p:nvGrpSpPr>
        <p:grpSpPr>
          <a:xfrm>
            <a:off x="378062" y="1009944"/>
            <a:ext cx="3517890" cy="5415221"/>
            <a:chOff x="378062" y="1009944"/>
            <a:chExt cx="3517890" cy="5415221"/>
          </a:xfrm>
        </p:grpSpPr>
        <p:sp>
          <p:nvSpPr>
            <p:cNvPr id="23" name="Rectangle 22"/>
            <p:cNvSpPr/>
            <p:nvPr/>
          </p:nvSpPr>
          <p:spPr bwMode="auto">
            <a:xfrm>
              <a:off x="378062" y="1009944"/>
              <a:ext cx="3517890" cy="5415221"/>
            </a:xfrm>
            <a:prstGeom prst="rect">
              <a:avLst/>
            </a:prstGeom>
            <a:solidFill>
              <a:srgbClr val="F3E1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mn-cs"/>
              </a:endParaRPr>
            </a:p>
          </p:txBody>
        </p:sp>
        <p:pic>
          <p:nvPicPr>
            <p:cNvPr id="25" name="Picture 24"/>
            <p:cNvPicPr>
              <a:picLocks noChangeAspect="1"/>
            </p:cNvPicPr>
            <p:nvPr/>
          </p:nvPicPr>
          <p:blipFill>
            <a:blip r:embed="rId5"/>
            <a:stretch>
              <a:fillRect/>
            </a:stretch>
          </p:blipFill>
          <p:spPr>
            <a:xfrm>
              <a:off x="1360976" y="1684974"/>
              <a:ext cx="1599513" cy="1422112"/>
            </a:xfrm>
            <a:prstGeom prst="rect">
              <a:avLst/>
            </a:prstGeom>
          </p:spPr>
        </p:pic>
        <p:pic>
          <p:nvPicPr>
            <p:cNvPr id="26" name="Picture 25"/>
            <p:cNvPicPr>
              <a:picLocks noChangeAspect="1"/>
            </p:cNvPicPr>
            <p:nvPr/>
          </p:nvPicPr>
          <p:blipFill>
            <a:blip r:embed="rId6"/>
            <a:stretch>
              <a:fillRect/>
            </a:stretch>
          </p:blipFill>
          <p:spPr>
            <a:xfrm>
              <a:off x="1337517" y="3126243"/>
              <a:ext cx="1646431" cy="1842918"/>
            </a:xfrm>
            <a:prstGeom prst="rect">
              <a:avLst/>
            </a:prstGeom>
          </p:spPr>
        </p:pic>
        <p:sp>
          <p:nvSpPr>
            <p:cNvPr id="31" name="TextBox 30"/>
            <p:cNvSpPr txBox="1"/>
            <p:nvPr/>
          </p:nvSpPr>
          <p:spPr>
            <a:xfrm>
              <a:off x="531442" y="1039261"/>
              <a:ext cx="3211135" cy="646331"/>
            </a:xfrm>
            <a:prstGeom prst="rect">
              <a:avLst/>
            </a:prstGeom>
            <a:noFill/>
          </p:spPr>
          <p:txBody>
            <a:bodyPr wrap="none" lIns="91440" tIns="45720" rIns="91440" bIns="45720" rtlCol="0" anchor="t">
              <a:spAutoFit/>
            </a:bodyPr>
            <a:lstStyle/>
            <a:p>
              <a:pPr algn="ctr">
                <a:defRPr/>
              </a:pPr>
              <a:r>
                <a:rPr kumimoji="0" lang="en-US" sz="1800" i="0" u="none" strike="noStrike" kern="1200" cap="none" spc="0" normalizeH="0" baseline="0" noProof="0">
                  <a:ln>
                    <a:noFill/>
                  </a:ln>
                  <a:solidFill>
                    <a:srgbClr val="000000"/>
                  </a:solidFill>
                  <a:effectLst/>
                  <a:uLnTx/>
                  <a:uFillTx/>
                  <a:latin typeface="Arial"/>
                  <a:cs typeface="Calibri"/>
                </a:rPr>
                <a:t>Fully Remote </a:t>
              </a:r>
              <a:r>
                <a:rPr lang="en-US" sz="1800">
                  <a:latin typeface="Arial"/>
                  <a:cs typeface="Calibri"/>
                </a:rPr>
                <a:t>Development </a:t>
              </a:r>
              <a:br>
                <a:rPr lang="en-US" sz="1800">
                  <a:latin typeface="Arial"/>
                  <a:cs typeface="Calibri"/>
                </a:rPr>
              </a:br>
              <a:r>
                <a:rPr lang="en-US" sz="1800">
                  <a:latin typeface="Arial"/>
                  <a:cs typeface="Calibri"/>
                </a:rPr>
                <a:t>Security Operations</a:t>
              </a:r>
              <a:r>
                <a:rPr kumimoji="0" lang="en-US" sz="1800" i="0" u="none" strike="noStrike" kern="1200" cap="none" spc="0" normalizeH="0" baseline="0" noProof="0">
                  <a:ln>
                    <a:noFill/>
                  </a:ln>
                  <a:solidFill>
                    <a:srgbClr val="000000"/>
                  </a:solidFill>
                  <a:effectLst/>
                  <a:uLnTx/>
                  <a:uFillTx/>
                  <a:latin typeface="Arial"/>
                  <a:cs typeface="Calibri"/>
                </a:rPr>
                <a:t>:</a:t>
              </a:r>
              <a:endParaRPr kumimoji="0" lang="en-US" sz="1800" i="0" u="none" strike="noStrike" kern="1200" cap="none" spc="0" normalizeH="0" baseline="0" noProof="0">
                <a:ln>
                  <a:noFill/>
                </a:ln>
                <a:solidFill>
                  <a:srgbClr val="000000"/>
                </a:solidFill>
                <a:effectLst/>
                <a:uLnTx/>
                <a:uFillTx/>
                <a:latin typeface="Arial"/>
              </a:endParaRPr>
            </a:p>
          </p:txBody>
        </p:sp>
        <p:pic>
          <p:nvPicPr>
            <p:cNvPr id="34" name="Picture 2" descr="File:Microsoft Office Teams (2018–present).svg - Wikimedia Comm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3759" y="4935353"/>
              <a:ext cx="1453946" cy="1352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373596" y="1009943"/>
            <a:ext cx="3520598" cy="5415221"/>
            <a:chOff x="4138481" y="1009943"/>
            <a:chExt cx="3520598" cy="5415221"/>
          </a:xfrm>
        </p:grpSpPr>
        <p:sp>
          <p:nvSpPr>
            <p:cNvPr id="18" name="Rectangle 17"/>
            <p:cNvSpPr/>
            <p:nvPr/>
          </p:nvSpPr>
          <p:spPr bwMode="auto">
            <a:xfrm>
              <a:off x="4138481" y="1009943"/>
              <a:ext cx="3520598" cy="5415221"/>
            </a:xfrm>
            <a:prstGeom prst="rect">
              <a:avLst/>
            </a:prstGeom>
            <a:solidFill>
              <a:srgbClr val="F3E1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27" name="Picture 26"/>
            <p:cNvPicPr>
              <a:picLocks noChangeAspect="1"/>
            </p:cNvPicPr>
            <p:nvPr/>
          </p:nvPicPr>
          <p:blipFill>
            <a:blip r:embed="rId8"/>
            <a:stretch>
              <a:fillRect/>
            </a:stretch>
          </p:blipFill>
          <p:spPr>
            <a:xfrm>
              <a:off x="4468153" y="5252696"/>
              <a:ext cx="2847284" cy="855124"/>
            </a:xfrm>
            <a:prstGeom prst="rect">
              <a:avLst/>
            </a:prstGeom>
          </p:spPr>
        </p:pic>
        <p:pic>
          <p:nvPicPr>
            <p:cNvPr id="29" name="Picture 28"/>
            <p:cNvPicPr>
              <a:picLocks noChangeAspect="1"/>
            </p:cNvPicPr>
            <p:nvPr/>
          </p:nvPicPr>
          <p:blipFill>
            <a:blip r:embed="rId9"/>
            <a:stretch>
              <a:fillRect/>
            </a:stretch>
          </p:blipFill>
          <p:spPr>
            <a:xfrm>
              <a:off x="4731910" y="2978391"/>
              <a:ext cx="2319770" cy="1956962"/>
            </a:xfrm>
            <a:prstGeom prst="rect">
              <a:avLst/>
            </a:prstGeom>
          </p:spPr>
        </p:pic>
        <p:sp>
          <p:nvSpPr>
            <p:cNvPr id="35" name="TextBox 34"/>
            <p:cNvSpPr txBox="1"/>
            <p:nvPr/>
          </p:nvSpPr>
          <p:spPr>
            <a:xfrm>
              <a:off x="4138491" y="1042548"/>
              <a:ext cx="3520588"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Arial" charset="0"/>
                  <a:ea typeface="+mn-ea"/>
                  <a:cs typeface="Calibri"/>
                </a:rPr>
                <a:t>Cutting Edge tools and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Arial" charset="0"/>
                  <a:ea typeface="+mn-ea"/>
                  <a:cs typeface="Calibri"/>
                </a:rPr>
                <a:t>Data Analytics:</a:t>
              </a:r>
            </a:p>
          </p:txBody>
        </p:sp>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29895" y="1813074"/>
              <a:ext cx="1323800" cy="1323210"/>
            </a:xfrm>
            <a:prstGeom prst="rect">
              <a:avLst/>
            </a:prstGeom>
          </p:spPr>
        </p:pic>
        <p:sp>
          <p:nvSpPr>
            <p:cNvPr id="37" name="Rectangle 36"/>
            <p:cNvSpPr/>
            <p:nvPr/>
          </p:nvSpPr>
          <p:spPr>
            <a:xfrm>
              <a:off x="5472130" y="2388358"/>
              <a:ext cx="853299" cy="400110"/>
            </a:xfrm>
            <a:prstGeom prst="rect">
              <a:avLst/>
            </a:prstGeom>
            <a:noFill/>
          </p:spPr>
          <p:txBody>
            <a:bodyPr wrap="squar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w="10160">
                    <a:solidFill>
                      <a:sysClr val="windowText" lastClr="000000"/>
                    </a:solidFill>
                    <a:prstDash val="solid"/>
                  </a:ln>
                  <a:solidFill>
                    <a:srgbClr val="FAF8EE"/>
                  </a:solidFill>
                  <a:effectLst>
                    <a:glow rad="139700">
                      <a:schemeClr val="tx1">
                        <a:alpha val="40000"/>
                      </a:schemeClr>
                    </a:glow>
                  </a:effectLst>
                  <a:uLnTx/>
                  <a:uFillTx/>
                  <a:latin typeface="Arial Black" panose="020B0A04020102020204" pitchFamily="34" charset="0"/>
                </a:rPr>
                <a:t>SEIR</a:t>
              </a:r>
            </a:p>
          </p:txBody>
        </p:sp>
      </p:grpSp>
    </p:spTree>
    <p:extLst>
      <p:ext uri="{BB962C8B-B14F-4D97-AF65-F5344CB8AC3E}">
        <p14:creationId xmlns:p14="http://schemas.microsoft.com/office/powerpoint/2010/main" val="679465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16823" y="5588000"/>
            <a:ext cx="11854644" cy="923330"/>
          </a:xfrm>
          <a:prstGeom prst="rect">
            <a:avLst/>
          </a:prstGeom>
          <a:solidFill>
            <a:schemeClr val="bg1"/>
          </a:solidFill>
        </p:spPr>
        <p:txBody>
          <a:bodyPr wrap="square" lIns="91440" tIns="45720" rIns="91440" bIns="45720" rtlCol="0" anchor="t">
            <a:spAutoFit/>
          </a:bodyPr>
          <a:lstStyle/>
          <a:p>
            <a:pPr algn="ctr"/>
            <a:r>
              <a:rPr lang="en-US" sz="1800" b="0" i="1" dirty="0">
                <a:latin typeface="Arial"/>
                <a:cs typeface="Arial"/>
              </a:rPr>
              <a:t>“CAA’s understanding of the senior leadership decision environment and their ability to communicate within it has allowed me to understand the impact of COVID-19 better and make well-informed decisions.”</a:t>
            </a:r>
            <a:r>
              <a:rPr lang="en-US" sz="1800" i="1" dirty="0">
                <a:latin typeface="Arial"/>
                <a:cs typeface="Arial"/>
              </a:rPr>
              <a:t> </a:t>
            </a:r>
            <a:r>
              <a:rPr lang="en-US" sz="1800" b="0" i="1" dirty="0"/>
              <a:t/>
            </a:r>
            <a:br>
              <a:rPr lang="en-US" sz="1800" b="0" i="1" dirty="0"/>
            </a:br>
            <a:r>
              <a:rPr lang="en-US" sz="1800" dirty="0">
                <a:latin typeface="Arial"/>
                <a:cs typeface="Arial"/>
              </a:rPr>
              <a:t>GEN Joseph M. Martin, 37</a:t>
            </a:r>
            <a:r>
              <a:rPr lang="en-US" sz="1800" baseline="30000" dirty="0">
                <a:latin typeface="Arial"/>
                <a:cs typeface="Arial"/>
              </a:rPr>
              <a:t>th</a:t>
            </a:r>
            <a:r>
              <a:rPr lang="en-US" sz="1800" dirty="0">
                <a:latin typeface="Arial"/>
                <a:cs typeface="Arial"/>
              </a:rPr>
              <a:t> VCSA</a:t>
            </a:r>
            <a:endParaRPr lang="en-US" sz="1400" dirty="0">
              <a:latin typeface="Arial"/>
              <a:cs typeface="Arial"/>
            </a:endParaRPr>
          </a:p>
        </p:txBody>
      </p:sp>
      <p:sp>
        <p:nvSpPr>
          <p:cNvPr id="3" name="Title 2"/>
          <p:cNvSpPr>
            <a:spLocks noGrp="1"/>
          </p:cNvSpPr>
          <p:nvPr>
            <p:ph type="title"/>
          </p:nvPr>
        </p:nvSpPr>
        <p:spPr/>
        <p:txBody>
          <a:bodyPr/>
          <a:lstStyle/>
          <a:p>
            <a:r>
              <a:rPr lang="en-US" b="1" dirty="0"/>
              <a:t>Impact Revisited</a:t>
            </a:r>
          </a:p>
        </p:txBody>
      </p:sp>
      <p:sp>
        <p:nvSpPr>
          <p:cNvPr id="6" name="Date Placeholder 5"/>
          <p:cNvSpPr>
            <a:spLocks noGrp="1"/>
          </p:cNvSpPr>
          <p:nvPr>
            <p:ph type="dt" sz="half" idx="10"/>
          </p:nvPr>
        </p:nvSpPr>
        <p:spPr/>
        <p:txBody>
          <a:bodyPr/>
          <a:lstStyle/>
          <a:p>
            <a:fld id="{E704948D-FB50-40AD-BCDA-3304832FEEBC}" type="datetime3">
              <a:rPr lang="en-US" smtClean="0"/>
              <a:t>11 June 2021</a:t>
            </a:fld>
            <a:endParaRPr lang="en-US"/>
          </a:p>
        </p:txBody>
      </p:sp>
      <p:sp>
        <p:nvSpPr>
          <p:cNvPr id="7" name="Slide Number Placeholder 6"/>
          <p:cNvSpPr>
            <a:spLocks noGrp="1"/>
          </p:cNvSpPr>
          <p:nvPr>
            <p:ph type="sldNum" sz="quarter" idx="11"/>
          </p:nvPr>
        </p:nvSpPr>
        <p:spPr/>
        <p:txBody>
          <a:bodyPr/>
          <a:lstStyle/>
          <a:p>
            <a:fld id="{CB29584B-2C78-4F19-9D57-A8D27C3B25A0}" type="slidenum">
              <a:rPr lang="en-US" smtClean="0"/>
              <a:pPr/>
              <a:t>26</a:t>
            </a:fld>
            <a:endParaRPr lang="en-US"/>
          </a:p>
        </p:txBody>
      </p:sp>
      <p:sp>
        <p:nvSpPr>
          <p:cNvPr id="8" name="TextBox 7"/>
          <p:cNvSpPr txBox="1"/>
          <p:nvPr/>
        </p:nvSpPr>
        <p:spPr>
          <a:xfrm>
            <a:off x="5097229" y="1072277"/>
            <a:ext cx="2033390" cy="400110"/>
          </a:xfrm>
          <a:prstGeom prst="rect">
            <a:avLst/>
          </a:prstGeom>
          <a:noFill/>
        </p:spPr>
        <p:txBody>
          <a:bodyPr wrap="square" rtlCol="0">
            <a:spAutoFit/>
          </a:bodyPr>
          <a:lstStyle/>
          <a:p>
            <a:pPr algn="ctr"/>
            <a:r>
              <a:rPr lang="en-US" sz="2000" dirty="0">
                <a:latin typeface="+mn-lt"/>
              </a:rPr>
              <a:t>Customers</a:t>
            </a:r>
          </a:p>
        </p:txBody>
      </p:sp>
      <p:sp>
        <p:nvSpPr>
          <p:cNvPr id="10" name="TextBox 9"/>
          <p:cNvSpPr txBox="1"/>
          <p:nvPr/>
        </p:nvSpPr>
        <p:spPr>
          <a:xfrm>
            <a:off x="156381" y="910326"/>
            <a:ext cx="2963886" cy="707886"/>
          </a:xfrm>
          <a:prstGeom prst="rect">
            <a:avLst/>
          </a:prstGeom>
          <a:noFill/>
        </p:spPr>
        <p:txBody>
          <a:bodyPr wrap="square" rtlCol="0">
            <a:spAutoFit/>
          </a:bodyPr>
          <a:lstStyle/>
          <a:p>
            <a:r>
              <a:rPr lang="en-US" sz="2000" dirty="0">
                <a:latin typeface="+mn-lt"/>
              </a:rPr>
              <a:t>What analysis CAA produced</a:t>
            </a:r>
          </a:p>
        </p:txBody>
      </p:sp>
      <p:sp>
        <p:nvSpPr>
          <p:cNvPr id="11" name="TextBox 10"/>
          <p:cNvSpPr txBox="1"/>
          <p:nvPr/>
        </p:nvSpPr>
        <p:spPr>
          <a:xfrm>
            <a:off x="8890770" y="910326"/>
            <a:ext cx="3180697" cy="707886"/>
          </a:xfrm>
          <a:prstGeom prst="rect">
            <a:avLst/>
          </a:prstGeom>
          <a:noFill/>
        </p:spPr>
        <p:txBody>
          <a:bodyPr wrap="square" rtlCol="0">
            <a:spAutoFit/>
          </a:bodyPr>
          <a:lstStyle/>
          <a:p>
            <a:pPr algn="r"/>
            <a:r>
              <a:rPr lang="en-US" sz="2000" dirty="0">
                <a:latin typeface="+mn-lt"/>
              </a:rPr>
              <a:t>How customers used analysis</a:t>
            </a:r>
          </a:p>
        </p:txBody>
      </p:sp>
      <p:pic>
        <p:nvPicPr>
          <p:cNvPr id="16" name="Picture 15"/>
          <p:cNvPicPr>
            <a:picLocks noChangeAspect="1"/>
          </p:cNvPicPr>
          <p:nvPr/>
        </p:nvPicPr>
        <p:blipFill>
          <a:blip r:embed="rId3"/>
          <a:stretch>
            <a:fillRect/>
          </a:stretch>
        </p:blipFill>
        <p:spPr>
          <a:xfrm>
            <a:off x="197313" y="1567678"/>
            <a:ext cx="11833222" cy="4020322"/>
          </a:xfrm>
          <a:prstGeom prst="rect">
            <a:avLst/>
          </a:prstGeom>
        </p:spPr>
      </p:pic>
    </p:spTree>
    <p:extLst>
      <p:ext uri="{BB962C8B-B14F-4D97-AF65-F5344CB8AC3E}">
        <p14:creationId xmlns:p14="http://schemas.microsoft.com/office/powerpoint/2010/main" val="345688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Calibri Light"/>
              </a:rPr>
              <a:t>Data Sources (1 of 2)</a:t>
            </a:r>
            <a:endParaRPr lang="en-US" dirty="0"/>
          </a:p>
        </p:txBody>
      </p:sp>
      <p:sp>
        <p:nvSpPr>
          <p:cNvPr id="4" name="Date Placeholder 3"/>
          <p:cNvSpPr>
            <a:spLocks noGrp="1"/>
          </p:cNvSpPr>
          <p:nvPr>
            <p:ph type="dt" sz="half" idx="10"/>
          </p:nvPr>
        </p:nvSpPr>
        <p:spPr/>
        <p:txBody>
          <a:bodyPr/>
          <a:lstStyle/>
          <a:p>
            <a:fld id="{0CFE46C1-7A88-40F7-8D39-F0E3B6239CDA}"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smtClean="0"/>
              <a:pPr/>
              <a:t>27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575632829"/>
              </p:ext>
            </p:extLst>
          </p:nvPr>
        </p:nvGraphicFramePr>
        <p:xfrm>
          <a:off x="399850" y="1162688"/>
          <a:ext cx="11169716" cy="5482765"/>
        </p:xfrm>
        <a:graphic>
          <a:graphicData uri="http://schemas.openxmlformats.org/drawingml/2006/table">
            <a:tbl>
              <a:tblPr firstRow="1" bandRow="1">
                <a:tableStyleId>{5C22544A-7EE6-4342-B048-85BDC9FD1C3A}</a:tableStyleId>
              </a:tblPr>
              <a:tblGrid>
                <a:gridCol w="2894907">
                  <a:extLst>
                    <a:ext uri="{9D8B030D-6E8A-4147-A177-3AD203B41FA5}">
                      <a16:colId xmlns:a16="http://schemas.microsoft.com/office/drawing/2014/main" val="1468025235"/>
                    </a:ext>
                  </a:extLst>
                </a:gridCol>
                <a:gridCol w="2647867">
                  <a:extLst>
                    <a:ext uri="{9D8B030D-6E8A-4147-A177-3AD203B41FA5}">
                      <a16:colId xmlns:a16="http://schemas.microsoft.com/office/drawing/2014/main" val="958052984"/>
                    </a:ext>
                  </a:extLst>
                </a:gridCol>
                <a:gridCol w="2294124">
                  <a:extLst>
                    <a:ext uri="{9D8B030D-6E8A-4147-A177-3AD203B41FA5}">
                      <a16:colId xmlns:a16="http://schemas.microsoft.com/office/drawing/2014/main" val="2275984419"/>
                    </a:ext>
                  </a:extLst>
                </a:gridCol>
                <a:gridCol w="3332818">
                  <a:extLst>
                    <a:ext uri="{9D8B030D-6E8A-4147-A177-3AD203B41FA5}">
                      <a16:colId xmlns:a16="http://schemas.microsoft.com/office/drawing/2014/main" val="3759929171"/>
                    </a:ext>
                  </a:extLst>
                </a:gridCol>
              </a:tblGrid>
              <a:tr h="242000">
                <a:tc>
                  <a:txBody>
                    <a:bodyPr/>
                    <a:lstStyle/>
                    <a:p>
                      <a:pPr algn="ctr" rtl="0" fontAlgn="ctr"/>
                      <a:r>
                        <a:rPr lang="en-US" sz="1400" b="1" i="0" u="none" strike="noStrike">
                          <a:solidFill>
                            <a:schemeClr val="tx1"/>
                          </a:solidFill>
                          <a:effectLst/>
                          <a:latin typeface="Calibri" panose="020F0502020204030204" pitchFamily="34" charset="0"/>
                        </a:rPr>
                        <a:t>Chapter Relevance</a:t>
                      </a: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Data​</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a:solidFill>
                            <a:schemeClr val="tx1"/>
                          </a:solidFill>
                          <a:effectLst/>
                        </a:rPr>
                        <a:t>Source Organization​</a:t>
                      </a:r>
                      <a:endParaRPr lang="en-US" sz="1400" b="1" i="0" u="none" strike="noStrike">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Source Link​</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8029193"/>
                  </a:ext>
                </a:extLst>
              </a:tr>
              <a:tr h="622286">
                <a:tc rowSpan="10">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Coronavirus confirmed cases​ by day for U.S. counties and foreign countries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USA Facts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hlinkClick r:id="rId2"/>
                        </a:rPr>
                        <a:t>https://usafacts.org/visualizations/coronavirus-covid-19-spread-map</a:t>
                      </a:r>
                      <a:r>
                        <a:rPr lang="en-US" sz="1200" u="none" strike="noStrike" dirty="0">
                          <a:effectLst/>
                        </a:rPr>
                        <a:t> </a:t>
                      </a:r>
                      <a:endParaRPr lang="en-US" sz="1200" b="0" i="0" u="none" strike="noStrike" dirty="0">
                        <a:solidFill>
                          <a:srgbClr val="000000"/>
                        </a:solidFill>
                        <a:effectLst/>
                        <a:latin typeface="Arial" panose="020B060402020202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7310985"/>
                  </a:ext>
                </a:extLst>
              </a:tr>
              <a:tr h="82971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Number of hospital ward and intensive care beds in each U.S. county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Environmental Systems Research Institute​</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3"/>
                        </a:rPr>
                        <a:t>https://coronavirus-disasterresponse.hub.arcgis.com/datasets/definitivehc::definitive-healthcare-usa-hospital-beds/​</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8120757"/>
                  </a:ext>
                </a:extLst>
              </a:tr>
              <a:tr h="622286">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Number of hospital ward and intensive care beds in foreign countries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​World Bank</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4"/>
                        </a:rPr>
                        <a:t>https://data.worldbank.org/indicator/SH.MED.BEDS.ZS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6008890"/>
                  </a:ext>
                </a:extLst>
              </a:tr>
              <a:tr h="41485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Number of military treatment facility beds available</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CarePoint</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hlinkClick r:id="rId5"/>
                        </a:rPr>
                        <a:t>https://carepoint.health.mil/sites/COVID19_STATUS/Pages/mtf-bsr.aspx</a:t>
                      </a:r>
                      <a:r>
                        <a:rPr lang="en-US" sz="1200" u="none" strike="noStrike" dirty="0">
                          <a:effectLst/>
                        </a:rPr>
                        <a:t>  </a:t>
                      </a:r>
                      <a:endParaRPr lang="en-US" sz="1200" b="0" i="0" u="none" strike="noStrike" dirty="0">
                        <a:solidFill>
                          <a:srgbClr val="000000"/>
                        </a:solidFill>
                        <a:effectLst/>
                        <a:latin typeface="Arial" panose="020B060402020202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491354"/>
                  </a:ext>
                </a:extLst>
              </a:tr>
              <a:tr h="41485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Proportion of hospital beds available in each county</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Liz Friedman published on </a:t>
                      </a:r>
                      <a:r>
                        <a:rPr lang="en-US" sz="1200" u="none" strike="noStrike" dirty="0" err="1">
                          <a:effectLst/>
                        </a:rPr>
                        <a:t>Data.world</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6"/>
                        </a:rPr>
                        <a:t>https://data.world/liz-friedman/hospital-capacity-data-from-hghi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035610"/>
                  </a:ext>
                </a:extLst>
              </a:tr>
              <a:tr h="41485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Population &amp; Age Distributions for foreign countries​</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Central Intelligence</a:t>
                      </a:r>
                      <a:r>
                        <a:rPr lang="en-US" sz="1200" u="none" strike="noStrike" baseline="0">
                          <a:effectLst/>
                        </a:rPr>
                        <a:t> Agency</a:t>
                      </a:r>
                      <a:r>
                        <a:rPr lang="en-US" sz="1200" u="none" strike="noStrike">
                          <a:effectLst/>
                        </a:rPr>
                        <a:t> World Fact Book​</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a:effectLst/>
                          <a:hlinkClick r:id="rId7"/>
                        </a:rPr>
                        <a:t>https://www.cia.gov/library/publications/the-world-factbook/​</a:t>
                      </a:r>
                      <a:endParaRPr lang="en-US" sz="1200" b="0" i="0" u="sng" strike="noStrike">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3863695"/>
                  </a:ext>
                </a:extLst>
              </a:tr>
              <a:tr h="41485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Age distribution for each U.S. county</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U.S. Census Bureau</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data.census.gov, table customization tool</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8374139"/>
                  </a:ext>
                </a:extLst>
              </a:tr>
              <a:tr h="479203">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COVID-19 outcome rates (fatality, hospitalization, intensive care)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Department of Health and Human Services</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Monthly published COVID-19 estimates document</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1904346"/>
                  </a:ext>
                </a:extLst>
              </a:tr>
              <a:tr h="479203">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Number of vaccinations by state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Our World in Data GitHub page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8"/>
                        </a:rPr>
                        <a:t>https://github.com/owid/covid-19-data/tree/master/public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399136"/>
                  </a:ext>
                </a:extLst>
              </a:tr>
              <a:tr h="479203">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Population for each U.S. county</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U.S. Census Bureau</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9"/>
                        </a:rPr>
                        <a:t>https://www.census.gov/data/datasets/time-series/demo/popest/2010s-counties-total.html#par_textimage_739801612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8623988"/>
                  </a:ext>
                </a:extLst>
              </a:tr>
            </a:tbl>
          </a:graphicData>
        </a:graphic>
      </p:graphicFrame>
      <p:grpSp>
        <p:nvGrpSpPr>
          <p:cNvPr id="6" name="Group 5"/>
          <p:cNvGrpSpPr/>
          <p:nvPr/>
        </p:nvGrpSpPr>
        <p:grpSpPr>
          <a:xfrm>
            <a:off x="-672378" y="-876300"/>
            <a:ext cx="3110780" cy="370220"/>
            <a:chOff x="404678" y="958980"/>
            <a:chExt cx="8114376" cy="321948"/>
          </a:xfrm>
        </p:grpSpPr>
        <p:sp>
          <p:nvSpPr>
            <p:cNvPr id="8" name="Round Same Side Corner Rectangle 7"/>
            <p:cNvSpPr/>
            <p:nvPr/>
          </p:nvSpPr>
          <p:spPr bwMode="auto">
            <a:xfrm rot="16200000">
              <a:off x="5311140" y="29341"/>
              <a:ext cx="321947"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9" name="Round Same Side Corner Rectangle 8"/>
            <p:cNvSpPr/>
            <p:nvPr/>
          </p:nvSpPr>
          <p:spPr bwMode="auto">
            <a:xfrm rot="16200000">
              <a:off x="7379917" y="141791"/>
              <a:ext cx="321947" cy="1956326"/>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0" name="Round Same Side Corner Rectangle 9"/>
            <p:cNvSpPr/>
            <p:nvPr/>
          </p:nvSpPr>
          <p:spPr bwMode="auto">
            <a:xfrm rot="16200000">
              <a:off x="2232115" y="-868456"/>
              <a:ext cx="321947"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11" name="TextBox 10"/>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12" name="TextBox 11"/>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3" name="TextBox 12"/>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grpSp>
        <p:nvGrpSpPr>
          <p:cNvPr id="28" name="Group 27"/>
          <p:cNvGrpSpPr/>
          <p:nvPr/>
        </p:nvGrpSpPr>
        <p:grpSpPr>
          <a:xfrm>
            <a:off x="6299922" y="-650516"/>
            <a:ext cx="3110780" cy="370220"/>
            <a:chOff x="404678" y="958980"/>
            <a:chExt cx="8114376" cy="321948"/>
          </a:xfrm>
        </p:grpSpPr>
        <p:sp>
          <p:nvSpPr>
            <p:cNvPr id="29" name="Round Same Side Corner Rectangle 28"/>
            <p:cNvSpPr/>
            <p:nvPr/>
          </p:nvSpPr>
          <p:spPr bwMode="auto">
            <a:xfrm rot="16200000">
              <a:off x="5311140" y="29341"/>
              <a:ext cx="321947"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30" name="Round Same Side Corner Rectangle 29"/>
            <p:cNvSpPr/>
            <p:nvPr/>
          </p:nvSpPr>
          <p:spPr bwMode="auto">
            <a:xfrm rot="16200000">
              <a:off x="7379917" y="141791"/>
              <a:ext cx="321947" cy="1956326"/>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31" name="Round Same Side Corner Rectangle 30"/>
            <p:cNvSpPr/>
            <p:nvPr/>
          </p:nvSpPr>
          <p:spPr bwMode="auto">
            <a:xfrm rot="16200000">
              <a:off x="2232115" y="-868456"/>
              <a:ext cx="321947"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32" name="TextBox 31"/>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33" name="TextBox 32"/>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34" name="TextBox 33"/>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grpSp>
        <p:nvGrpSpPr>
          <p:cNvPr id="105" name="Group 104"/>
          <p:cNvGrpSpPr/>
          <p:nvPr/>
        </p:nvGrpSpPr>
        <p:grpSpPr>
          <a:xfrm>
            <a:off x="561816" y="3730334"/>
            <a:ext cx="2474589" cy="347471"/>
            <a:chOff x="404680" y="961922"/>
            <a:chExt cx="8114368" cy="321947"/>
          </a:xfrm>
        </p:grpSpPr>
        <p:sp>
          <p:nvSpPr>
            <p:cNvPr id="106" name="Round Same Side Corner Rectangle 105"/>
            <p:cNvSpPr/>
            <p:nvPr/>
          </p:nvSpPr>
          <p:spPr bwMode="auto">
            <a:xfrm rot="16200000">
              <a:off x="5315374" y="29164"/>
              <a:ext cx="313476"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07" name="Round Same Side Corner Rectangle 106"/>
            <p:cNvSpPr/>
            <p:nvPr/>
          </p:nvSpPr>
          <p:spPr bwMode="auto">
            <a:xfrm rot="16200000">
              <a:off x="7384147" y="141613"/>
              <a:ext cx="313476" cy="1956327"/>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08" name="Round Same Side Corner Rectangle 107"/>
            <p:cNvSpPr/>
            <p:nvPr/>
          </p:nvSpPr>
          <p:spPr bwMode="auto">
            <a:xfrm rot="16200000">
              <a:off x="2232116" y="-865514"/>
              <a:ext cx="321947" cy="3976820"/>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109" name="TextBox 108"/>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110" name="TextBox 109"/>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11" name="TextBox 110"/>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spTree>
    <p:extLst>
      <p:ext uri="{BB962C8B-B14F-4D97-AF65-F5344CB8AC3E}">
        <p14:creationId xmlns:p14="http://schemas.microsoft.com/office/powerpoint/2010/main" val="599077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Calibri Light"/>
              </a:rPr>
              <a:t>Data Sources (2 of 2)</a:t>
            </a:r>
            <a:endParaRPr lang="en-US" dirty="0"/>
          </a:p>
        </p:txBody>
      </p:sp>
      <p:sp>
        <p:nvSpPr>
          <p:cNvPr id="4" name="Date Placeholder 3"/>
          <p:cNvSpPr>
            <a:spLocks noGrp="1"/>
          </p:cNvSpPr>
          <p:nvPr>
            <p:ph type="dt" sz="half" idx="10"/>
          </p:nvPr>
        </p:nvSpPr>
        <p:spPr>
          <a:xfrm>
            <a:off x="0" y="6567538"/>
            <a:ext cx="2438400" cy="228600"/>
          </a:xfrm>
        </p:spPr>
        <p:txBody>
          <a:bodyPr/>
          <a:lstStyle/>
          <a:p>
            <a:fld id="{0CFE46C1-7A88-40F7-8D39-F0E3B6239CDA}"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smtClean="0"/>
              <a:pPr/>
              <a:t>28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38018893"/>
              </p:ext>
            </p:extLst>
          </p:nvPr>
        </p:nvGraphicFramePr>
        <p:xfrm>
          <a:off x="311306" y="990600"/>
          <a:ext cx="11429999" cy="5458732"/>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89520078"/>
                    </a:ext>
                  </a:extLst>
                </a:gridCol>
                <a:gridCol w="2498851">
                  <a:extLst>
                    <a:ext uri="{9D8B030D-6E8A-4147-A177-3AD203B41FA5}">
                      <a16:colId xmlns:a16="http://schemas.microsoft.com/office/drawing/2014/main" val="958052984"/>
                    </a:ext>
                  </a:extLst>
                </a:gridCol>
                <a:gridCol w="2522848">
                  <a:extLst>
                    <a:ext uri="{9D8B030D-6E8A-4147-A177-3AD203B41FA5}">
                      <a16:colId xmlns:a16="http://schemas.microsoft.com/office/drawing/2014/main" val="2275984419"/>
                    </a:ext>
                  </a:extLst>
                </a:gridCol>
                <a:gridCol w="3665100">
                  <a:extLst>
                    <a:ext uri="{9D8B030D-6E8A-4147-A177-3AD203B41FA5}">
                      <a16:colId xmlns:a16="http://schemas.microsoft.com/office/drawing/2014/main" val="3759929171"/>
                    </a:ext>
                  </a:extLst>
                </a:gridCol>
              </a:tblGrid>
              <a:tr h="432729">
                <a:tc>
                  <a:txBody>
                    <a:bodyPr/>
                    <a:lstStyle/>
                    <a:p>
                      <a:pPr algn="ctr" rtl="0" fontAlgn="ctr"/>
                      <a:r>
                        <a:rPr lang="en-US" sz="1400" b="1" i="0" u="none" strike="noStrike" dirty="0">
                          <a:solidFill>
                            <a:schemeClr val="tx1"/>
                          </a:solidFill>
                          <a:effectLst/>
                          <a:latin typeface="Calibri"/>
                        </a:rPr>
                        <a:t>Chapter Relevance</a:t>
                      </a: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Data​</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a:solidFill>
                            <a:schemeClr val="tx1"/>
                          </a:solidFill>
                          <a:effectLst/>
                        </a:rPr>
                        <a:t>Source Organization​</a:t>
                      </a:r>
                      <a:endParaRPr lang="en-US" sz="1400" b="1" i="0" u="none" strike="noStrike">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a:solidFill>
                            <a:schemeClr val="tx1"/>
                          </a:solidFill>
                          <a:effectLst/>
                        </a:rPr>
                        <a:t>Source Link​</a:t>
                      </a:r>
                      <a:endParaRPr lang="en-US" sz="1400" b="1" i="0" u="none" strike="noStrike">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8029193"/>
                  </a:ext>
                </a:extLst>
              </a:tr>
              <a:tr h="415238">
                <a:tc rowSpan="6">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County size (land area)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U.S. Census Bureau</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data.census.gov, table customization tool</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7275214"/>
                  </a:ext>
                </a:extLst>
              </a:tr>
              <a:tr h="40014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State policies by day​</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​Boston University School of Public Health</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a:t>
                      </a:r>
                      <a:r>
                        <a:rPr lang="en-US" sz="1200" u="sng" strike="noStrike" kern="1200">
                          <a:solidFill>
                            <a:schemeClr val="dk1"/>
                          </a:solidFill>
                          <a:effectLst/>
                          <a:latin typeface="+mn-lt"/>
                          <a:ea typeface="+mn-ea"/>
                          <a:cs typeface="+mn-cs"/>
                        </a:rPr>
                        <a:t>https://github.com/USCOVIDpolicy/COVID-19-US-State-Policy-Database.git </a:t>
                      </a: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4184565"/>
                  </a:ext>
                </a:extLst>
              </a:tr>
              <a:tr h="409236">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Movement data for each state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​Google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2"/>
                        </a:rPr>
                        <a:t>https://www.google.com/covid19/mobility/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4700879"/>
                  </a:ext>
                </a:extLst>
              </a:tr>
              <a:tr h="60021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Geographic data​ (latitude and elevation)</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​National Oceanic and Atmospheric Administration, National Centers for Environmental Information</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3"/>
                        </a:rPr>
                        <a:t>https://www1.ncdc.noaa.gov/pub/data/noaa/isd-history.txt </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4157187"/>
                  </a:ext>
                </a:extLst>
              </a:tr>
              <a:tr h="800292">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Flu/Pneumonia death by state and by week</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​CDC</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hlinkClick r:id="rId4"/>
                        </a:rPr>
                        <a:t>https://www.cdc.gov/flu/weekly/weeklyarchives2020-2021/data/NCHSData09.csv</a:t>
                      </a:r>
                      <a:r>
                        <a:rPr lang="en-US" sz="1200" u="none" strike="noStrike" dirty="0">
                          <a:effectLst/>
                        </a:rPr>
                        <a:t>   available at </a:t>
                      </a:r>
                      <a:r>
                        <a:rPr lang="en-US" sz="1200" u="none" strike="noStrike" dirty="0">
                          <a:effectLst/>
                          <a:hlinkClick r:id="rId5"/>
                        </a:rPr>
                        <a:t>https://www.cdc.gov/flu/weekly/index.htm#ILIActivityMap</a:t>
                      </a:r>
                      <a:r>
                        <a:rPr lang="en-US" sz="1200" u="none" strike="noStrike" baseline="0" dirty="0">
                          <a:effectLst/>
                        </a:rPr>
                        <a:t>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5223030"/>
                  </a:ext>
                </a:extLst>
              </a:tr>
              <a:tr h="60021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COVID-19 testing data for each state</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The COVID Tracking Project</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hlinkClick r:id="rId6"/>
                        </a:rPr>
                        <a:t>https://covidtracking.com/data/download/all-states-history.csv</a:t>
                      </a:r>
                      <a:r>
                        <a:rPr lang="en-US" sz="1200" u="none" strike="noStrike" dirty="0">
                          <a:effectLst/>
                        </a:rPr>
                        <a:t>  available at </a:t>
                      </a:r>
                      <a:r>
                        <a:rPr lang="en-US" sz="1200" u="none" strike="noStrike" dirty="0">
                          <a:effectLst/>
                          <a:hlinkClick r:id="rId7"/>
                        </a:rPr>
                        <a:t>https://covidtracking.com/data/download</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3661729"/>
                  </a:ext>
                </a:extLst>
              </a:tr>
              <a:tr h="600218">
                <a:tc rowSpan="2">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Case, demographic, and hospitalization data for military personnel</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Army Disease Reporting System</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Data maintained and distributed via secure transfer by Army Public Health Center.</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9592808"/>
                  </a:ext>
                </a:extLst>
              </a:tr>
              <a:tr h="60021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panose="020F0502020204030204" pitchFamily="34" charset="0"/>
                        </a:rPr>
                        <a:t>USARCENT historical</a:t>
                      </a:r>
                      <a:r>
                        <a:rPr lang="en-US" sz="1200" b="0" i="0" u="none" strike="noStrike" baseline="0" dirty="0">
                          <a:solidFill>
                            <a:srgbClr val="000000"/>
                          </a:solidFill>
                          <a:effectLst/>
                          <a:latin typeface="Calibri" panose="020F0502020204030204" pitchFamily="34" charset="0"/>
                        </a:rPr>
                        <a:t> COVID-19 case data</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a:rPr>
                        <a:t>USARCENT</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panose="020F0502020204030204" pitchFamily="34" charset="0"/>
                        </a:rPr>
                        <a:t>USARCENT</a:t>
                      </a:r>
                      <a:r>
                        <a:rPr lang="en-US" sz="1200" b="0" i="0" u="none" strike="noStrike" baseline="0" dirty="0">
                          <a:solidFill>
                            <a:srgbClr val="000000"/>
                          </a:solidFill>
                          <a:effectLst/>
                          <a:latin typeface="Calibri" panose="020F0502020204030204" pitchFamily="34" charset="0"/>
                        </a:rPr>
                        <a:t> controls data and shared it with CAA via secure transfer</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432448"/>
                  </a:ext>
                </a:extLst>
              </a:tr>
              <a:tr h="600218">
                <a:tc>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Coronavirus confirmed cases​ by day for U.S. counties and foreign countries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a:effectLst/>
                        </a:rPr>
                        <a:t>Johns Hopkins University​</a:t>
                      </a:r>
                      <a:endParaRPr lang="en-US" sz="1200" b="0" i="0" u="none" strike="noStrike">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sng" strike="noStrike" dirty="0">
                          <a:effectLst/>
                          <a:hlinkClick r:id="rId8"/>
                        </a:rPr>
                        <a:t>https://coronavirus.jhu.edu/map.html​</a:t>
                      </a:r>
                      <a:endParaRPr lang="en-US" sz="1200" b="0" i="0" u="sng" strike="noStrike" dirty="0">
                        <a:solidFill>
                          <a:srgbClr val="0563C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4239449"/>
                  </a:ext>
                </a:extLst>
              </a:tr>
            </a:tbl>
          </a:graphicData>
        </a:graphic>
      </p:graphicFrame>
      <p:grpSp>
        <p:nvGrpSpPr>
          <p:cNvPr id="91" name="Group 90"/>
          <p:cNvGrpSpPr/>
          <p:nvPr/>
        </p:nvGrpSpPr>
        <p:grpSpPr>
          <a:xfrm>
            <a:off x="436841" y="5981737"/>
            <a:ext cx="2474593" cy="347472"/>
            <a:chOff x="404678" y="958980"/>
            <a:chExt cx="8114376" cy="321948"/>
          </a:xfrm>
        </p:grpSpPr>
        <p:sp>
          <p:nvSpPr>
            <p:cNvPr id="92" name="Round Same Side Corner Rectangle 91"/>
            <p:cNvSpPr/>
            <p:nvPr/>
          </p:nvSpPr>
          <p:spPr bwMode="auto">
            <a:xfrm rot="16200000">
              <a:off x="5315375" y="26222"/>
              <a:ext cx="313476" cy="2181225"/>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93" name="Round Same Side Corner Rectangle 92"/>
            <p:cNvSpPr/>
            <p:nvPr/>
          </p:nvSpPr>
          <p:spPr bwMode="auto">
            <a:xfrm rot="16200000">
              <a:off x="7379917" y="141791"/>
              <a:ext cx="321947" cy="1956326"/>
            </a:xfrm>
            <a:prstGeom prst="round2SameRect">
              <a:avLst>
                <a:gd name="adj1" fmla="val 0"/>
                <a:gd name="adj2" fmla="val 50000"/>
              </a:avLst>
            </a:prstGeom>
            <a:solidFill>
              <a:srgbClr val="FFC4C4"/>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94" name="Round Same Side Corner Rectangle 93"/>
            <p:cNvSpPr/>
            <p:nvPr/>
          </p:nvSpPr>
          <p:spPr bwMode="auto">
            <a:xfrm rot="16200000">
              <a:off x="2232115" y="-868456"/>
              <a:ext cx="321947"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95" name="TextBox 94"/>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96" name="TextBox 95"/>
            <p:cNvSpPr txBox="1"/>
            <p:nvPr/>
          </p:nvSpPr>
          <p:spPr>
            <a:xfrm>
              <a:off x="4508504" y="1013419"/>
              <a:ext cx="1961619"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97" name="TextBox 96"/>
            <p:cNvSpPr txBox="1"/>
            <p:nvPr userDrawn="1"/>
          </p:nvSpPr>
          <p:spPr>
            <a:xfrm>
              <a:off x="6697678" y="1013419"/>
              <a:ext cx="1736720" cy="199618"/>
            </a:xfrm>
            <a:prstGeom prst="rect">
              <a:avLst/>
            </a:prstGeom>
            <a:noFill/>
            <a:ln>
              <a:noFill/>
            </a:ln>
            <a:effectLst/>
          </p:spPr>
          <p:txBody>
            <a:bodyPr wrap="square" lIns="0" tIns="0" rIns="0" bIns="0" rtlCol="0">
              <a:spAutoFit/>
            </a:bodyPr>
            <a:lstStyle/>
            <a:p>
              <a:pPr algn="ctr"/>
              <a:r>
                <a:rPr lang="en-US" sz="1400" dirty="0">
                  <a:solidFill>
                    <a:srgbClr val="9E0000"/>
                  </a:solidFill>
                </a:rPr>
                <a:t>Ch. 3</a:t>
              </a:r>
            </a:p>
          </p:txBody>
        </p:sp>
      </p:grpSp>
      <p:grpSp>
        <p:nvGrpSpPr>
          <p:cNvPr id="112" name="Group 111"/>
          <p:cNvGrpSpPr/>
          <p:nvPr/>
        </p:nvGrpSpPr>
        <p:grpSpPr>
          <a:xfrm>
            <a:off x="451066" y="2871242"/>
            <a:ext cx="2474589" cy="347471"/>
            <a:chOff x="404679" y="959716"/>
            <a:chExt cx="8114369" cy="321947"/>
          </a:xfrm>
        </p:grpSpPr>
        <p:sp>
          <p:nvSpPr>
            <p:cNvPr id="113" name="Round Same Side Corner Rectangle 112"/>
            <p:cNvSpPr/>
            <p:nvPr/>
          </p:nvSpPr>
          <p:spPr bwMode="auto">
            <a:xfrm rot="16200000">
              <a:off x="5315374" y="29164"/>
              <a:ext cx="313476"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14" name="Round Same Side Corner Rectangle 113"/>
            <p:cNvSpPr/>
            <p:nvPr/>
          </p:nvSpPr>
          <p:spPr bwMode="auto">
            <a:xfrm rot="16200000">
              <a:off x="7384147" y="141613"/>
              <a:ext cx="313476" cy="1956327"/>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15" name="Round Same Side Corner Rectangle 114"/>
            <p:cNvSpPr/>
            <p:nvPr/>
          </p:nvSpPr>
          <p:spPr bwMode="auto">
            <a:xfrm rot="16200000">
              <a:off x="2232115" y="-867720"/>
              <a:ext cx="321947" cy="3976820"/>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116" name="TextBox 115"/>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117" name="TextBox 116"/>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18" name="TextBox 117"/>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grpSp>
        <p:nvGrpSpPr>
          <p:cNvPr id="77" name="Group 76"/>
          <p:cNvGrpSpPr/>
          <p:nvPr/>
        </p:nvGrpSpPr>
        <p:grpSpPr>
          <a:xfrm>
            <a:off x="436840" y="5108500"/>
            <a:ext cx="2474593" cy="347473"/>
            <a:chOff x="404675" y="978761"/>
            <a:chExt cx="8114381" cy="302167"/>
          </a:xfrm>
        </p:grpSpPr>
        <p:sp>
          <p:nvSpPr>
            <p:cNvPr id="79" name="Round Same Side Corner Rectangle 78"/>
            <p:cNvSpPr/>
            <p:nvPr/>
          </p:nvSpPr>
          <p:spPr bwMode="auto">
            <a:xfrm rot="16200000">
              <a:off x="7393786" y="151514"/>
              <a:ext cx="294214" cy="1956327"/>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78" name="Round Same Side Corner Rectangle 77"/>
            <p:cNvSpPr/>
            <p:nvPr/>
          </p:nvSpPr>
          <p:spPr bwMode="auto">
            <a:xfrm rot="16200000">
              <a:off x="5321030" y="39231"/>
              <a:ext cx="302166" cy="2181225"/>
            </a:xfrm>
            <a:prstGeom prst="round2SameRect">
              <a:avLst>
                <a:gd name="adj1" fmla="val 0"/>
                <a:gd name="adj2" fmla="val 0"/>
              </a:avLst>
            </a:prstGeom>
            <a:solidFill>
              <a:srgbClr val="CDEEFF"/>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80" name="Round Same Side Corner Rectangle 79"/>
            <p:cNvSpPr/>
            <p:nvPr/>
          </p:nvSpPr>
          <p:spPr bwMode="auto">
            <a:xfrm rot="16200000">
              <a:off x="2242003" y="-858566"/>
              <a:ext cx="302166"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81" name="TextBox 80"/>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82" name="TextBox 81"/>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rgbClr val="002060"/>
                  </a:solidFill>
                </a:rPr>
                <a:t>Ch. 2</a:t>
              </a:r>
            </a:p>
          </p:txBody>
        </p:sp>
        <p:sp>
          <p:nvSpPr>
            <p:cNvPr id="83" name="TextBox 82"/>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spTree>
    <p:extLst>
      <p:ext uri="{BB962C8B-B14F-4D97-AF65-F5344CB8AC3E}">
        <p14:creationId xmlns:p14="http://schemas.microsoft.com/office/powerpoint/2010/main" val="472464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Literature </a:t>
            </a:r>
            <a:r>
              <a:rPr lang="en-US" dirty="0" smtClean="0"/>
              <a:t>Review (1 of 2)</a:t>
            </a:r>
            <a:endParaRPr lang="en-US" dirty="0"/>
          </a:p>
        </p:txBody>
      </p:sp>
      <p:sp>
        <p:nvSpPr>
          <p:cNvPr id="2" name="Date Placeholder 1"/>
          <p:cNvSpPr>
            <a:spLocks noGrp="1"/>
          </p:cNvSpPr>
          <p:nvPr>
            <p:ph type="dt" sz="half" idx="10"/>
          </p:nvPr>
        </p:nvSpPr>
        <p:spPr>
          <a:xfrm>
            <a:off x="0" y="7388225"/>
            <a:ext cx="2438400" cy="228600"/>
          </a:xfrm>
        </p:spPr>
        <p:txBody>
          <a:bodyPr/>
          <a:lstStyle/>
          <a:p>
            <a:fld id="{B4A35223-B022-4422-9387-CCEA713B59C3}" type="datetime3">
              <a:rPr lang="en-US" smtClean="0"/>
              <a:t>11 June 2021</a:t>
            </a:fld>
            <a:endParaRPr lang="en-US"/>
          </a:p>
        </p:txBody>
      </p:sp>
      <p:sp>
        <p:nvSpPr>
          <p:cNvPr id="4" name="Slide Number Placeholder 3"/>
          <p:cNvSpPr>
            <a:spLocks noGrp="1"/>
          </p:cNvSpPr>
          <p:nvPr>
            <p:ph type="sldNum" sz="quarter" idx="11"/>
          </p:nvPr>
        </p:nvSpPr>
        <p:spPr/>
        <p:txBody>
          <a:bodyPr/>
          <a:lstStyle/>
          <a:p>
            <a:fld id="{CB29584B-2C78-4F19-9D57-A8D27C3B25A0}" type="slidenum">
              <a:rPr lang="en-US" smtClean="0"/>
              <a:pPr/>
              <a:t>29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21372137"/>
                  </p:ext>
                </p:extLst>
              </p:nvPr>
            </p:nvGraphicFramePr>
            <p:xfrm>
              <a:off x="133350" y="922540"/>
              <a:ext cx="11969750" cy="4938477"/>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703441518"/>
                        </a:ext>
                      </a:extLst>
                    </a:gridCol>
                    <a:gridCol w="3139440">
                      <a:extLst>
                        <a:ext uri="{9D8B030D-6E8A-4147-A177-3AD203B41FA5}">
                          <a16:colId xmlns:a16="http://schemas.microsoft.com/office/drawing/2014/main" val="4234442908"/>
                        </a:ext>
                      </a:extLst>
                    </a:gridCol>
                    <a:gridCol w="1762760">
                      <a:extLst>
                        <a:ext uri="{9D8B030D-6E8A-4147-A177-3AD203B41FA5}">
                          <a16:colId xmlns:a16="http://schemas.microsoft.com/office/drawing/2014/main" val="2960965774"/>
                        </a:ext>
                      </a:extLst>
                    </a:gridCol>
                    <a:gridCol w="4457700">
                      <a:extLst>
                        <a:ext uri="{9D8B030D-6E8A-4147-A177-3AD203B41FA5}">
                          <a16:colId xmlns:a16="http://schemas.microsoft.com/office/drawing/2014/main" val="2466062604"/>
                        </a:ext>
                      </a:extLst>
                    </a:gridCol>
                  </a:tblGrid>
                  <a:tr h="211090">
                    <a:tc>
                      <a:txBody>
                        <a:bodyPr/>
                        <a:lstStyle/>
                        <a:p>
                          <a:pPr algn="ctr" rtl="0" fontAlgn="ctr"/>
                          <a:r>
                            <a:rPr lang="en-US" sz="1400" b="1" i="0" u="none" strike="noStrike" dirty="0">
                              <a:solidFill>
                                <a:schemeClr val="tx1"/>
                              </a:solidFill>
                              <a:effectLst/>
                              <a:latin typeface="Calibri" panose="020F0502020204030204" pitchFamily="34" charset="0"/>
                            </a:rPr>
                            <a:t>Chapter</a:t>
                          </a:r>
                          <a:r>
                            <a:rPr lang="en-US" sz="1400" b="1" i="0" u="none" strike="noStrike" baseline="0" dirty="0">
                              <a:solidFill>
                                <a:schemeClr val="tx1"/>
                              </a:solidFill>
                              <a:effectLst/>
                              <a:latin typeface="Calibri" panose="020F0502020204030204" pitchFamily="34" charset="0"/>
                            </a:rPr>
                            <a:t> Relevance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Article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Synopsis</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Detailed Usage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001951"/>
                      </a:ext>
                    </a:extLst>
                  </a:tr>
                  <a:tr h="655842">
                    <a:tc rowSpan="8">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The Effective Reproduction Number</a:t>
                          </a:r>
                          <a:r>
                            <a:rPr lang="en-US" sz="1200" i="1" u="none" strike="noStrike" baseline="0" dirty="0">
                              <a:effectLst/>
                            </a:rPr>
                            <a:t> as a Prelude to Statistical Estimation of Time-Dependent Epidemic Trends. </a:t>
                          </a:r>
                          <a:r>
                            <a:rPr lang="en-US" sz="1200" u="none" strike="noStrike" dirty="0" err="1">
                              <a:effectLst/>
                            </a:rPr>
                            <a:t>Nishura</a:t>
                          </a:r>
                          <a:r>
                            <a:rPr lang="en-US" sz="1200" u="none" strike="noStrike" dirty="0">
                              <a:effectLst/>
                            </a:rPr>
                            <a:t> and </a:t>
                          </a:r>
                          <a:r>
                            <a:rPr lang="en-US" sz="1200" u="none" strike="noStrike" dirty="0" err="1">
                              <a:effectLst/>
                            </a:rPr>
                            <a:t>Chowell</a:t>
                          </a:r>
                          <a:r>
                            <a:rPr lang="en-US" sz="1200" u="none" strike="noStrike" dirty="0">
                              <a:effectLst/>
                            </a:rPr>
                            <a:t> 2009.</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r>
                            <a:rPr lang="en-US" sz="1200" b="0" i="0" u="none" strike="noStrike" dirty="0">
                              <a:solidFill>
                                <a:schemeClr val="dk1"/>
                              </a:solidFill>
                              <a:effectLst/>
                              <a:latin typeface="+mn-lt"/>
                            </a:rPr>
                            <a:t>Beta</a:t>
                          </a:r>
                          <a:r>
                            <a:rPr lang="en-US" sz="1200" b="0" i="0" u="none" strike="noStrike" baseline="0" dirty="0">
                              <a:solidFill>
                                <a:schemeClr val="dk1"/>
                              </a:solidFill>
                              <a:effectLst/>
                              <a:latin typeface="+mn-lt"/>
                            </a:rPr>
                            <a:t> as a function of biological factors and behavioral factors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rtl="0" fontAlgn="ctr"/>
                          <a:r>
                            <a:rPr lang="en-US" sz="1200" b="0" i="0" u="none" strike="noStrike" dirty="0">
                              <a:solidFill>
                                <a:srgbClr val="000000"/>
                              </a:solidFill>
                              <a:effectLst/>
                              <a:latin typeface="Calibri" panose="020F0502020204030204" pitchFamily="34" charset="0"/>
                            </a:rPr>
                            <a:t>The</a:t>
                          </a:r>
                          <a:r>
                            <a:rPr lang="en-US" sz="1200" b="0" i="0" u="none" strike="noStrike" baseline="0" dirty="0">
                              <a:solidFill>
                                <a:srgbClr val="000000"/>
                              </a:solidFill>
                              <a:effectLst/>
                              <a:latin typeface="Calibri" panose="020F0502020204030204" pitchFamily="34" charset="0"/>
                            </a:rPr>
                            <a:t> study team used these papers as a guide to calculate historical values of </a:t>
                          </a:r>
                          <a14:m>
                            <m:oMath xmlns:m="http://schemas.openxmlformats.org/officeDocument/2006/math">
                              <m:r>
                                <a:rPr lang="en-US" sz="1200" b="0" i="1" u="none" strike="noStrike" baseline="0" smtClean="0">
                                  <a:solidFill>
                                    <a:srgbClr val="000000"/>
                                  </a:solidFill>
                                  <a:effectLst/>
                                  <a:latin typeface="Cambria Math" panose="02040503050406030204" pitchFamily="18" charset="0"/>
                                  <a:ea typeface="Cambria Math" panose="02040503050406030204" pitchFamily="18" charset="0"/>
                                </a:rPr>
                                <m:t>𝛽</m:t>
                              </m:r>
                            </m:oMath>
                          </a14:m>
                          <a:r>
                            <a:rPr lang="en-US" sz="1200" b="0" i="0" u="none" strike="noStrike" dirty="0">
                              <a:solidFill>
                                <a:srgbClr val="000000"/>
                              </a:solidFill>
                              <a:effectLst/>
                              <a:latin typeface="Calibri" panose="020F0502020204030204" pitchFamily="34" charset="0"/>
                            </a:rPr>
                            <a:t> as well as understanding how</a:t>
                          </a:r>
                          <a:r>
                            <a:rPr lang="en-US" sz="1200" b="0" i="0" u="none" strike="noStrike" baseline="0" dirty="0">
                              <a:solidFill>
                                <a:srgbClr val="000000"/>
                              </a:solidFill>
                              <a:effectLst/>
                              <a:latin typeface="Calibri" panose="020F0502020204030204" pitchFamily="34" charset="0"/>
                            </a:rPr>
                            <a:t> societal factors can change the values of </a:t>
                          </a:r>
                          <a14:m>
                            <m:oMath xmlns:m="http://schemas.openxmlformats.org/officeDocument/2006/math">
                              <m:r>
                                <a:rPr lang="en-US" sz="1200" b="0" i="1" u="none" strike="noStrike" baseline="0" smtClean="0">
                                  <a:solidFill>
                                    <a:srgbClr val="000000"/>
                                  </a:solidFill>
                                  <a:effectLst/>
                                  <a:latin typeface="Cambria Math" panose="02040503050406030204" pitchFamily="18" charset="0"/>
                                  <a:ea typeface="Cambria Math" panose="02040503050406030204" pitchFamily="18" charset="0"/>
                                </a:rPr>
                                <m:t>𝛽</m:t>
                              </m:r>
                            </m:oMath>
                          </a14:m>
                          <a:r>
                            <a:rPr lang="en-US" sz="1200" b="0" i="0" u="none" strike="noStrike" baseline="0" dirty="0">
                              <a:solidFill>
                                <a:srgbClr val="000000"/>
                              </a:solidFill>
                              <a:effectLst/>
                              <a:latin typeface="Calibri" panose="020F0502020204030204" pitchFamily="34" charset="0"/>
                            </a:rPr>
                            <a:t>. This informed our </a:t>
                          </a:r>
                          <a14:m>
                            <m:oMath xmlns:m="http://schemas.openxmlformats.org/officeDocument/2006/math">
                              <m:sSub>
                                <m:sSubPr>
                                  <m:ctrlPr>
                                    <a:rPr lang="en-US" sz="1200" b="0" i="1" u="none" strike="noStrike" baseline="0" smtClean="0">
                                      <a:solidFill>
                                        <a:srgbClr val="000000"/>
                                      </a:solidFill>
                                      <a:effectLst/>
                                      <a:latin typeface="Cambria Math" panose="02040503050406030204" pitchFamily="18" charset="0"/>
                                    </a:rPr>
                                  </m:ctrlPr>
                                </m:sSubPr>
                                <m:e>
                                  <m:r>
                                    <a:rPr lang="en-US" sz="1200" b="0" i="1" u="none" strike="noStrike" baseline="0" smtClean="0">
                                      <a:solidFill>
                                        <a:srgbClr val="000000"/>
                                      </a:solidFill>
                                      <a:effectLst/>
                                      <a:latin typeface="Cambria Math" panose="02040503050406030204" pitchFamily="18" charset="0"/>
                                    </a:rPr>
                                    <m:t>𝑅</m:t>
                                  </m:r>
                                </m:e>
                                <m:sub>
                                  <m:r>
                                    <a:rPr lang="en-US" sz="1200" b="0" i="1" u="none" strike="noStrike" baseline="0" smtClean="0">
                                      <a:solidFill>
                                        <a:srgbClr val="000000"/>
                                      </a:solidFill>
                                      <a:effectLst/>
                                      <a:latin typeface="Cambria Math" panose="02040503050406030204" pitchFamily="18" charset="0"/>
                                    </a:rPr>
                                    <m:t>𝑒𝑓𝑓</m:t>
                                  </m:r>
                                </m:sub>
                              </m:sSub>
                            </m:oMath>
                          </a14:m>
                          <a:r>
                            <a:rPr lang="en-US" sz="1200" b="0" i="0" u="none" strike="noStrike" baseline="0" dirty="0">
                              <a:solidFill>
                                <a:srgbClr val="000000"/>
                              </a:solidFill>
                              <a:effectLst/>
                              <a:latin typeface="Calibri" panose="020F0502020204030204" pitchFamily="34" charset="0"/>
                            </a:rPr>
                            <a:t> model.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965045"/>
                      </a:ext>
                    </a:extLst>
                  </a:tr>
                  <a:tr h="304066">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1" u="none" strike="noStrike" dirty="0" smtClean="0">
                              <a:solidFill>
                                <a:srgbClr val="000000"/>
                              </a:solidFill>
                              <a:effectLst/>
                              <a:latin typeface="Calibri"/>
                            </a:rPr>
                            <a:t>Notes on </a:t>
                          </a:r>
                          <a14:m>
                            <m:oMath xmlns:m="http://schemas.openxmlformats.org/officeDocument/2006/math">
                              <m:sSub>
                                <m:sSubPr>
                                  <m:ctrlPr>
                                    <a:rPr lang="en-US" sz="1200" b="0" i="1" u="none" strike="noStrike" dirty="0" smtClean="0">
                                      <a:solidFill>
                                        <a:srgbClr val="000000"/>
                                      </a:solidFill>
                                      <a:effectLst/>
                                      <a:latin typeface="Cambria Math" panose="02040503050406030204" pitchFamily="18" charset="0"/>
                                    </a:rPr>
                                  </m:ctrlPr>
                                </m:sSubPr>
                                <m:e>
                                  <m:r>
                                    <a:rPr lang="en-US" sz="1200" b="0" i="1" u="none" strike="noStrike" dirty="0" smtClean="0">
                                      <a:solidFill>
                                        <a:srgbClr val="000000"/>
                                      </a:solidFill>
                                      <a:effectLst/>
                                      <a:latin typeface="Cambria Math" panose="02040503050406030204" pitchFamily="18" charset="0"/>
                                    </a:rPr>
                                    <m:t> </m:t>
                                  </m:r>
                                  <m:r>
                                    <a:rPr lang="en-US" sz="1200" b="0" i="1" u="none" strike="noStrike" dirty="0" smtClean="0">
                                      <a:solidFill>
                                        <a:srgbClr val="000000"/>
                                      </a:solidFill>
                                      <a:effectLst/>
                                      <a:latin typeface="Cambria Math" panose="02040503050406030204" pitchFamily="18" charset="0"/>
                                    </a:rPr>
                                    <m:t>𝑅</m:t>
                                  </m:r>
                                </m:e>
                                <m:sub>
                                  <m:r>
                                    <a:rPr lang="en-US" sz="1200" b="0" i="1" u="none" strike="noStrike" dirty="0" smtClean="0">
                                      <a:solidFill>
                                        <a:srgbClr val="000000"/>
                                      </a:solidFill>
                                      <a:effectLst/>
                                      <a:latin typeface="Cambria Math" panose="02040503050406030204" pitchFamily="18" charset="0"/>
                                    </a:rPr>
                                    <m:t>0</m:t>
                                  </m:r>
                                </m:sub>
                              </m:sSub>
                            </m:oMath>
                          </a14:m>
                          <a:r>
                            <a:rPr lang="en-US" sz="1200" b="0" i="1" u="none" strike="noStrike" dirty="0">
                              <a:solidFill>
                                <a:srgbClr val="000000"/>
                              </a:solidFill>
                              <a:effectLst/>
                              <a:latin typeface="Calibri"/>
                            </a:rPr>
                            <a:t>. </a:t>
                          </a:r>
                          <a:r>
                            <a:rPr lang="en-US" sz="1200" b="0" i="0" u="none" strike="noStrike" dirty="0">
                              <a:solidFill>
                                <a:srgbClr val="000000"/>
                              </a:solidFill>
                              <a:effectLst/>
                              <a:latin typeface="Calibri"/>
                            </a:rPr>
                            <a:t>Jones </a:t>
                          </a:r>
                          <a:r>
                            <a:rPr lang="en-US" sz="1200" b="0" i="0" u="none" strike="noStrike" dirty="0">
                              <a:solidFill>
                                <a:srgbClr val="000000"/>
                              </a:solidFill>
                              <a:effectLst/>
                              <a:latin typeface="Calibri" panose="020F0502020204030204" pitchFamily="34" charset="0"/>
                            </a:rPr>
                            <a:t>2007.</a:t>
                          </a: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055264"/>
                      </a:ext>
                    </a:extLst>
                  </a:tr>
                  <a:tr h="304066">
                    <a:tc vMerge="1">
                      <a:txBody>
                        <a:bodyPr/>
                        <a:lstStyle/>
                        <a:p>
                          <a:endParaRPr lang="en-US"/>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1" u="none" strike="noStrike" dirty="0" smtClean="0">
                              <a:solidFill>
                                <a:srgbClr val="000000"/>
                              </a:solidFill>
                              <a:effectLst/>
                              <a:latin typeface="+mn-lt"/>
                            </a:rPr>
                            <a:t>Complexity</a:t>
                          </a:r>
                          <a:r>
                            <a:rPr lang="en-US" sz="1200" b="0" i="1" u="none" strike="noStrike" baseline="0" dirty="0" smtClean="0">
                              <a:solidFill>
                                <a:srgbClr val="000000"/>
                              </a:solidFill>
                              <a:effectLst/>
                              <a:latin typeface="+mn-lt"/>
                            </a:rPr>
                            <a:t> of the Basic Reproduction Number (</a:t>
                          </a:r>
                          <a14:m>
                            <m:oMath xmlns:m="http://schemas.openxmlformats.org/officeDocument/2006/math">
                              <m:sSub>
                                <m:sSubPr>
                                  <m:ctrlPr>
                                    <a:rPr lang="en-US" sz="1200" b="0" i="1" u="none" strike="noStrike" dirty="0" smtClean="0">
                                      <a:solidFill>
                                        <a:srgbClr val="000000"/>
                                      </a:solidFill>
                                      <a:effectLst/>
                                      <a:latin typeface="Cambria Math" panose="02040503050406030204" pitchFamily="18" charset="0"/>
                                    </a:rPr>
                                  </m:ctrlPr>
                                </m:sSubPr>
                                <m:e>
                                  <m:r>
                                    <a:rPr lang="en-US" sz="1200" b="0" i="1" u="none" strike="noStrike" dirty="0" smtClean="0">
                                      <a:solidFill>
                                        <a:srgbClr val="000000"/>
                                      </a:solidFill>
                                      <a:effectLst/>
                                      <a:latin typeface="Cambria Math" panose="02040503050406030204" pitchFamily="18" charset="0"/>
                                    </a:rPr>
                                    <m:t> </m:t>
                                  </m:r>
                                  <m:r>
                                    <a:rPr lang="en-US" sz="1200" b="0" i="1" u="none" strike="noStrike" dirty="0" smtClean="0">
                                      <a:solidFill>
                                        <a:srgbClr val="000000"/>
                                      </a:solidFill>
                                      <a:effectLst/>
                                      <a:latin typeface="Cambria Math" panose="02040503050406030204" pitchFamily="18" charset="0"/>
                                    </a:rPr>
                                    <m:t>𝑅</m:t>
                                  </m:r>
                                </m:e>
                                <m:sub>
                                  <m:r>
                                    <a:rPr lang="en-US" sz="1200" b="0" i="1" u="none" strike="noStrike" dirty="0" smtClean="0">
                                      <a:solidFill>
                                        <a:srgbClr val="000000"/>
                                      </a:solidFill>
                                      <a:effectLst/>
                                      <a:latin typeface="Cambria Math" panose="02040503050406030204" pitchFamily="18" charset="0"/>
                                    </a:rPr>
                                    <m:t>0</m:t>
                                  </m:r>
                                </m:sub>
                              </m:sSub>
                            </m:oMath>
                          </a14:m>
                          <a:r>
                            <a:rPr lang="en-US" sz="1200" b="0" i="1" u="none" strike="noStrike" dirty="0" smtClean="0">
                              <a:solidFill>
                                <a:srgbClr val="000000"/>
                              </a:solidFill>
                              <a:effectLst/>
                              <a:latin typeface="+mn-lt"/>
                            </a:rPr>
                            <a:t>). </a:t>
                          </a:r>
                          <a:r>
                            <a:rPr lang="en-US" sz="1200" b="0" i="0" u="none" strike="noStrike" dirty="0" smtClean="0">
                              <a:solidFill>
                                <a:srgbClr val="000000"/>
                              </a:solidFill>
                              <a:effectLst/>
                              <a:latin typeface="+mn-lt"/>
                            </a:rPr>
                            <a:t> Delamater et al</a:t>
                          </a:r>
                          <a:r>
                            <a:rPr lang="en-US" sz="1200" b="0" i="0" u="none" strike="noStrike" baseline="0" dirty="0" smtClean="0">
                              <a:solidFill>
                                <a:srgbClr val="000000"/>
                              </a:solidFill>
                              <a:effectLst/>
                              <a:latin typeface="+mn-lt"/>
                            </a:rPr>
                            <a:t>.  2019.</a:t>
                          </a:r>
                          <a:endParaRPr lang="en-US" sz="1200" b="0" i="1"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mn-lt"/>
                            </a:rPr>
                            <a:t>This article provided support</a:t>
                          </a:r>
                          <a:r>
                            <a:rPr lang="en-US" sz="1200" b="0" i="0" u="none" strike="noStrike" baseline="0" dirty="0" smtClean="0">
                              <a:solidFill>
                                <a:schemeClr val="tx1"/>
                              </a:solidFill>
                              <a:effectLst/>
                              <a:latin typeface="+mn-lt"/>
                            </a:rPr>
                            <a:t> for the separation of contact rate as a key non-medical parameter in projection of viral spread.  It was </a:t>
                          </a:r>
                          <a:endParaRPr lang="en-US" sz="1200" b="0" i="0" u="none" strike="noStrike" dirty="0" smtClean="0">
                            <a:solidFill>
                              <a:schemeClr val="tx1"/>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3715810"/>
                      </a:ext>
                    </a:extLst>
                  </a:tr>
                  <a:tr h="723737">
                    <a:tc vMerge="1">
                      <a:txBody>
                        <a:bodyPr/>
                        <a:lstStyle/>
                        <a:p>
                          <a:endParaRPr lang="en-US"/>
                        </a:p>
                      </a:txBody>
                      <a:tcPr/>
                    </a:tc>
                    <a:tc>
                      <a:txBody>
                        <a:bodyPr/>
                        <a:lstStyle/>
                        <a:p>
                          <a:pPr algn="l" rtl="0" fontAlgn="ctr"/>
                          <a:r>
                            <a:rPr lang="en-US" sz="1100" b="0" i="1" u="none" strike="noStrike" dirty="0" smtClean="0">
                              <a:solidFill>
                                <a:srgbClr val="000000"/>
                              </a:solidFill>
                              <a:effectLst/>
                              <a:latin typeface="+mn-lt"/>
                            </a:rPr>
                            <a:t>Potential</a:t>
                          </a:r>
                          <a:r>
                            <a:rPr lang="en-US" sz="1100" b="0" i="1" u="none" strike="noStrike" baseline="0" dirty="0" smtClean="0">
                              <a:solidFill>
                                <a:srgbClr val="000000"/>
                              </a:solidFill>
                              <a:effectLst/>
                              <a:latin typeface="+mn-lt"/>
                            </a:rPr>
                            <a:t> Biases in Estimating Absolute and Relative Case-Fatality Risks during Outbreaks.</a:t>
                          </a:r>
                          <a:r>
                            <a:rPr lang="en-US" sz="1100" b="0" i="0" u="none" strike="noStrike" baseline="0" dirty="0" smtClean="0">
                              <a:solidFill>
                                <a:srgbClr val="000000"/>
                              </a:solidFill>
                              <a:effectLst/>
                              <a:latin typeface="+mn-lt"/>
                            </a:rPr>
                            <a:t>  </a:t>
                          </a:r>
                          <a:r>
                            <a:rPr lang="en-US" sz="1100" b="0" i="0" u="none" strike="noStrike" baseline="0" dirty="0" err="1" smtClean="0">
                              <a:solidFill>
                                <a:srgbClr val="000000"/>
                              </a:solidFill>
                              <a:effectLst/>
                              <a:latin typeface="+mn-lt"/>
                            </a:rPr>
                            <a:t>Lipsitch</a:t>
                          </a:r>
                          <a:r>
                            <a:rPr lang="en-US" sz="1100" b="0" i="0" u="none" strike="noStrike" baseline="0" dirty="0" smtClean="0">
                              <a:solidFill>
                                <a:srgbClr val="000000"/>
                              </a:solidFill>
                              <a:effectLst/>
                              <a:latin typeface="+mn-lt"/>
                            </a:rPr>
                            <a:t> et al. 2015.</a:t>
                          </a:r>
                          <a:endParaRPr lang="en-US" sz="1100" b="0" i="1"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u="none" strike="noStrike" dirty="0" smtClean="0">
                              <a:effectLst/>
                              <a:latin typeface="+mn-lt"/>
                            </a:rPr>
                            <a:t>​Key errors and problems with early-stage analysis of data and epidemiological modeling during an outbreak</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chemeClr val="tx1"/>
                              </a:solidFill>
                              <a:effectLst/>
                              <a:latin typeface="+mn-lt"/>
                            </a:rPr>
                            <a:t>The study team used this resource to inform </a:t>
                          </a:r>
                          <a:r>
                            <a:rPr lang="en-US" sz="1100" b="0" i="0" u="none" strike="noStrike" baseline="0" dirty="0" smtClean="0">
                              <a:solidFill>
                                <a:schemeClr val="tx1"/>
                              </a:solidFill>
                              <a:effectLst/>
                              <a:latin typeface="+mn-lt"/>
                            </a:rPr>
                            <a:t>early model design.  This paper specifically highlighted early mistakes made by other modelers.  </a:t>
                          </a:r>
                          <a:endParaRPr lang="en-US" sz="1100" b="0" i="0" u="none" strike="noStrike" dirty="0">
                            <a:solidFill>
                              <a:schemeClr val="tx1"/>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4003853"/>
                      </a:ext>
                    </a:extLst>
                  </a:tr>
                  <a:tr h="723737">
                    <a:tc vMerge="1">
                      <a:txBody>
                        <a:bodyPr/>
                        <a:lstStyle/>
                        <a:p>
                          <a:endParaRPr lang="en-US"/>
                        </a:p>
                      </a:txBody>
                      <a:tcPr/>
                    </a:tc>
                    <a:tc>
                      <a:txBody>
                        <a:bodyPr/>
                        <a:lstStyle/>
                        <a:p>
                          <a:pPr algn="l" rtl="0" fontAlgn="ctr"/>
                          <a:r>
                            <a:rPr lang="en-US" sz="1100" b="0" i="1" u="none" strike="noStrike" dirty="0" smtClean="0">
                              <a:solidFill>
                                <a:srgbClr val="000000"/>
                              </a:solidFill>
                              <a:effectLst/>
                              <a:latin typeface="+mn-lt"/>
                            </a:rPr>
                            <a:t>Serial Interval of Novel Coronavirus (COVID-19) Infections.  </a:t>
                          </a:r>
                          <a:r>
                            <a:rPr lang="en-US" sz="1100" b="0" i="0" u="none" strike="noStrike" dirty="0" smtClean="0">
                              <a:solidFill>
                                <a:srgbClr val="000000"/>
                              </a:solidFill>
                              <a:effectLst/>
                              <a:latin typeface="+mn-lt"/>
                            </a:rPr>
                            <a:t>Nishiura, Linton and </a:t>
                          </a:r>
                          <a:r>
                            <a:rPr lang="en-US" sz="1100" b="0" i="0" u="none" strike="noStrike" dirty="0" err="1" smtClean="0">
                              <a:solidFill>
                                <a:srgbClr val="000000"/>
                              </a:solidFill>
                              <a:effectLst/>
                              <a:latin typeface="+mn-lt"/>
                            </a:rPr>
                            <a:t>Akhmetzhanov</a:t>
                          </a:r>
                          <a:r>
                            <a:rPr lang="en-US" sz="1100" b="0" i="0" u="none" strike="noStrike" dirty="0" smtClean="0">
                              <a:solidFill>
                                <a:srgbClr val="000000"/>
                              </a:solidFill>
                              <a:effectLst/>
                              <a:latin typeface="+mn-lt"/>
                            </a:rPr>
                            <a:t>,</a:t>
                          </a:r>
                          <a:r>
                            <a:rPr lang="en-US" sz="1100" b="0" i="0" u="none" strike="noStrike" baseline="0" dirty="0" smtClean="0">
                              <a:solidFill>
                                <a:srgbClr val="000000"/>
                              </a:solidFill>
                              <a:effectLst/>
                              <a:latin typeface="+mn-lt"/>
                            </a:rPr>
                            <a:t> 2020.</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Determination of the serial</a:t>
                          </a:r>
                          <a:r>
                            <a:rPr lang="en-US" sz="1100" b="0" i="0" u="none" strike="noStrike" baseline="0" dirty="0" smtClean="0">
                              <a:solidFill>
                                <a:srgbClr val="000000"/>
                              </a:solidFill>
                              <a:effectLst/>
                              <a:latin typeface="+mn-lt"/>
                            </a:rPr>
                            <a:t> interval as compared to symptomatic onset</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The</a:t>
                          </a:r>
                          <a:r>
                            <a:rPr lang="en-US" sz="1100" b="0" i="0" u="none" strike="noStrike" baseline="0" dirty="0" smtClean="0">
                              <a:solidFill>
                                <a:srgbClr val="000000"/>
                              </a:solidFill>
                              <a:effectLst/>
                              <a:latin typeface="+mn-lt"/>
                            </a:rPr>
                            <a:t> study team used the evidence in this early article to affirm selection of the SEIR compartmental model due to high statistical likelihood of transmission during incubation.</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065968"/>
                      </a:ext>
                    </a:extLst>
                  </a:tr>
                  <a:tr h="723737">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1" u="none" strike="noStrike" dirty="0">
                              <a:solidFill>
                                <a:schemeClr val="dk1"/>
                              </a:solidFill>
                              <a:effectLst/>
                              <a:latin typeface="+mn-lt"/>
                            </a:rPr>
                            <a:t>Winter</a:t>
                          </a:r>
                          <a:r>
                            <a:rPr lang="en-US" sz="1200" b="0" i="1" u="none" strike="noStrike" baseline="0" dirty="0">
                              <a:solidFill>
                                <a:schemeClr val="dk1"/>
                              </a:solidFill>
                              <a:effectLst/>
                              <a:latin typeface="+mn-lt"/>
                            </a:rPr>
                            <a:t> Is Coming: A Southern Hemisphere Perspective of the Environmental Drivers of SARS-CoV-2 and the Potential Seasonality of COVID-19. </a:t>
                          </a:r>
                          <a:r>
                            <a:rPr lang="en-US" sz="1200" b="0" i="0" u="none" strike="noStrike" baseline="0" dirty="0">
                              <a:solidFill>
                                <a:schemeClr val="dk1"/>
                              </a:solidFill>
                              <a:effectLst/>
                              <a:latin typeface="+mn-lt"/>
                            </a:rPr>
                            <a:t>Smit et al. 2020</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​Seasonal impacts on COVID-19 Transmission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chemeClr val="tx1"/>
                              </a:solidFill>
                              <a:effectLst/>
                              <a:latin typeface="Calibri" panose="020F0502020204030204" pitchFamily="34" charset="0"/>
                            </a:rPr>
                            <a:t>The study team used these</a:t>
                          </a:r>
                          <a:r>
                            <a:rPr lang="en-US" sz="1200" b="0" i="0" u="none" strike="noStrike" baseline="0" dirty="0">
                              <a:solidFill>
                                <a:schemeClr val="tx1"/>
                              </a:solidFill>
                              <a:effectLst/>
                              <a:latin typeface="Calibri" panose="020F0502020204030204" pitchFamily="34" charset="0"/>
                            </a:rPr>
                            <a:t> papers to understand how COVID-19 transmits more effectively in the northern hemisphere winter. Prompting a </a:t>
                          </a:r>
                          <a:r>
                            <a:rPr lang="en-US" sz="1200" b="0" i="0" u="none" strike="noStrike" baseline="0" dirty="0" smtClean="0">
                              <a:solidFill>
                                <a:schemeClr val="tx1"/>
                              </a:solidFill>
                              <a:effectLst/>
                              <a:latin typeface="Calibri" panose="020F0502020204030204" pitchFamily="34" charset="0"/>
                            </a:rPr>
                            <a:t>successful model </a:t>
                          </a:r>
                          <a:r>
                            <a:rPr lang="en-US" sz="1200" b="0" i="0" u="none" strike="noStrike" baseline="0" dirty="0">
                              <a:solidFill>
                                <a:schemeClr val="tx1"/>
                              </a:solidFill>
                              <a:effectLst/>
                              <a:latin typeface="Calibri" panose="020F0502020204030204" pitchFamily="34" charset="0"/>
                            </a:rPr>
                            <a:t>excursion to reflect this phenomena in the SEIR forecast model. </a:t>
                          </a:r>
                          <a:endParaRPr lang="en-US" sz="1200" b="0"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6390759"/>
                      </a:ext>
                    </a:extLst>
                  </a:tr>
                  <a:tr h="549895">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Influence of non-homogeneous mixing on final epidemic size in a meta-population model. </a:t>
                          </a:r>
                          <a:r>
                            <a:rPr lang="en-US" sz="1200" i="0" u="none" strike="noStrike" dirty="0">
                              <a:effectLst/>
                            </a:rPr>
                            <a:t>Cui, Zhang</a:t>
                          </a:r>
                          <a:r>
                            <a:rPr lang="en-US" sz="1200" i="0" u="none" strike="noStrike" baseline="0" dirty="0">
                              <a:effectLst/>
                            </a:rPr>
                            <a:t> and Feng 2018.</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Heterogeneous Mixing and impacts on epidemiological models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panose="020F0502020204030204" pitchFamily="34" charset="0"/>
                            </a:rPr>
                            <a:t>The study team used these papers initially when exploring including different population groups intermixing non-uniformly. </a:t>
                          </a:r>
                          <a:r>
                            <a:rPr lang="en-US" sz="1200" b="0" i="0" u="none" strike="noStrike" baseline="0" dirty="0">
                              <a:solidFill>
                                <a:srgbClr val="000000"/>
                              </a:solidFill>
                              <a:effectLst/>
                              <a:latin typeface="Calibri" panose="020F0502020204030204" pitchFamily="34" charset="0"/>
                            </a:rPr>
                            <a:t>It prompted a model excursion to attempt to reflect this phenomena.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581866"/>
                      </a:ext>
                    </a:extLst>
                  </a:tr>
                  <a:tr h="54989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1" u="none" strike="noStrike" dirty="0" smtClean="0">
                              <a:solidFill>
                                <a:srgbClr val="000000"/>
                              </a:solidFill>
                              <a:effectLst/>
                              <a:latin typeface="+mn-lt"/>
                            </a:rPr>
                            <a:t>Early</a:t>
                          </a:r>
                          <a:r>
                            <a:rPr lang="en-US" sz="1100" b="0" i="1" u="none" strike="noStrike" baseline="0" dirty="0" smtClean="0">
                              <a:solidFill>
                                <a:srgbClr val="000000"/>
                              </a:solidFill>
                              <a:effectLst/>
                              <a:latin typeface="+mn-lt"/>
                            </a:rPr>
                            <a:t> Dynamics of Transmission and Control of COVID-19: A Mathematical Modeling Study.  </a:t>
                          </a:r>
                          <a:r>
                            <a:rPr lang="en-US" sz="1100" b="0" i="0" u="none" strike="noStrike" baseline="0" dirty="0" smtClean="0">
                              <a:solidFill>
                                <a:srgbClr val="000000"/>
                              </a:solidFill>
                              <a:effectLst/>
                              <a:latin typeface="+mn-lt"/>
                            </a:rPr>
                            <a:t>Kucharski et al. 2020.</a:t>
                          </a:r>
                          <a:endParaRPr lang="en-US" sz="1100" b="0" i="1"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Statistical and mathematical evidence for the impact of lockdown restrictions on </a:t>
                          </a:r>
                          <a14:m>
                            <m:oMath xmlns:m="http://schemas.openxmlformats.org/officeDocument/2006/math">
                              <m:sSub>
                                <m:sSubPr>
                                  <m:ctrlPr>
                                    <a:rPr lang="en-US" sz="1100" b="0" i="1" u="none" strike="noStrike" dirty="0" smtClean="0">
                                      <a:solidFill>
                                        <a:srgbClr val="000000"/>
                                      </a:solidFill>
                                      <a:effectLst/>
                                      <a:latin typeface="Cambria Math" panose="02040503050406030204" pitchFamily="18" charset="0"/>
                                    </a:rPr>
                                  </m:ctrlPr>
                                </m:sSubPr>
                                <m:e>
                                  <m:r>
                                    <a:rPr lang="en-US" sz="1100" b="0" i="1" u="none" strike="noStrike" dirty="0" smtClean="0">
                                      <a:solidFill>
                                        <a:srgbClr val="000000"/>
                                      </a:solidFill>
                                      <a:effectLst/>
                                      <a:latin typeface="Cambria Math" panose="02040503050406030204" pitchFamily="18" charset="0"/>
                                    </a:rPr>
                                    <m:t> </m:t>
                                  </m:r>
                                  <m:r>
                                    <a:rPr lang="en-US" sz="1100" b="0" i="1" u="none" strike="noStrike" dirty="0" smtClean="0">
                                      <a:solidFill>
                                        <a:srgbClr val="000000"/>
                                      </a:solidFill>
                                      <a:effectLst/>
                                      <a:latin typeface="Cambria Math" panose="02040503050406030204" pitchFamily="18" charset="0"/>
                                    </a:rPr>
                                    <m:t>𝑅</m:t>
                                  </m:r>
                                </m:e>
                                <m:sub>
                                  <m:r>
                                    <a:rPr lang="en-US" sz="1100" b="0" i="1" u="none" strike="noStrike" dirty="0" smtClean="0">
                                      <a:solidFill>
                                        <a:srgbClr val="000000"/>
                                      </a:solidFill>
                                      <a:effectLst/>
                                      <a:latin typeface="Cambria Math" panose="02040503050406030204" pitchFamily="18" charset="0"/>
                                    </a:rPr>
                                    <m:t>0</m:t>
                                  </m:r>
                                </m:sub>
                              </m:sSub>
                            </m:oMath>
                          </a14:m>
                          <a:r>
                            <a:rPr lang="en-US" sz="1100" b="0" i="0" u="none" strike="noStrike" dirty="0" smtClean="0">
                              <a:solidFill>
                                <a:srgbClr val="000000"/>
                              </a:solidFill>
                              <a:effectLst/>
                              <a:latin typeface="+mn-lt"/>
                            </a:rPr>
                            <a:t> </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The study team consulted this paper in answer to early questions about the efficacy of non-pharmaceutical</a:t>
                          </a:r>
                          <a:r>
                            <a:rPr lang="en-US" sz="1100" b="0" i="0" u="none" strike="noStrike" baseline="0" dirty="0" smtClean="0">
                              <a:solidFill>
                                <a:srgbClr val="000000"/>
                              </a:solidFill>
                              <a:effectLst/>
                              <a:latin typeface="+mn-lt"/>
                            </a:rPr>
                            <a:t> interventions (NPIs) from Army senior leaders.  It also prompted a successful model excursion to include NPIs in the model. </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456604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21372137"/>
                  </p:ext>
                </p:extLst>
              </p:nvPr>
            </p:nvGraphicFramePr>
            <p:xfrm>
              <a:off x="133350" y="922540"/>
              <a:ext cx="11969750" cy="4938477"/>
            </p:xfrm>
            <a:graphic>
              <a:graphicData uri="http://schemas.openxmlformats.org/drawingml/2006/table">
                <a:tbl>
                  <a:tblPr firstRow="1" bandRow="1">
                    <a:tableStyleId>{5C22544A-7EE6-4342-B048-85BDC9FD1C3A}</a:tableStyleId>
                  </a:tblPr>
                  <a:tblGrid>
                    <a:gridCol w="2609850">
                      <a:extLst>
                        <a:ext uri="{9D8B030D-6E8A-4147-A177-3AD203B41FA5}">
                          <a16:colId xmlns:a16="http://schemas.microsoft.com/office/drawing/2014/main" val="3703441518"/>
                        </a:ext>
                      </a:extLst>
                    </a:gridCol>
                    <a:gridCol w="3139440">
                      <a:extLst>
                        <a:ext uri="{9D8B030D-6E8A-4147-A177-3AD203B41FA5}">
                          <a16:colId xmlns:a16="http://schemas.microsoft.com/office/drawing/2014/main" val="4234442908"/>
                        </a:ext>
                      </a:extLst>
                    </a:gridCol>
                    <a:gridCol w="1762760">
                      <a:extLst>
                        <a:ext uri="{9D8B030D-6E8A-4147-A177-3AD203B41FA5}">
                          <a16:colId xmlns:a16="http://schemas.microsoft.com/office/drawing/2014/main" val="2960965774"/>
                        </a:ext>
                      </a:extLst>
                    </a:gridCol>
                    <a:gridCol w="4457700">
                      <a:extLst>
                        <a:ext uri="{9D8B030D-6E8A-4147-A177-3AD203B41FA5}">
                          <a16:colId xmlns:a16="http://schemas.microsoft.com/office/drawing/2014/main" val="2466062604"/>
                        </a:ext>
                      </a:extLst>
                    </a:gridCol>
                  </a:tblGrid>
                  <a:tr h="213360">
                    <a:tc>
                      <a:txBody>
                        <a:bodyPr/>
                        <a:lstStyle/>
                        <a:p>
                          <a:pPr algn="ctr" rtl="0" fontAlgn="ctr"/>
                          <a:r>
                            <a:rPr lang="en-US" sz="1400" b="1" i="0" u="none" strike="noStrike" dirty="0">
                              <a:solidFill>
                                <a:schemeClr val="tx1"/>
                              </a:solidFill>
                              <a:effectLst/>
                              <a:latin typeface="Calibri" panose="020F0502020204030204" pitchFamily="34" charset="0"/>
                            </a:rPr>
                            <a:t>Chapter</a:t>
                          </a:r>
                          <a:r>
                            <a:rPr lang="en-US" sz="1400" b="1" i="0" u="none" strike="noStrike" baseline="0" dirty="0">
                              <a:solidFill>
                                <a:schemeClr val="tx1"/>
                              </a:solidFill>
                              <a:effectLst/>
                              <a:latin typeface="Calibri" panose="020F0502020204030204" pitchFamily="34" charset="0"/>
                            </a:rPr>
                            <a:t> Relevance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Article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Synopsis</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Detailed Usage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001951"/>
                      </a:ext>
                    </a:extLst>
                  </a:tr>
                  <a:tr h="655842">
                    <a:tc rowSpan="8">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The Effective Reproduction Number</a:t>
                          </a:r>
                          <a:r>
                            <a:rPr lang="en-US" sz="1200" i="1" u="none" strike="noStrike" baseline="0" dirty="0">
                              <a:effectLst/>
                            </a:rPr>
                            <a:t> as a Prelude to Statistical Estimation of Time-Dependent Epidemic Trends. </a:t>
                          </a:r>
                          <a:r>
                            <a:rPr lang="en-US" sz="1200" u="none" strike="noStrike" dirty="0" err="1">
                              <a:effectLst/>
                            </a:rPr>
                            <a:t>Nishura</a:t>
                          </a:r>
                          <a:r>
                            <a:rPr lang="en-US" sz="1200" u="none" strike="noStrike" dirty="0">
                              <a:effectLst/>
                            </a:rPr>
                            <a:t> and </a:t>
                          </a:r>
                          <a:r>
                            <a:rPr lang="en-US" sz="1200" u="none" strike="noStrike" dirty="0" err="1">
                              <a:effectLst/>
                            </a:rPr>
                            <a:t>Chowell</a:t>
                          </a:r>
                          <a:r>
                            <a:rPr lang="en-US" sz="1200" u="none" strike="noStrike" dirty="0">
                              <a:effectLst/>
                            </a:rPr>
                            <a:t> 2009.</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r>
                            <a:rPr lang="en-US" sz="1200" b="0" i="0" u="none" strike="noStrike" dirty="0">
                              <a:solidFill>
                                <a:schemeClr val="dk1"/>
                              </a:solidFill>
                              <a:effectLst/>
                              <a:latin typeface="+mn-lt"/>
                            </a:rPr>
                            <a:t>Beta</a:t>
                          </a:r>
                          <a:r>
                            <a:rPr lang="en-US" sz="1200" b="0" i="0" u="none" strike="noStrike" baseline="0" dirty="0">
                              <a:solidFill>
                                <a:schemeClr val="dk1"/>
                              </a:solidFill>
                              <a:effectLst/>
                              <a:latin typeface="+mn-lt"/>
                            </a:rPr>
                            <a:t> as a function of biological factors and behavioral factors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endParaRPr lang="en-US"/>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68579" t="-27848" r="-273" b="-400000"/>
                          </a:stretch>
                        </a:blipFill>
                      </a:tcPr>
                    </a:tc>
                    <a:extLst>
                      <a:ext uri="{0D108BD9-81ED-4DB2-BD59-A6C34878D82A}">
                        <a16:rowId xmlns:a16="http://schemas.microsoft.com/office/drawing/2014/main" val="4018965045"/>
                      </a:ext>
                    </a:extLst>
                  </a:tr>
                  <a:tr h="304066">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3140" t="-304000" r="-198256" b="-1264000"/>
                          </a:stretch>
                        </a:blip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055264"/>
                      </a:ext>
                    </a:extLst>
                  </a:tr>
                  <a:tr h="365760">
                    <a:tc vMerge="1">
                      <a:txBody>
                        <a:bodyPr/>
                        <a:lstStyle/>
                        <a:p>
                          <a:endParaRPr lang="en-US"/>
                        </a:p>
                      </a:txBody>
                      <a:tcPr/>
                    </a:tc>
                    <a:tc>
                      <a:txBody>
                        <a:bodyPr/>
                        <a:lstStyle/>
                        <a:p>
                          <a:endParaRPr lang="en-US"/>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3140" t="-336667" r="-198256" b="-953333"/>
                          </a:stretch>
                        </a:blipFill>
                      </a:tcPr>
                    </a:tc>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mn-lt"/>
                            </a:rPr>
                            <a:t>This article provided support</a:t>
                          </a:r>
                          <a:r>
                            <a:rPr lang="en-US" sz="1200" b="0" i="0" u="none" strike="noStrike" baseline="0" dirty="0" smtClean="0">
                              <a:solidFill>
                                <a:schemeClr val="tx1"/>
                              </a:solidFill>
                              <a:effectLst/>
                              <a:latin typeface="+mn-lt"/>
                            </a:rPr>
                            <a:t> for the separation of contact rate as a key non-medical parameter in projection of viral spread.  It was </a:t>
                          </a:r>
                          <a:endParaRPr lang="en-US" sz="1200" b="0" i="0" u="none" strike="noStrike" dirty="0" smtClean="0">
                            <a:solidFill>
                              <a:schemeClr val="tx1"/>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3715810"/>
                      </a:ext>
                    </a:extLst>
                  </a:tr>
                  <a:tr h="723737">
                    <a:tc vMerge="1">
                      <a:txBody>
                        <a:bodyPr/>
                        <a:lstStyle/>
                        <a:p>
                          <a:endParaRPr lang="en-US"/>
                        </a:p>
                      </a:txBody>
                      <a:tcPr/>
                    </a:tc>
                    <a:tc>
                      <a:txBody>
                        <a:bodyPr/>
                        <a:lstStyle/>
                        <a:p>
                          <a:pPr algn="l" rtl="0" fontAlgn="ctr"/>
                          <a:r>
                            <a:rPr lang="en-US" sz="1100" b="0" i="1" u="none" strike="noStrike" dirty="0" smtClean="0">
                              <a:solidFill>
                                <a:srgbClr val="000000"/>
                              </a:solidFill>
                              <a:effectLst/>
                              <a:latin typeface="+mn-lt"/>
                            </a:rPr>
                            <a:t>Potential</a:t>
                          </a:r>
                          <a:r>
                            <a:rPr lang="en-US" sz="1100" b="0" i="1" u="none" strike="noStrike" baseline="0" dirty="0" smtClean="0">
                              <a:solidFill>
                                <a:srgbClr val="000000"/>
                              </a:solidFill>
                              <a:effectLst/>
                              <a:latin typeface="+mn-lt"/>
                            </a:rPr>
                            <a:t> Biases in Estimating Absolute and Relative Case-Fatality Risks during Outbreaks.</a:t>
                          </a:r>
                          <a:r>
                            <a:rPr lang="en-US" sz="1100" b="0" i="0" u="none" strike="noStrike" baseline="0" dirty="0" smtClean="0">
                              <a:solidFill>
                                <a:srgbClr val="000000"/>
                              </a:solidFill>
                              <a:effectLst/>
                              <a:latin typeface="+mn-lt"/>
                            </a:rPr>
                            <a:t>  </a:t>
                          </a:r>
                          <a:r>
                            <a:rPr lang="en-US" sz="1100" b="0" i="0" u="none" strike="noStrike" baseline="0" dirty="0" err="1" smtClean="0">
                              <a:solidFill>
                                <a:srgbClr val="000000"/>
                              </a:solidFill>
                              <a:effectLst/>
                              <a:latin typeface="+mn-lt"/>
                            </a:rPr>
                            <a:t>Lipsitch</a:t>
                          </a:r>
                          <a:r>
                            <a:rPr lang="en-US" sz="1100" b="0" i="0" u="none" strike="noStrike" baseline="0" dirty="0" smtClean="0">
                              <a:solidFill>
                                <a:srgbClr val="000000"/>
                              </a:solidFill>
                              <a:effectLst/>
                              <a:latin typeface="+mn-lt"/>
                            </a:rPr>
                            <a:t> et al. 2015.</a:t>
                          </a:r>
                          <a:endParaRPr lang="en-US" sz="1100" b="0" i="1"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u="none" strike="noStrike" dirty="0" smtClean="0">
                              <a:effectLst/>
                              <a:latin typeface="+mn-lt"/>
                            </a:rPr>
                            <a:t>​Key errors and problems with early-stage analysis of data and epidemiological modeling during an outbreak</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chemeClr val="tx1"/>
                              </a:solidFill>
                              <a:effectLst/>
                              <a:latin typeface="+mn-lt"/>
                            </a:rPr>
                            <a:t>The study team used this resource to inform </a:t>
                          </a:r>
                          <a:r>
                            <a:rPr lang="en-US" sz="1100" b="0" i="0" u="none" strike="noStrike" baseline="0" dirty="0" smtClean="0">
                              <a:solidFill>
                                <a:schemeClr val="tx1"/>
                              </a:solidFill>
                              <a:effectLst/>
                              <a:latin typeface="+mn-lt"/>
                            </a:rPr>
                            <a:t>early model design.  This paper specifically highlighted early mistakes made by other modelers.  </a:t>
                          </a:r>
                          <a:endParaRPr lang="en-US" sz="1100" b="0" i="0" u="none" strike="noStrike" dirty="0">
                            <a:solidFill>
                              <a:schemeClr val="tx1"/>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4003853"/>
                      </a:ext>
                    </a:extLst>
                  </a:tr>
                  <a:tr h="723737">
                    <a:tc vMerge="1">
                      <a:txBody>
                        <a:bodyPr/>
                        <a:lstStyle/>
                        <a:p>
                          <a:endParaRPr lang="en-US"/>
                        </a:p>
                      </a:txBody>
                      <a:tcPr/>
                    </a:tc>
                    <a:tc>
                      <a:txBody>
                        <a:bodyPr/>
                        <a:lstStyle/>
                        <a:p>
                          <a:pPr algn="l" rtl="0" fontAlgn="ctr"/>
                          <a:r>
                            <a:rPr lang="en-US" sz="1100" b="0" i="1" u="none" strike="noStrike" dirty="0" smtClean="0">
                              <a:solidFill>
                                <a:srgbClr val="000000"/>
                              </a:solidFill>
                              <a:effectLst/>
                              <a:latin typeface="+mn-lt"/>
                            </a:rPr>
                            <a:t>Serial Interval of Novel Coronavirus (COVID-19) Infections.  </a:t>
                          </a:r>
                          <a:r>
                            <a:rPr lang="en-US" sz="1100" b="0" i="0" u="none" strike="noStrike" dirty="0" smtClean="0">
                              <a:solidFill>
                                <a:srgbClr val="000000"/>
                              </a:solidFill>
                              <a:effectLst/>
                              <a:latin typeface="+mn-lt"/>
                            </a:rPr>
                            <a:t>Nishiura, Linton and </a:t>
                          </a:r>
                          <a:r>
                            <a:rPr lang="en-US" sz="1100" b="0" i="0" u="none" strike="noStrike" dirty="0" err="1" smtClean="0">
                              <a:solidFill>
                                <a:srgbClr val="000000"/>
                              </a:solidFill>
                              <a:effectLst/>
                              <a:latin typeface="+mn-lt"/>
                            </a:rPr>
                            <a:t>Akhmetzhanov</a:t>
                          </a:r>
                          <a:r>
                            <a:rPr lang="en-US" sz="1100" b="0" i="0" u="none" strike="noStrike" dirty="0" smtClean="0">
                              <a:solidFill>
                                <a:srgbClr val="000000"/>
                              </a:solidFill>
                              <a:effectLst/>
                              <a:latin typeface="+mn-lt"/>
                            </a:rPr>
                            <a:t>,</a:t>
                          </a:r>
                          <a:r>
                            <a:rPr lang="en-US" sz="1100" b="0" i="0" u="none" strike="noStrike" baseline="0" dirty="0" smtClean="0">
                              <a:solidFill>
                                <a:srgbClr val="000000"/>
                              </a:solidFill>
                              <a:effectLst/>
                              <a:latin typeface="+mn-lt"/>
                            </a:rPr>
                            <a:t> 2020.</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Determination of the serial</a:t>
                          </a:r>
                          <a:r>
                            <a:rPr lang="en-US" sz="1100" b="0" i="0" u="none" strike="noStrike" baseline="0" dirty="0" smtClean="0">
                              <a:solidFill>
                                <a:srgbClr val="000000"/>
                              </a:solidFill>
                              <a:effectLst/>
                              <a:latin typeface="+mn-lt"/>
                            </a:rPr>
                            <a:t> interval as compared to symptomatic onset</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0" u="none" strike="noStrike" dirty="0" smtClean="0">
                              <a:solidFill>
                                <a:srgbClr val="000000"/>
                              </a:solidFill>
                              <a:effectLst/>
                              <a:latin typeface="+mn-lt"/>
                            </a:rPr>
                            <a:t>The</a:t>
                          </a:r>
                          <a:r>
                            <a:rPr lang="en-US" sz="1100" b="0" i="0" u="none" strike="noStrike" baseline="0" dirty="0" smtClean="0">
                              <a:solidFill>
                                <a:srgbClr val="000000"/>
                              </a:solidFill>
                              <a:effectLst/>
                              <a:latin typeface="+mn-lt"/>
                            </a:rPr>
                            <a:t> study team used the evidence in this early article </a:t>
                          </a:r>
                          <a:r>
                            <a:rPr lang="en-US" sz="1100" b="0" i="0" u="none" strike="noStrike" baseline="0" dirty="0" smtClean="0">
                              <a:solidFill>
                                <a:srgbClr val="000000"/>
                              </a:solidFill>
                              <a:effectLst/>
                              <a:latin typeface="+mn-lt"/>
                            </a:rPr>
                            <a:t>to </a:t>
                          </a:r>
                          <a:r>
                            <a:rPr lang="en-US" sz="1100" b="0" i="0" u="none" strike="noStrike" baseline="0" dirty="0" smtClean="0">
                              <a:solidFill>
                                <a:srgbClr val="000000"/>
                              </a:solidFill>
                              <a:effectLst/>
                              <a:latin typeface="+mn-lt"/>
                            </a:rPr>
                            <a:t>affirm selection of the SEIR compartmental model due to high statistical likelihood of transmission during </a:t>
                          </a:r>
                          <a:r>
                            <a:rPr lang="en-US" sz="1100" b="0" i="0" u="none" strike="noStrike" baseline="0" dirty="0" smtClean="0">
                              <a:solidFill>
                                <a:srgbClr val="000000"/>
                              </a:solidFill>
                              <a:effectLst/>
                              <a:latin typeface="+mn-lt"/>
                            </a:rPr>
                            <a:t>incubation.</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065968"/>
                      </a:ext>
                    </a:extLst>
                  </a:tr>
                  <a:tr h="731520">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1" u="none" strike="noStrike" dirty="0">
                              <a:solidFill>
                                <a:schemeClr val="dk1"/>
                              </a:solidFill>
                              <a:effectLst/>
                              <a:latin typeface="+mn-lt"/>
                            </a:rPr>
                            <a:t>Winter</a:t>
                          </a:r>
                          <a:r>
                            <a:rPr lang="en-US" sz="1200" b="0" i="1" u="none" strike="noStrike" baseline="0" dirty="0">
                              <a:solidFill>
                                <a:schemeClr val="dk1"/>
                              </a:solidFill>
                              <a:effectLst/>
                              <a:latin typeface="+mn-lt"/>
                            </a:rPr>
                            <a:t> Is Coming: A Southern Hemisphere Perspective of the Environmental Drivers of SARS-CoV-2 and the Potential Seasonality of COVID-19. </a:t>
                          </a:r>
                          <a:r>
                            <a:rPr lang="en-US" sz="1200" b="0" i="0" u="none" strike="noStrike" baseline="0" dirty="0">
                              <a:solidFill>
                                <a:schemeClr val="dk1"/>
                              </a:solidFill>
                              <a:effectLst/>
                              <a:latin typeface="+mn-lt"/>
                            </a:rPr>
                            <a:t>Smit et al. 2020</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​Seasonal impacts on COVID-19 Transmission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chemeClr val="tx1"/>
                              </a:solidFill>
                              <a:effectLst/>
                              <a:latin typeface="Calibri" panose="020F0502020204030204" pitchFamily="34" charset="0"/>
                            </a:rPr>
                            <a:t>The study team used these</a:t>
                          </a:r>
                          <a:r>
                            <a:rPr lang="en-US" sz="1200" b="0" i="0" u="none" strike="noStrike" baseline="0" dirty="0">
                              <a:solidFill>
                                <a:schemeClr val="tx1"/>
                              </a:solidFill>
                              <a:effectLst/>
                              <a:latin typeface="Calibri" panose="020F0502020204030204" pitchFamily="34" charset="0"/>
                            </a:rPr>
                            <a:t> papers to understand how COVID-19 transmits more effectively in the northern hemisphere winter. Prompting a </a:t>
                          </a:r>
                          <a:r>
                            <a:rPr lang="en-US" sz="1200" b="0" i="0" u="none" strike="noStrike" baseline="0" dirty="0" smtClean="0">
                              <a:solidFill>
                                <a:schemeClr val="tx1"/>
                              </a:solidFill>
                              <a:effectLst/>
                              <a:latin typeface="Calibri" panose="020F0502020204030204" pitchFamily="34" charset="0"/>
                            </a:rPr>
                            <a:t>successful model </a:t>
                          </a:r>
                          <a:r>
                            <a:rPr lang="en-US" sz="1200" b="0" i="0" u="none" strike="noStrike" baseline="0" dirty="0">
                              <a:solidFill>
                                <a:schemeClr val="tx1"/>
                              </a:solidFill>
                              <a:effectLst/>
                              <a:latin typeface="Calibri" panose="020F0502020204030204" pitchFamily="34" charset="0"/>
                            </a:rPr>
                            <a:t>excursion to reflect this phenomena in the SEIR forecast model. </a:t>
                          </a:r>
                          <a:endParaRPr lang="en-US" sz="1200" b="0"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6390759"/>
                      </a:ext>
                    </a:extLst>
                  </a:tr>
                  <a:tr h="549895">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Influence of non-homogeneous mixing on final epidemic size in a meta-population model. </a:t>
                          </a:r>
                          <a:r>
                            <a:rPr lang="en-US" sz="1200" i="0" u="none" strike="noStrike" dirty="0">
                              <a:effectLst/>
                            </a:rPr>
                            <a:t>Cui, Zhang</a:t>
                          </a:r>
                          <a:r>
                            <a:rPr lang="en-US" sz="1200" i="0" u="none" strike="noStrike" baseline="0" dirty="0">
                              <a:effectLst/>
                            </a:rPr>
                            <a:t> and Feng 2018.</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Heterogeneous Mixing and impacts on epidemiological models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panose="020F0502020204030204" pitchFamily="34" charset="0"/>
                            </a:rPr>
                            <a:t>The study team used these papers initially when exploring including different population groups intermixing non-uniformly. </a:t>
                          </a:r>
                          <a:r>
                            <a:rPr lang="en-US" sz="1200" b="0" i="0" u="none" strike="noStrike" baseline="0" dirty="0">
                              <a:solidFill>
                                <a:srgbClr val="000000"/>
                              </a:solidFill>
                              <a:effectLst/>
                              <a:latin typeface="Calibri" panose="020F0502020204030204" pitchFamily="34" charset="0"/>
                            </a:rPr>
                            <a:t>It prompted a model excursion to attempt to reflect this phenomena.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581866"/>
                      </a:ext>
                    </a:extLst>
                  </a:tr>
                  <a:tr h="670560">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100" b="0" i="1" u="none" strike="noStrike" dirty="0" smtClean="0">
                              <a:solidFill>
                                <a:srgbClr val="000000"/>
                              </a:solidFill>
                              <a:effectLst/>
                              <a:latin typeface="+mn-lt"/>
                            </a:rPr>
                            <a:t>Early</a:t>
                          </a:r>
                          <a:r>
                            <a:rPr lang="en-US" sz="1100" b="0" i="1" u="none" strike="noStrike" baseline="0" dirty="0" smtClean="0">
                              <a:solidFill>
                                <a:srgbClr val="000000"/>
                              </a:solidFill>
                              <a:effectLst/>
                              <a:latin typeface="+mn-lt"/>
                            </a:rPr>
                            <a:t> Dynamics of Transmission and Control of COVID-19: A Mathematical Modeling Study.  </a:t>
                          </a:r>
                          <a:r>
                            <a:rPr lang="en-US" sz="1100" b="0" i="0" u="none" strike="noStrike" baseline="0" dirty="0" smtClean="0">
                              <a:solidFill>
                                <a:srgbClr val="000000"/>
                              </a:solidFill>
                              <a:effectLst/>
                              <a:latin typeface="+mn-lt"/>
                            </a:rPr>
                            <a:t>Kucharski et al. </a:t>
                          </a:r>
                          <a:r>
                            <a:rPr lang="en-US" sz="1100" b="0" i="0" u="none" strike="noStrike" baseline="0" dirty="0" smtClean="0">
                              <a:solidFill>
                                <a:srgbClr val="000000"/>
                              </a:solidFill>
                              <a:effectLst/>
                              <a:latin typeface="+mn-lt"/>
                            </a:rPr>
                            <a:t>2020.</a:t>
                          </a:r>
                          <a:endParaRPr lang="en-US" sz="1100" b="0" i="1"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6990" t="-645455" r="-253979" b="-12727"/>
                          </a:stretch>
                        </a:blipFill>
                      </a:tcPr>
                    </a:tc>
                    <a:tc>
                      <a:txBody>
                        <a:bodyPr/>
                        <a:lstStyle/>
                        <a:p>
                          <a:pPr algn="l" rtl="0" fontAlgn="ctr"/>
                          <a:r>
                            <a:rPr lang="en-US" sz="1100" b="0" i="0" u="none" strike="noStrike" dirty="0" smtClean="0">
                              <a:solidFill>
                                <a:srgbClr val="000000"/>
                              </a:solidFill>
                              <a:effectLst/>
                              <a:latin typeface="+mn-lt"/>
                            </a:rPr>
                            <a:t>The study team consulted this paper in answer to early questions about the efficacy of non-pharmaceutical</a:t>
                          </a:r>
                          <a:r>
                            <a:rPr lang="en-US" sz="1100" b="0" i="0" u="none" strike="noStrike" baseline="0" dirty="0" smtClean="0">
                              <a:solidFill>
                                <a:srgbClr val="000000"/>
                              </a:solidFill>
                              <a:effectLst/>
                              <a:latin typeface="+mn-lt"/>
                            </a:rPr>
                            <a:t> interventions (NPIs) from Army senior </a:t>
                          </a:r>
                          <a:r>
                            <a:rPr lang="en-US" sz="1100" b="0" i="0" u="none" strike="noStrike" baseline="0" dirty="0" smtClean="0">
                              <a:solidFill>
                                <a:srgbClr val="000000"/>
                              </a:solidFill>
                              <a:effectLst/>
                              <a:latin typeface="+mn-lt"/>
                            </a:rPr>
                            <a:t>leaders.  It also prompted a successful model excursion to include NPIs in the model. </a:t>
                          </a:r>
                          <a:endParaRPr lang="en-US" sz="1100" b="0" i="0" u="none" strike="noStrike" dirty="0">
                            <a:solidFill>
                              <a:srgbClr val="000000"/>
                            </a:solidFill>
                            <a:effectLst/>
                            <a:latin typeface="+mn-lt"/>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4566041"/>
                      </a:ext>
                    </a:extLst>
                  </a:tr>
                </a:tbl>
              </a:graphicData>
            </a:graphic>
          </p:graphicFrame>
        </mc:Fallback>
      </mc:AlternateContent>
      <p:grpSp>
        <p:nvGrpSpPr>
          <p:cNvPr id="99" name="Group 98"/>
          <p:cNvGrpSpPr/>
          <p:nvPr/>
        </p:nvGrpSpPr>
        <p:grpSpPr>
          <a:xfrm>
            <a:off x="178464" y="3493478"/>
            <a:ext cx="2509758" cy="454893"/>
            <a:chOff x="404680" y="961922"/>
            <a:chExt cx="8114368" cy="321947"/>
          </a:xfrm>
        </p:grpSpPr>
        <p:sp>
          <p:nvSpPr>
            <p:cNvPr id="100" name="Round Same Side Corner Rectangle 99"/>
            <p:cNvSpPr/>
            <p:nvPr/>
          </p:nvSpPr>
          <p:spPr bwMode="auto">
            <a:xfrm rot="16200000">
              <a:off x="5315374" y="29164"/>
              <a:ext cx="313476" cy="2181226"/>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01" name="Round Same Side Corner Rectangle 100"/>
            <p:cNvSpPr/>
            <p:nvPr/>
          </p:nvSpPr>
          <p:spPr bwMode="auto">
            <a:xfrm rot="16200000">
              <a:off x="7384147" y="141613"/>
              <a:ext cx="313476" cy="1956327"/>
            </a:xfrm>
            <a:prstGeom prst="round2SameRect">
              <a:avLst>
                <a:gd name="adj1" fmla="val 0"/>
                <a:gd name="adj2" fmla="val 5000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02" name="Round Same Side Corner Rectangle 101"/>
            <p:cNvSpPr/>
            <p:nvPr/>
          </p:nvSpPr>
          <p:spPr bwMode="auto">
            <a:xfrm rot="16200000">
              <a:off x="2232116" y="-865514"/>
              <a:ext cx="321947" cy="3976820"/>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103" name="TextBox 102"/>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104" name="TextBox 103"/>
            <p:cNvSpPr txBox="1"/>
            <p:nvPr/>
          </p:nvSpPr>
          <p:spPr>
            <a:xfrm>
              <a:off x="4508504" y="1036953"/>
              <a:ext cx="1961620"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05" name="TextBox 104"/>
            <p:cNvSpPr txBox="1"/>
            <p:nvPr userDrawn="1"/>
          </p:nvSpPr>
          <p:spPr>
            <a:xfrm>
              <a:off x="6689731" y="1045276"/>
              <a:ext cx="1736720" cy="187353"/>
            </a:xfrm>
            <a:prstGeom prst="rect">
              <a:avLst/>
            </a:prstGeom>
            <a:noFill/>
            <a:ln>
              <a:noFill/>
            </a:ln>
            <a:effectLst/>
          </p:spPr>
          <p:txBody>
            <a:bodyPr wrap="square" lIns="0" tIns="0" rIns="0" bIns="0" rtlCol="0">
              <a:spAutoFit/>
            </a:bodyPr>
            <a:lstStyle/>
            <a:p>
              <a:pPr algn="ctr"/>
              <a:r>
                <a:rPr lang="en-US" sz="1400" dirty="0">
                  <a:solidFill>
                    <a:schemeClr val="bg1">
                      <a:lumMod val="50000"/>
                    </a:schemeClr>
                  </a:solidFill>
                </a:rPr>
                <a:t>Ch. 3</a:t>
              </a:r>
            </a:p>
          </p:txBody>
        </p:sp>
      </p:grpSp>
      <p:grpSp>
        <p:nvGrpSpPr>
          <p:cNvPr id="16" name="Group 15"/>
          <p:cNvGrpSpPr/>
          <p:nvPr/>
        </p:nvGrpSpPr>
        <p:grpSpPr>
          <a:xfrm>
            <a:off x="191290" y="7386647"/>
            <a:ext cx="2473486" cy="347471"/>
            <a:chOff x="196397" y="4840999"/>
            <a:chExt cx="2473486" cy="347471"/>
          </a:xfrm>
        </p:grpSpPr>
        <p:sp>
          <p:nvSpPr>
            <p:cNvPr id="122" name="Round Same Side Corner Rectangle 121"/>
            <p:cNvSpPr/>
            <p:nvPr/>
          </p:nvSpPr>
          <p:spPr bwMode="auto">
            <a:xfrm rot="16200000">
              <a:off x="1572618" y="4679152"/>
              <a:ext cx="338328" cy="665195"/>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24" name="Round Same Side Corner Rectangle 123"/>
            <p:cNvSpPr/>
            <p:nvPr/>
          </p:nvSpPr>
          <p:spPr bwMode="auto">
            <a:xfrm rot="16200000">
              <a:off x="633627" y="4406151"/>
              <a:ext cx="338328" cy="1212787"/>
            </a:xfrm>
            <a:prstGeom prst="round2SameRect">
              <a:avLst>
                <a:gd name="adj1" fmla="val 5000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125" name="TextBox 124"/>
            <p:cNvSpPr txBox="1"/>
            <p:nvPr/>
          </p:nvSpPr>
          <p:spPr>
            <a:xfrm>
              <a:off x="383796" y="4905617"/>
              <a:ext cx="787196" cy="215444"/>
            </a:xfrm>
            <a:prstGeom prst="rect">
              <a:avLst/>
            </a:prstGeom>
            <a:noFill/>
          </p:spPr>
          <p:txBody>
            <a:bodyPr wrap="square" lIns="0" tIns="0" rIns="0" bIns="0" rtlCol="0">
              <a:spAutoFit/>
            </a:bodyPr>
            <a:lstStyle/>
            <a:p>
              <a:pPr algn="ctr"/>
              <a:r>
                <a:rPr lang="en-US" sz="1400" dirty="0">
                  <a:solidFill>
                    <a:schemeClr val="bg1">
                      <a:lumMod val="50000"/>
                    </a:schemeClr>
                  </a:solidFill>
                </a:rPr>
                <a:t>Ch. 1</a:t>
              </a:r>
            </a:p>
          </p:txBody>
        </p:sp>
        <p:sp>
          <p:nvSpPr>
            <p:cNvPr id="126" name="TextBox 125"/>
            <p:cNvSpPr txBox="1"/>
            <p:nvPr/>
          </p:nvSpPr>
          <p:spPr>
            <a:xfrm>
              <a:off x="1447916" y="4900135"/>
              <a:ext cx="598223" cy="202206"/>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23" name="Round Same Side Corner Rectangle 122"/>
            <p:cNvSpPr/>
            <p:nvPr/>
          </p:nvSpPr>
          <p:spPr bwMode="auto">
            <a:xfrm rot="16200000">
              <a:off x="2197843" y="4716430"/>
              <a:ext cx="347471" cy="596609"/>
            </a:xfrm>
            <a:prstGeom prst="round2SameRect">
              <a:avLst>
                <a:gd name="adj1" fmla="val 0"/>
                <a:gd name="adj2" fmla="val 50000"/>
              </a:avLst>
            </a:prstGeom>
            <a:solidFill>
              <a:srgbClr val="FFC4C4"/>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27" name="TextBox 126"/>
            <p:cNvSpPr txBox="1"/>
            <p:nvPr userDrawn="1"/>
          </p:nvSpPr>
          <p:spPr>
            <a:xfrm>
              <a:off x="2115535" y="4900135"/>
              <a:ext cx="529637" cy="215444"/>
            </a:xfrm>
            <a:prstGeom prst="rect">
              <a:avLst/>
            </a:prstGeom>
            <a:noFill/>
            <a:ln>
              <a:noFill/>
            </a:ln>
            <a:effectLst/>
          </p:spPr>
          <p:txBody>
            <a:bodyPr wrap="square" lIns="0" tIns="0" rIns="0" bIns="0" rtlCol="0">
              <a:spAutoFit/>
            </a:bodyPr>
            <a:lstStyle/>
            <a:p>
              <a:pPr algn="ctr"/>
              <a:r>
                <a:rPr lang="en-US" sz="1400" dirty="0">
                  <a:solidFill>
                    <a:srgbClr val="9E0000"/>
                  </a:solidFill>
                </a:rPr>
                <a:t>Ch. 3</a:t>
              </a:r>
            </a:p>
          </p:txBody>
        </p:sp>
      </p:grpSp>
    </p:spTree>
    <p:extLst>
      <p:ext uri="{BB962C8B-B14F-4D97-AF65-F5344CB8AC3E}">
        <p14:creationId xmlns:p14="http://schemas.microsoft.com/office/powerpoint/2010/main" val="592659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8384" y="1003987"/>
            <a:ext cx="11510107" cy="5154247"/>
          </a:xfrm>
        </p:spPr>
        <p:txBody>
          <a:bodyPr/>
          <a:lstStyle/>
          <a:p>
            <a:pPr marL="0" indent="0">
              <a:buNone/>
            </a:pPr>
            <a:r>
              <a:rPr lang="en-US" b="1" dirty="0"/>
              <a:t>Problem Statement: </a:t>
            </a:r>
            <a:r>
              <a:rPr lang="en-US" dirty="0"/>
              <a:t>Senior leaders across the breadth of the Army, Joint, and DoD enterprise need to understand the impact of Coronavirus Disease 2019 (COVID-19) and make well-informed decisions.</a:t>
            </a:r>
          </a:p>
        </p:txBody>
      </p:sp>
      <p:sp>
        <p:nvSpPr>
          <p:cNvPr id="3" name="Title 2"/>
          <p:cNvSpPr>
            <a:spLocks noGrp="1"/>
          </p:cNvSpPr>
          <p:nvPr>
            <p:ph type="title"/>
          </p:nvPr>
        </p:nvSpPr>
        <p:spPr/>
        <p:txBody>
          <a:bodyPr/>
          <a:lstStyle/>
          <a:p>
            <a:r>
              <a:rPr lang="en-US" dirty="0"/>
              <a:t>Problem Statement and Research Questions</a:t>
            </a:r>
          </a:p>
        </p:txBody>
      </p:sp>
      <p:sp>
        <p:nvSpPr>
          <p:cNvPr id="6" name="Date Placeholder 5"/>
          <p:cNvSpPr>
            <a:spLocks noGrp="1"/>
          </p:cNvSpPr>
          <p:nvPr>
            <p:ph type="dt" sz="half" idx="10"/>
          </p:nvPr>
        </p:nvSpPr>
        <p:spPr>
          <a:xfrm>
            <a:off x="7945" y="6612322"/>
            <a:ext cx="2438400" cy="228600"/>
          </a:xfrm>
        </p:spPr>
        <p:txBody>
          <a:bodyPr/>
          <a:lstStyle/>
          <a:p>
            <a:fld id="{6270153A-2F2A-4DDE-A734-370E347D3486}" type="datetime3">
              <a:rPr lang="en-US" smtClean="0"/>
              <a:t>11 June 2021</a:t>
            </a:fld>
            <a:endParaRPr lang="en-US" dirty="0"/>
          </a:p>
        </p:txBody>
      </p:sp>
      <p:sp>
        <p:nvSpPr>
          <p:cNvPr id="7" name="Slide Number Placeholder 6"/>
          <p:cNvSpPr>
            <a:spLocks noGrp="1"/>
          </p:cNvSpPr>
          <p:nvPr>
            <p:ph type="sldNum" sz="quarter" idx="11"/>
          </p:nvPr>
        </p:nvSpPr>
        <p:spPr>
          <a:xfrm>
            <a:off x="11647683" y="6626225"/>
            <a:ext cx="486833" cy="228600"/>
          </a:xfrm>
        </p:spPr>
        <p:txBody>
          <a:bodyPr/>
          <a:lstStyle/>
          <a:p>
            <a:fld id="{CB29584B-2C78-4F19-9D57-A8D27C3B25A0}" type="slidenum">
              <a:rPr lang="en-US" smtClean="0"/>
              <a:pPr/>
              <a:t>3</a:t>
            </a:fld>
            <a:endParaRPr lang="en-US"/>
          </a:p>
        </p:txBody>
      </p:sp>
      <p:sp>
        <p:nvSpPr>
          <p:cNvPr id="44" name="Notched Right Arrow 7"/>
          <p:cNvSpPr/>
          <p:nvPr/>
        </p:nvSpPr>
        <p:spPr>
          <a:xfrm>
            <a:off x="859080" y="1929766"/>
            <a:ext cx="11106119" cy="4473115"/>
          </a:xfrm>
          <a:custGeom>
            <a:avLst/>
            <a:gdLst>
              <a:gd name="connsiteX0" fmla="*/ 0 w 11687646"/>
              <a:gd name="connsiteY0" fmla="*/ 546380 h 3195858"/>
              <a:gd name="connsiteX1" fmla="*/ 10153954 w 11687646"/>
              <a:gd name="connsiteY1" fmla="*/ 546380 h 3195858"/>
              <a:gd name="connsiteX2" fmla="*/ 10153954 w 11687646"/>
              <a:gd name="connsiteY2" fmla="*/ 0 h 3195858"/>
              <a:gd name="connsiteX3" fmla="*/ 11687646 w 11687646"/>
              <a:gd name="connsiteY3" fmla="*/ 1597929 h 3195858"/>
              <a:gd name="connsiteX4" fmla="*/ 10153954 w 11687646"/>
              <a:gd name="connsiteY4" fmla="*/ 3195858 h 3195858"/>
              <a:gd name="connsiteX5" fmla="*/ 10153954 w 11687646"/>
              <a:gd name="connsiteY5" fmla="*/ 2649478 h 3195858"/>
              <a:gd name="connsiteX6" fmla="*/ 0 w 11687646"/>
              <a:gd name="connsiteY6" fmla="*/ 2649478 h 3195858"/>
              <a:gd name="connsiteX7" fmla="*/ 1009277 w 11687646"/>
              <a:gd name="connsiteY7" fmla="*/ 1597929 h 3195858"/>
              <a:gd name="connsiteX8" fmla="*/ 0 w 11687646"/>
              <a:gd name="connsiteY8" fmla="*/ 546380 h 3195858"/>
              <a:gd name="connsiteX0" fmla="*/ 0 w 11687646"/>
              <a:gd name="connsiteY0" fmla="*/ 546380 h 3195858"/>
              <a:gd name="connsiteX1" fmla="*/ 10153954 w 11687646"/>
              <a:gd name="connsiteY1" fmla="*/ 546380 h 3195858"/>
              <a:gd name="connsiteX2" fmla="*/ 10153954 w 11687646"/>
              <a:gd name="connsiteY2" fmla="*/ 0 h 3195858"/>
              <a:gd name="connsiteX3" fmla="*/ 11687646 w 11687646"/>
              <a:gd name="connsiteY3" fmla="*/ 1597929 h 3195858"/>
              <a:gd name="connsiteX4" fmla="*/ 10153954 w 11687646"/>
              <a:gd name="connsiteY4" fmla="*/ 3195858 h 3195858"/>
              <a:gd name="connsiteX5" fmla="*/ 10153954 w 11687646"/>
              <a:gd name="connsiteY5" fmla="*/ 2649478 h 3195858"/>
              <a:gd name="connsiteX6" fmla="*/ 0 w 11687646"/>
              <a:gd name="connsiteY6" fmla="*/ 2649478 h 3195858"/>
              <a:gd name="connsiteX7" fmla="*/ 3437 w 11687646"/>
              <a:gd name="connsiteY7" fmla="*/ 1567449 h 3195858"/>
              <a:gd name="connsiteX8" fmla="*/ 0 w 11687646"/>
              <a:gd name="connsiteY8" fmla="*/ 546380 h 3195858"/>
              <a:gd name="connsiteX0" fmla="*/ 0 w 11687646"/>
              <a:gd name="connsiteY0" fmla="*/ 546380 h 3195858"/>
              <a:gd name="connsiteX1" fmla="*/ 6011942 w 11687646"/>
              <a:gd name="connsiteY1" fmla="*/ 6987 h 3195858"/>
              <a:gd name="connsiteX2" fmla="*/ 10153954 w 11687646"/>
              <a:gd name="connsiteY2" fmla="*/ 546380 h 3195858"/>
              <a:gd name="connsiteX3" fmla="*/ 10153954 w 11687646"/>
              <a:gd name="connsiteY3" fmla="*/ 0 h 3195858"/>
              <a:gd name="connsiteX4" fmla="*/ 11687646 w 11687646"/>
              <a:gd name="connsiteY4" fmla="*/ 1597929 h 3195858"/>
              <a:gd name="connsiteX5" fmla="*/ 10153954 w 11687646"/>
              <a:gd name="connsiteY5" fmla="*/ 3195858 h 3195858"/>
              <a:gd name="connsiteX6" fmla="*/ 10153954 w 11687646"/>
              <a:gd name="connsiteY6" fmla="*/ 2649478 h 3195858"/>
              <a:gd name="connsiteX7" fmla="*/ 0 w 11687646"/>
              <a:gd name="connsiteY7" fmla="*/ 2649478 h 3195858"/>
              <a:gd name="connsiteX8" fmla="*/ 3437 w 11687646"/>
              <a:gd name="connsiteY8" fmla="*/ 1567449 h 3195858"/>
              <a:gd name="connsiteX9" fmla="*/ 0 w 11687646"/>
              <a:gd name="connsiteY9" fmla="*/ 546380 h 3195858"/>
              <a:gd name="connsiteX0" fmla="*/ 0 w 11687646"/>
              <a:gd name="connsiteY0" fmla="*/ 816263 h 3465741"/>
              <a:gd name="connsiteX1" fmla="*/ 1940653 w 11687646"/>
              <a:gd name="connsiteY1" fmla="*/ 15613 h 3465741"/>
              <a:gd name="connsiteX2" fmla="*/ 6011942 w 11687646"/>
              <a:gd name="connsiteY2" fmla="*/ 276870 h 3465741"/>
              <a:gd name="connsiteX3" fmla="*/ 10153954 w 11687646"/>
              <a:gd name="connsiteY3" fmla="*/ 816263 h 3465741"/>
              <a:gd name="connsiteX4" fmla="*/ 10153954 w 11687646"/>
              <a:gd name="connsiteY4" fmla="*/ 269883 h 3465741"/>
              <a:gd name="connsiteX5" fmla="*/ 11687646 w 11687646"/>
              <a:gd name="connsiteY5" fmla="*/ 1867812 h 3465741"/>
              <a:gd name="connsiteX6" fmla="*/ 10153954 w 11687646"/>
              <a:gd name="connsiteY6" fmla="*/ 3465741 h 3465741"/>
              <a:gd name="connsiteX7" fmla="*/ 10153954 w 11687646"/>
              <a:gd name="connsiteY7" fmla="*/ 2919361 h 3465741"/>
              <a:gd name="connsiteX8" fmla="*/ 0 w 11687646"/>
              <a:gd name="connsiteY8" fmla="*/ 2919361 h 3465741"/>
              <a:gd name="connsiteX9" fmla="*/ 3437 w 11687646"/>
              <a:gd name="connsiteY9" fmla="*/ 1837332 h 3465741"/>
              <a:gd name="connsiteX10" fmla="*/ 0 w 11687646"/>
              <a:gd name="connsiteY10" fmla="*/ 816263 h 3465741"/>
              <a:gd name="connsiteX0" fmla="*/ 0 w 11687646"/>
              <a:gd name="connsiteY0" fmla="*/ 1185947 h 3835425"/>
              <a:gd name="connsiteX1" fmla="*/ 2013096 w 11687646"/>
              <a:gd name="connsiteY1" fmla="*/ 7926 h 3835425"/>
              <a:gd name="connsiteX2" fmla="*/ 6011942 w 11687646"/>
              <a:gd name="connsiteY2" fmla="*/ 646554 h 3835425"/>
              <a:gd name="connsiteX3" fmla="*/ 10153954 w 11687646"/>
              <a:gd name="connsiteY3" fmla="*/ 1185947 h 3835425"/>
              <a:gd name="connsiteX4" fmla="*/ 10153954 w 11687646"/>
              <a:gd name="connsiteY4" fmla="*/ 639567 h 3835425"/>
              <a:gd name="connsiteX5" fmla="*/ 11687646 w 11687646"/>
              <a:gd name="connsiteY5" fmla="*/ 2237496 h 3835425"/>
              <a:gd name="connsiteX6" fmla="*/ 10153954 w 11687646"/>
              <a:gd name="connsiteY6" fmla="*/ 3835425 h 3835425"/>
              <a:gd name="connsiteX7" fmla="*/ 10153954 w 11687646"/>
              <a:gd name="connsiteY7" fmla="*/ 3289045 h 3835425"/>
              <a:gd name="connsiteX8" fmla="*/ 0 w 11687646"/>
              <a:gd name="connsiteY8" fmla="*/ 3289045 h 3835425"/>
              <a:gd name="connsiteX9" fmla="*/ 3437 w 11687646"/>
              <a:gd name="connsiteY9" fmla="*/ 2207016 h 3835425"/>
              <a:gd name="connsiteX10" fmla="*/ 0 w 11687646"/>
              <a:gd name="connsiteY10" fmla="*/ 1185947 h 3835425"/>
              <a:gd name="connsiteX0" fmla="*/ 0 w 11687646"/>
              <a:gd name="connsiteY0" fmla="*/ 1585685 h 4235163"/>
              <a:gd name="connsiteX1" fmla="*/ 2013096 w 11687646"/>
              <a:gd name="connsiteY1" fmla="*/ 407664 h 4235163"/>
              <a:gd name="connsiteX2" fmla="*/ 6852280 w 11687646"/>
              <a:gd name="connsiteY2" fmla="*/ 1264 h 4235163"/>
              <a:gd name="connsiteX3" fmla="*/ 10153954 w 11687646"/>
              <a:gd name="connsiteY3" fmla="*/ 1585685 h 4235163"/>
              <a:gd name="connsiteX4" fmla="*/ 10153954 w 11687646"/>
              <a:gd name="connsiteY4" fmla="*/ 1039305 h 4235163"/>
              <a:gd name="connsiteX5" fmla="*/ 11687646 w 11687646"/>
              <a:gd name="connsiteY5" fmla="*/ 2637234 h 4235163"/>
              <a:gd name="connsiteX6" fmla="*/ 10153954 w 11687646"/>
              <a:gd name="connsiteY6" fmla="*/ 4235163 h 4235163"/>
              <a:gd name="connsiteX7" fmla="*/ 10153954 w 11687646"/>
              <a:gd name="connsiteY7" fmla="*/ 3688783 h 4235163"/>
              <a:gd name="connsiteX8" fmla="*/ 0 w 11687646"/>
              <a:gd name="connsiteY8" fmla="*/ 3688783 h 4235163"/>
              <a:gd name="connsiteX9" fmla="*/ 3437 w 11687646"/>
              <a:gd name="connsiteY9" fmla="*/ 2606754 h 4235163"/>
              <a:gd name="connsiteX10" fmla="*/ 0 w 11687646"/>
              <a:gd name="connsiteY10" fmla="*/ 1585685 h 4235163"/>
              <a:gd name="connsiteX0" fmla="*/ 0 w 11687646"/>
              <a:gd name="connsiteY0" fmla="*/ 1585685 h 4235163"/>
              <a:gd name="connsiteX1" fmla="*/ 2013096 w 11687646"/>
              <a:gd name="connsiteY1" fmla="*/ 407664 h 4235163"/>
              <a:gd name="connsiteX2" fmla="*/ 6852280 w 11687646"/>
              <a:gd name="connsiteY2" fmla="*/ 1264 h 4235163"/>
              <a:gd name="connsiteX3" fmla="*/ 10153954 w 11687646"/>
              <a:gd name="connsiteY3" fmla="*/ 1585685 h 4235163"/>
              <a:gd name="connsiteX4" fmla="*/ 10153954 w 11687646"/>
              <a:gd name="connsiteY4" fmla="*/ 1039305 h 4235163"/>
              <a:gd name="connsiteX5" fmla="*/ 11687646 w 11687646"/>
              <a:gd name="connsiteY5" fmla="*/ 2637234 h 4235163"/>
              <a:gd name="connsiteX6" fmla="*/ 10153954 w 11687646"/>
              <a:gd name="connsiteY6" fmla="*/ 4235163 h 4235163"/>
              <a:gd name="connsiteX7" fmla="*/ 10153954 w 11687646"/>
              <a:gd name="connsiteY7" fmla="*/ 3688783 h 4235163"/>
              <a:gd name="connsiteX8" fmla="*/ 0 w 11687646"/>
              <a:gd name="connsiteY8" fmla="*/ 3688783 h 4235163"/>
              <a:gd name="connsiteX9" fmla="*/ 3437 w 11687646"/>
              <a:gd name="connsiteY9" fmla="*/ 2606754 h 4235163"/>
              <a:gd name="connsiteX10" fmla="*/ 0 w 11687646"/>
              <a:gd name="connsiteY10" fmla="*/ 1585685 h 4235163"/>
              <a:gd name="connsiteX0" fmla="*/ 0 w 11687646"/>
              <a:gd name="connsiteY0" fmla="*/ 1666885 h 4316363"/>
              <a:gd name="connsiteX1" fmla="*/ 2013096 w 11687646"/>
              <a:gd name="connsiteY1" fmla="*/ 488864 h 4316363"/>
              <a:gd name="connsiteX2" fmla="*/ 6852280 w 11687646"/>
              <a:gd name="connsiteY2" fmla="*/ 82464 h 4316363"/>
              <a:gd name="connsiteX3" fmla="*/ 10197420 w 11687646"/>
              <a:gd name="connsiteY3" fmla="*/ 302542 h 4316363"/>
              <a:gd name="connsiteX4" fmla="*/ 10153954 w 11687646"/>
              <a:gd name="connsiteY4" fmla="*/ 1120505 h 4316363"/>
              <a:gd name="connsiteX5" fmla="*/ 11687646 w 11687646"/>
              <a:gd name="connsiteY5" fmla="*/ 2718434 h 4316363"/>
              <a:gd name="connsiteX6" fmla="*/ 10153954 w 11687646"/>
              <a:gd name="connsiteY6" fmla="*/ 4316363 h 4316363"/>
              <a:gd name="connsiteX7" fmla="*/ 10153954 w 11687646"/>
              <a:gd name="connsiteY7" fmla="*/ 3769983 h 4316363"/>
              <a:gd name="connsiteX8" fmla="*/ 0 w 11687646"/>
              <a:gd name="connsiteY8" fmla="*/ 3769983 h 4316363"/>
              <a:gd name="connsiteX9" fmla="*/ 3437 w 11687646"/>
              <a:gd name="connsiteY9" fmla="*/ 2687954 h 4316363"/>
              <a:gd name="connsiteX10" fmla="*/ 0 w 11687646"/>
              <a:gd name="connsiteY10" fmla="*/ 1666885 h 4316363"/>
              <a:gd name="connsiteX0" fmla="*/ 0 w 11687646"/>
              <a:gd name="connsiteY0" fmla="*/ 1666885 h 4316363"/>
              <a:gd name="connsiteX1" fmla="*/ 2042073 w 11687646"/>
              <a:gd name="connsiteY1" fmla="*/ 706578 h 4316363"/>
              <a:gd name="connsiteX2" fmla="*/ 6852280 w 11687646"/>
              <a:gd name="connsiteY2" fmla="*/ 82464 h 4316363"/>
              <a:gd name="connsiteX3" fmla="*/ 10197420 w 11687646"/>
              <a:gd name="connsiteY3" fmla="*/ 302542 h 4316363"/>
              <a:gd name="connsiteX4" fmla="*/ 10153954 w 11687646"/>
              <a:gd name="connsiteY4" fmla="*/ 1120505 h 4316363"/>
              <a:gd name="connsiteX5" fmla="*/ 11687646 w 11687646"/>
              <a:gd name="connsiteY5" fmla="*/ 2718434 h 4316363"/>
              <a:gd name="connsiteX6" fmla="*/ 10153954 w 11687646"/>
              <a:gd name="connsiteY6" fmla="*/ 4316363 h 4316363"/>
              <a:gd name="connsiteX7" fmla="*/ 10153954 w 11687646"/>
              <a:gd name="connsiteY7" fmla="*/ 3769983 h 4316363"/>
              <a:gd name="connsiteX8" fmla="*/ 0 w 11687646"/>
              <a:gd name="connsiteY8" fmla="*/ 3769983 h 4316363"/>
              <a:gd name="connsiteX9" fmla="*/ 3437 w 11687646"/>
              <a:gd name="connsiteY9" fmla="*/ 2687954 h 4316363"/>
              <a:gd name="connsiteX10" fmla="*/ 0 w 11687646"/>
              <a:gd name="connsiteY10" fmla="*/ 1666885 h 4316363"/>
              <a:gd name="connsiteX0" fmla="*/ 0 w 11687646"/>
              <a:gd name="connsiteY0" fmla="*/ 1602812 h 4252290"/>
              <a:gd name="connsiteX1" fmla="*/ 2042073 w 11687646"/>
              <a:gd name="connsiteY1" fmla="*/ 642505 h 4252290"/>
              <a:gd name="connsiteX2" fmla="*/ 5823592 w 11687646"/>
              <a:gd name="connsiteY2" fmla="*/ 207077 h 4252290"/>
              <a:gd name="connsiteX3" fmla="*/ 10197420 w 11687646"/>
              <a:gd name="connsiteY3" fmla="*/ 238469 h 4252290"/>
              <a:gd name="connsiteX4" fmla="*/ 10153954 w 11687646"/>
              <a:gd name="connsiteY4" fmla="*/ 1056432 h 4252290"/>
              <a:gd name="connsiteX5" fmla="*/ 11687646 w 11687646"/>
              <a:gd name="connsiteY5" fmla="*/ 2654361 h 4252290"/>
              <a:gd name="connsiteX6" fmla="*/ 10153954 w 11687646"/>
              <a:gd name="connsiteY6" fmla="*/ 4252290 h 4252290"/>
              <a:gd name="connsiteX7" fmla="*/ 10153954 w 11687646"/>
              <a:gd name="connsiteY7" fmla="*/ 3705910 h 4252290"/>
              <a:gd name="connsiteX8" fmla="*/ 0 w 11687646"/>
              <a:gd name="connsiteY8" fmla="*/ 3705910 h 4252290"/>
              <a:gd name="connsiteX9" fmla="*/ 3437 w 11687646"/>
              <a:gd name="connsiteY9" fmla="*/ 2623881 h 4252290"/>
              <a:gd name="connsiteX10" fmla="*/ 0 w 11687646"/>
              <a:gd name="connsiteY10" fmla="*/ 1602812 h 4252290"/>
              <a:gd name="connsiteX0" fmla="*/ 0 w 11687646"/>
              <a:gd name="connsiteY0" fmla="*/ 1602812 h 4252290"/>
              <a:gd name="connsiteX1" fmla="*/ 2665081 w 11687646"/>
              <a:gd name="connsiteY1" fmla="*/ 642505 h 4252290"/>
              <a:gd name="connsiteX2" fmla="*/ 5823592 w 11687646"/>
              <a:gd name="connsiteY2" fmla="*/ 207077 h 4252290"/>
              <a:gd name="connsiteX3" fmla="*/ 10197420 w 11687646"/>
              <a:gd name="connsiteY3" fmla="*/ 238469 h 4252290"/>
              <a:gd name="connsiteX4" fmla="*/ 10153954 w 11687646"/>
              <a:gd name="connsiteY4" fmla="*/ 1056432 h 4252290"/>
              <a:gd name="connsiteX5" fmla="*/ 11687646 w 11687646"/>
              <a:gd name="connsiteY5" fmla="*/ 2654361 h 4252290"/>
              <a:gd name="connsiteX6" fmla="*/ 10153954 w 11687646"/>
              <a:gd name="connsiteY6" fmla="*/ 4252290 h 4252290"/>
              <a:gd name="connsiteX7" fmla="*/ 10153954 w 11687646"/>
              <a:gd name="connsiteY7" fmla="*/ 3705910 h 4252290"/>
              <a:gd name="connsiteX8" fmla="*/ 0 w 11687646"/>
              <a:gd name="connsiteY8" fmla="*/ 3705910 h 4252290"/>
              <a:gd name="connsiteX9" fmla="*/ 3437 w 11687646"/>
              <a:gd name="connsiteY9" fmla="*/ 2623881 h 4252290"/>
              <a:gd name="connsiteX10" fmla="*/ 0 w 11687646"/>
              <a:gd name="connsiteY10" fmla="*/ 1602812 h 4252290"/>
              <a:gd name="connsiteX0" fmla="*/ 0 w 11687646"/>
              <a:gd name="connsiteY0" fmla="*/ 1558289 h 4207767"/>
              <a:gd name="connsiteX1" fmla="*/ 2665081 w 11687646"/>
              <a:gd name="connsiteY1" fmla="*/ 597982 h 4207767"/>
              <a:gd name="connsiteX2" fmla="*/ 5780126 w 11687646"/>
              <a:gd name="connsiteY2" fmla="*/ 365754 h 4207767"/>
              <a:gd name="connsiteX3" fmla="*/ 10197420 w 11687646"/>
              <a:gd name="connsiteY3" fmla="*/ 193946 h 4207767"/>
              <a:gd name="connsiteX4" fmla="*/ 10153954 w 11687646"/>
              <a:gd name="connsiteY4" fmla="*/ 1011909 h 4207767"/>
              <a:gd name="connsiteX5" fmla="*/ 11687646 w 11687646"/>
              <a:gd name="connsiteY5" fmla="*/ 2609838 h 4207767"/>
              <a:gd name="connsiteX6" fmla="*/ 10153954 w 11687646"/>
              <a:gd name="connsiteY6" fmla="*/ 4207767 h 4207767"/>
              <a:gd name="connsiteX7" fmla="*/ 10153954 w 11687646"/>
              <a:gd name="connsiteY7" fmla="*/ 3661387 h 4207767"/>
              <a:gd name="connsiteX8" fmla="*/ 0 w 11687646"/>
              <a:gd name="connsiteY8" fmla="*/ 3661387 h 4207767"/>
              <a:gd name="connsiteX9" fmla="*/ 3437 w 11687646"/>
              <a:gd name="connsiteY9" fmla="*/ 2579358 h 4207767"/>
              <a:gd name="connsiteX10" fmla="*/ 0 w 11687646"/>
              <a:gd name="connsiteY10" fmla="*/ 1558289 h 4207767"/>
              <a:gd name="connsiteX0" fmla="*/ 0 w 11687646"/>
              <a:gd name="connsiteY0" fmla="*/ 1399612 h 4049090"/>
              <a:gd name="connsiteX1" fmla="*/ 2665081 w 11687646"/>
              <a:gd name="connsiteY1" fmla="*/ 439305 h 4049090"/>
              <a:gd name="connsiteX2" fmla="*/ 5780126 w 11687646"/>
              <a:gd name="connsiteY2" fmla="*/ 207077 h 4049090"/>
              <a:gd name="connsiteX3" fmla="*/ 10240886 w 11687646"/>
              <a:gd name="connsiteY3" fmla="*/ 238469 h 4049090"/>
              <a:gd name="connsiteX4" fmla="*/ 10153954 w 11687646"/>
              <a:gd name="connsiteY4" fmla="*/ 853232 h 4049090"/>
              <a:gd name="connsiteX5" fmla="*/ 11687646 w 11687646"/>
              <a:gd name="connsiteY5" fmla="*/ 2451161 h 4049090"/>
              <a:gd name="connsiteX6" fmla="*/ 10153954 w 11687646"/>
              <a:gd name="connsiteY6" fmla="*/ 4049090 h 4049090"/>
              <a:gd name="connsiteX7" fmla="*/ 10153954 w 11687646"/>
              <a:gd name="connsiteY7" fmla="*/ 3502710 h 4049090"/>
              <a:gd name="connsiteX8" fmla="*/ 0 w 11687646"/>
              <a:gd name="connsiteY8" fmla="*/ 3502710 h 4049090"/>
              <a:gd name="connsiteX9" fmla="*/ 3437 w 11687646"/>
              <a:gd name="connsiteY9" fmla="*/ 2420681 h 4049090"/>
              <a:gd name="connsiteX10" fmla="*/ 0 w 11687646"/>
              <a:gd name="connsiteY10" fmla="*/ 1399612 h 4049090"/>
              <a:gd name="connsiteX0" fmla="*/ 0 w 11687646"/>
              <a:gd name="connsiteY0" fmla="*/ 1194979 h 3844457"/>
              <a:gd name="connsiteX1" fmla="*/ 2665081 w 11687646"/>
              <a:gd name="connsiteY1" fmla="*/ 234672 h 3844457"/>
              <a:gd name="connsiteX2" fmla="*/ 5780126 w 11687646"/>
              <a:gd name="connsiteY2" fmla="*/ 2444 h 3844457"/>
              <a:gd name="connsiteX3" fmla="*/ 10240886 w 11687646"/>
              <a:gd name="connsiteY3" fmla="*/ 33836 h 3844457"/>
              <a:gd name="connsiteX4" fmla="*/ 10153954 w 11687646"/>
              <a:gd name="connsiteY4" fmla="*/ 648599 h 3844457"/>
              <a:gd name="connsiteX5" fmla="*/ 11687646 w 11687646"/>
              <a:gd name="connsiteY5" fmla="*/ 2246528 h 3844457"/>
              <a:gd name="connsiteX6" fmla="*/ 10153954 w 11687646"/>
              <a:gd name="connsiteY6" fmla="*/ 3844457 h 3844457"/>
              <a:gd name="connsiteX7" fmla="*/ 10153954 w 11687646"/>
              <a:gd name="connsiteY7" fmla="*/ 3298077 h 3844457"/>
              <a:gd name="connsiteX8" fmla="*/ 0 w 11687646"/>
              <a:gd name="connsiteY8" fmla="*/ 3298077 h 3844457"/>
              <a:gd name="connsiteX9" fmla="*/ 3437 w 11687646"/>
              <a:gd name="connsiteY9" fmla="*/ 2216048 h 3844457"/>
              <a:gd name="connsiteX10" fmla="*/ 0 w 11687646"/>
              <a:gd name="connsiteY10" fmla="*/ 1194979 h 3844457"/>
              <a:gd name="connsiteX0" fmla="*/ 0 w 11687646"/>
              <a:gd name="connsiteY0" fmla="*/ 1436914 h 4086392"/>
              <a:gd name="connsiteX1" fmla="*/ 2665081 w 11687646"/>
              <a:gd name="connsiteY1" fmla="*/ 476607 h 4086392"/>
              <a:gd name="connsiteX2" fmla="*/ 5780126 w 11687646"/>
              <a:gd name="connsiteY2" fmla="*/ 244379 h 4086392"/>
              <a:gd name="connsiteX3" fmla="*/ 10168443 w 11687646"/>
              <a:gd name="connsiteY3" fmla="*/ 0 h 4086392"/>
              <a:gd name="connsiteX4" fmla="*/ 10153954 w 11687646"/>
              <a:gd name="connsiteY4" fmla="*/ 890534 h 4086392"/>
              <a:gd name="connsiteX5" fmla="*/ 11687646 w 11687646"/>
              <a:gd name="connsiteY5" fmla="*/ 2488463 h 4086392"/>
              <a:gd name="connsiteX6" fmla="*/ 10153954 w 11687646"/>
              <a:gd name="connsiteY6" fmla="*/ 4086392 h 4086392"/>
              <a:gd name="connsiteX7" fmla="*/ 10153954 w 11687646"/>
              <a:gd name="connsiteY7" fmla="*/ 3540012 h 4086392"/>
              <a:gd name="connsiteX8" fmla="*/ 0 w 11687646"/>
              <a:gd name="connsiteY8" fmla="*/ 3540012 h 4086392"/>
              <a:gd name="connsiteX9" fmla="*/ 3437 w 11687646"/>
              <a:gd name="connsiteY9" fmla="*/ 2457983 h 4086392"/>
              <a:gd name="connsiteX10" fmla="*/ 0 w 11687646"/>
              <a:gd name="connsiteY10" fmla="*/ 1436914 h 4086392"/>
              <a:gd name="connsiteX0" fmla="*/ 0 w 11687646"/>
              <a:gd name="connsiteY0" fmla="*/ 1219200 h 3868678"/>
              <a:gd name="connsiteX1" fmla="*/ 2665081 w 11687646"/>
              <a:gd name="connsiteY1" fmla="*/ 258893 h 3868678"/>
              <a:gd name="connsiteX2" fmla="*/ 5780126 w 11687646"/>
              <a:gd name="connsiteY2" fmla="*/ 26665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0 w 11687646"/>
              <a:gd name="connsiteY10" fmla="*/ 1219200 h 3868678"/>
              <a:gd name="connsiteX0" fmla="*/ 14488 w 11687646"/>
              <a:gd name="connsiteY0" fmla="*/ 2206171 h 3868678"/>
              <a:gd name="connsiteX1" fmla="*/ 2665081 w 11687646"/>
              <a:gd name="connsiteY1" fmla="*/ 258893 h 3868678"/>
              <a:gd name="connsiteX2" fmla="*/ 5780126 w 11687646"/>
              <a:gd name="connsiteY2" fmla="*/ 26665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14488 w 11687646"/>
              <a:gd name="connsiteY10" fmla="*/ 2206171 h 3868678"/>
              <a:gd name="connsiteX0" fmla="*/ 14488 w 11687646"/>
              <a:gd name="connsiteY0" fmla="*/ 2206171 h 3868678"/>
              <a:gd name="connsiteX1" fmla="*/ 2201446 w 11687646"/>
              <a:gd name="connsiteY1" fmla="*/ 752379 h 3868678"/>
              <a:gd name="connsiteX2" fmla="*/ 5780126 w 11687646"/>
              <a:gd name="connsiteY2" fmla="*/ 26665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14488 w 11687646"/>
              <a:gd name="connsiteY10" fmla="*/ 2206171 h 3868678"/>
              <a:gd name="connsiteX0" fmla="*/ 14488 w 11687646"/>
              <a:gd name="connsiteY0" fmla="*/ 2206171 h 3868678"/>
              <a:gd name="connsiteX1" fmla="*/ 2201446 w 11687646"/>
              <a:gd name="connsiteY1" fmla="*/ 752379 h 3868678"/>
              <a:gd name="connsiteX2" fmla="*/ 5867058 w 11687646"/>
              <a:gd name="connsiteY2" fmla="*/ 345980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14488 w 11687646"/>
              <a:gd name="connsiteY10" fmla="*/ 2206171 h 3868678"/>
              <a:gd name="connsiteX0" fmla="*/ 14488 w 11687646"/>
              <a:gd name="connsiteY0" fmla="*/ 2206171 h 3868678"/>
              <a:gd name="connsiteX1" fmla="*/ 2201446 w 11687646"/>
              <a:gd name="connsiteY1" fmla="*/ 752379 h 3868678"/>
              <a:gd name="connsiteX2" fmla="*/ 5867058 w 11687646"/>
              <a:gd name="connsiteY2" fmla="*/ 345980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14488 w 11687646"/>
              <a:gd name="connsiteY10" fmla="*/ 2206171 h 3868678"/>
              <a:gd name="connsiteX0" fmla="*/ 14488 w 11687646"/>
              <a:gd name="connsiteY0" fmla="*/ 2206171 h 3868678"/>
              <a:gd name="connsiteX1" fmla="*/ 2201446 w 11687646"/>
              <a:gd name="connsiteY1" fmla="*/ 752379 h 3868678"/>
              <a:gd name="connsiteX2" fmla="*/ 5867058 w 11687646"/>
              <a:gd name="connsiteY2" fmla="*/ 345980 h 3868678"/>
              <a:gd name="connsiteX3" fmla="*/ 10182931 w 11687646"/>
              <a:gd name="connsiteY3" fmla="*/ 0 h 3868678"/>
              <a:gd name="connsiteX4" fmla="*/ 10153954 w 11687646"/>
              <a:gd name="connsiteY4" fmla="*/ 672820 h 3868678"/>
              <a:gd name="connsiteX5" fmla="*/ 11687646 w 11687646"/>
              <a:gd name="connsiteY5" fmla="*/ 2270749 h 3868678"/>
              <a:gd name="connsiteX6" fmla="*/ 10153954 w 11687646"/>
              <a:gd name="connsiteY6" fmla="*/ 3868678 h 3868678"/>
              <a:gd name="connsiteX7" fmla="*/ 10153954 w 11687646"/>
              <a:gd name="connsiteY7" fmla="*/ 3322298 h 3868678"/>
              <a:gd name="connsiteX8" fmla="*/ 0 w 11687646"/>
              <a:gd name="connsiteY8" fmla="*/ 3322298 h 3868678"/>
              <a:gd name="connsiteX9" fmla="*/ 3437 w 11687646"/>
              <a:gd name="connsiteY9" fmla="*/ 2240269 h 3868678"/>
              <a:gd name="connsiteX10" fmla="*/ 14488 w 11687646"/>
              <a:gd name="connsiteY10" fmla="*/ 2206171 h 3868678"/>
              <a:gd name="connsiteX0" fmla="*/ 14488 w 11687646"/>
              <a:gd name="connsiteY0" fmla="*/ 1901371 h 3563878"/>
              <a:gd name="connsiteX1" fmla="*/ 2201446 w 11687646"/>
              <a:gd name="connsiteY1" fmla="*/ 447579 h 3563878"/>
              <a:gd name="connsiteX2" fmla="*/ 5867058 w 11687646"/>
              <a:gd name="connsiteY2" fmla="*/ 41180 h 3563878"/>
              <a:gd name="connsiteX3" fmla="*/ 10182931 w 11687646"/>
              <a:gd name="connsiteY3" fmla="*/ 0 h 3563878"/>
              <a:gd name="connsiteX4" fmla="*/ 10153954 w 11687646"/>
              <a:gd name="connsiteY4" fmla="*/ 368020 h 3563878"/>
              <a:gd name="connsiteX5" fmla="*/ 11687646 w 11687646"/>
              <a:gd name="connsiteY5" fmla="*/ 1965949 h 3563878"/>
              <a:gd name="connsiteX6" fmla="*/ 10153954 w 11687646"/>
              <a:gd name="connsiteY6" fmla="*/ 3563878 h 3563878"/>
              <a:gd name="connsiteX7" fmla="*/ 10153954 w 11687646"/>
              <a:gd name="connsiteY7" fmla="*/ 3017498 h 3563878"/>
              <a:gd name="connsiteX8" fmla="*/ 0 w 11687646"/>
              <a:gd name="connsiteY8" fmla="*/ 3017498 h 3563878"/>
              <a:gd name="connsiteX9" fmla="*/ 3437 w 11687646"/>
              <a:gd name="connsiteY9" fmla="*/ 1935469 h 3563878"/>
              <a:gd name="connsiteX10" fmla="*/ 14488 w 11687646"/>
              <a:gd name="connsiteY10" fmla="*/ 1901371 h 3563878"/>
              <a:gd name="connsiteX0" fmla="*/ 14488 w 11687646"/>
              <a:gd name="connsiteY0" fmla="*/ 2010709 h 3673216"/>
              <a:gd name="connsiteX1" fmla="*/ 2201446 w 11687646"/>
              <a:gd name="connsiteY1" fmla="*/ 556917 h 3673216"/>
              <a:gd name="connsiteX2" fmla="*/ 5867058 w 11687646"/>
              <a:gd name="connsiteY2" fmla="*/ 150518 h 3673216"/>
              <a:gd name="connsiteX3" fmla="*/ 10182931 w 11687646"/>
              <a:gd name="connsiteY3" fmla="*/ 109338 h 3673216"/>
              <a:gd name="connsiteX4" fmla="*/ 10153954 w 11687646"/>
              <a:gd name="connsiteY4" fmla="*/ 477358 h 3673216"/>
              <a:gd name="connsiteX5" fmla="*/ 11687646 w 11687646"/>
              <a:gd name="connsiteY5" fmla="*/ 2075287 h 3673216"/>
              <a:gd name="connsiteX6" fmla="*/ 10153954 w 11687646"/>
              <a:gd name="connsiteY6" fmla="*/ 3673216 h 3673216"/>
              <a:gd name="connsiteX7" fmla="*/ 10153954 w 11687646"/>
              <a:gd name="connsiteY7" fmla="*/ 3126836 h 3673216"/>
              <a:gd name="connsiteX8" fmla="*/ 0 w 11687646"/>
              <a:gd name="connsiteY8" fmla="*/ 3126836 h 3673216"/>
              <a:gd name="connsiteX9" fmla="*/ 3437 w 11687646"/>
              <a:gd name="connsiteY9" fmla="*/ 2044807 h 3673216"/>
              <a:gd name="connsiteX10" fmla="*/ 14488 w 11687646"/>
              <a:gd name="connsiteY10" fmla="*/ 2010709 h 3673216"/>
              <a:gd name="connsiteX0" fmla="*/ 14488 w 11687646"/>
              <a:gd name="connsiteY0" fmla="*/ 2272818 h 3935325"/>
              <a:gd name="connsiteX1" fmla="*/ 2201446 w 11687646"/>
              <a:gd name="connsiteY1" fmla="*/ 819026 h 3935325"/>
              <a:gd name="connsiteX2" fmla="*/ 5867058 w 11687646"/>
              <a:gd name="connsiteY2" fmla="*/ 412627 h 3935325"/>
              <a:gd name="connsiteX3" fmla="*/ 10139466 w 11687646"/>
              <a:gd name="connsiteY3" fmla="*/ 66647 h 3935325"/>
              <a:gd name="connsiteX4" fmla="*/ 10153954 w 11687646"/>
              <a:gd name="connsiteY4" fmla="*/ 739467 h 3935325"/>
              <a:gd name="connsiteX5" fmla="*/ 11687646 w 11687646"/>
              <a:gd name="connsiteY5" fmla="*/ 2337396 h 3935325"/>
              <a:gd name="connsiteX6" fmla="*/ 10153954 w 11687646"/>
              <a:gd name="connsiteY6" fmla="*/ 3935325 h 3935325"/>
              <a:gd name="connsiteX7" fmla="*/ 10153954 w 11687646"/>
              <a:gd name="connsiteY7" fmla="*/ 3388945 h 3935325"/>
              <a:gd name="connsiteX8" fmla="*/ 0 w 11687646"/>
              <a:gd name="connsiteY8" fmla="*/ 3388945 h 3935325"/>
              <a:gd name="connsiteX9" fmla="*/ 3437 w 11687646"/>
              <a:gd name="connsiteY9" fmla="*/ 2306916 h 3935325"/>
              <a:gd name="connsiteX10" fmla="*/ 14488 w 11687646"/>
              <a:gd name="connsiteY10" fmla="*/ 2272818 h 3935325"/>
              <a:gd name="connsiteX0" fmla="*/ 14488 w 11687646"/>
              <a:gd name="connsiteY0" fmla="*/ 2209797 h 3872304"/>
              <a:gd name="connsiteX1" fmla="*/ 2201446 w 11687646"/>
              <a:gd name="connsiteY1" fmla="*/ 756005 h 3872304"/>
              <a:gd name="connsiteX2" fmla="*/ 5867058 w 11687646"/>
              <a:gd name="connsiteY2" fmla="*/ 349606 h 3872304"/>
              <a:gd name="connsiteX3" fmla="*/ 10139466 w 11687646"/>
              <a:gd name="connsiteY3" fmla="*/ 3626 h 3872304"/>
              <a:gd name="connsiteX4" fmla="*/ 10153954 w 11687646"/>
              <a:gd name="connsiteY4" fmla="*/ 676446 h 3872304"/>
              <a:gd name="connsiteX5" fmla="*/ 11687646 w 11687646"/>
              <a:gd name="connsiteY5" fmla="*/ 2274375 h 3872304"/>
              <a:gd name="connsiteX6" fmla="*/ 10153954 w 11687646"/>
              <a:gd name="connsiteY6" fmla="*/ 3872304 h 3872304"/>
              <a:gd name="connsiteX7" fmla="*/ 10153954 w 11687646"/>
              <a:gd name="connsiteY7" fmla="*/ 3325924 h 3872304"/>
              <a:gd name="connsiteX8" fmla="*/ 0 w 11687646"/>
              <a:gd name="connsiteY8" fmla="*/ 3325924 h 3872304"/>
              <a:gd name="connsiteX9" fmla="*/ 3437 w 11687646"/>
              <a:gd name="connsiteY9" fmla="*/ 2243895 h 3872304"/>
              <a:gd name="connsiteX10" fmla="*/ 14488 w 11687646"/>
              <a:gd name="connsiteY10" fmla="*/ 2209797 h 3872304"/>
              <a:gd name="connsiteX0" fmla="*/ 14488 w 11687646"/>
              <a:gd name="connsiteY0" fmla="*/ 2209797 h 3872304"/>
              <a:gd name="connsiteX1" fmla="*/ 2201446 w 11687646"/>
              <a:gd name="connsiteY1" fmla="*/ 756005 h 3872304"/>
              <a:gd name="connsiteX2" fmla="*/ 5867058 w 11687646"/>
              <a:gd name="connsiteY2" fmla="*/ 349606 h 3872304"/>
              <a:gd name="connsiteX3" fmla="*/ 10139466 w 11687646"/>
              <a:gd name="connsiteY3" fmla="*/ 3626 h 3872304"/>
              <a:gd name="connsiteX4" fmla="*/ 10153954 w 11687646"/>
              <a:gd name="connsiteY4" fmla="*/ 676446 h 3872304"/>
              <a:gd name="connsiteX5" fmla="*/ 11687646 w 11687646"/>
              <a:gd name="connsiteY5" fmla="*/ 2274375 h 3872304"/>
              <a:gd name="connsiteX6" fmla="*/ 10153954 w 11687646"/>
              <a:gd name="connsiteY6" fmla="*/ 3872304 h 3872304"/>
              <a:gd name="connsiteX7" fmla="*/ 10153954 w 11687646"/>
              <a:gd name="connsiteY7" fmla="*/ 3325924 h 3872304"/>
              <a:gd name="connsiteX8" fmla="*/ 0 w 11687646"/>
              <a:gd name="connsiteY8" fmla="*/ 3325924 h 3872304"/>
              <a:gd name="connsiteX9" fmla="*/ 3437 w 11687646"/>
              <a:gd name="connsiteY9" fmla="*/ 2243895 h 3872304"/>
              <a:gd name="connsiteX10" fmla="*/ 14488 w 11687646"/>
              <a:gd name="connsiteY10" fmla="*/ 2209797 h 3872304"/>
              <a:gd name="connsiteX0" fmla="*/ 14488 w 11687646"/>
              <a:gd name="connsiteY0" fmla="*/ 2212348 h 3874855"/>
              <a:gd name="connsiteX1" fmla="*/ 2201446 w 11687646"/>
              <a:gd name="connsiteY1" fmla="*/ 758556 h 3874855"/>
              <a:gd name="connsiteX2" fmla="*/ 5867058 w 11687646"/>
              <a:gd name="connsiteY2" fmla="*/ 352157 h 3874855"/>
              <a:gd name="connsiteX3" fmla="*/ 10139466 w 11687646"/>
              <a:gd name="connsiteY3" fmla="*/ 6177 h 3874855"/>
              <a:gd name="connsiteX4" fmla="*/ 10153954 w 11687646"/>
              <a:gd name="connsiteY4" fmla="*/ 678997 h 3874855"/>
              <a:gd name="connsiteX5" fmla="*/ 11687646 w 11687646"/>
              <a:gd name="connsiteY5" fmla="*/ 2276926 h 3874855"/>
              <a:gd name="connsiteX6" fmla="*/ 10153954 w 11687646"/>
              <a:gd name="connsiteY6" fmla="*/ 3874855 h 3874855"/>
              <a:gd name="connsiteX7" fmla="*/ 10153954 w 11687646"/>
              <a:gd name="connsiteY7" fmla="*/ 3328475 h 3874855"/>
              <a:gd name="connsiteX8" fmla="*/ 0 w 11687646"/>
              <a:gd name="connsiteY8" fmla="*/ 3328475 h 3874855"/>
              <a:gd name="connsiteX9" fmla="*/ 3437 w 11687646"/>
              <a:gd name="connsiteY9" fmla="*/ 2246446 h 3874855"/>
              <a:gd name="connsiteX10" fmla="*/ 14488 w 11687646"/>
              <a:gd name="connsiteY10" fmla="*/ 2212348 h 3874855"/>
              <a:gd name="connsiteX0" fmla="*/ 14488 w 11687646"/>
              <a:gd name="connsiteY0" fmla="*/ 2088236 h 3750743"/>
              <a:gd name="connsiteX1" fmla="*/ 2201446 w 11687646"/>
              <a:gd name="connsiteY1" fmla="*/ 634444 h 3750743"/>
              <a:gd name="connsiteX2" fmla="*/ 5867058 w 11687646"/>
              <a:gd name="connsiteY2" fmla="*/ 228045 h 3750743"/>
              <a:gd name="connsiteX3" fmla="*/ 10168443 w 11687646"/>
              <a:gd name="connsiteY3" fmla="*/ 12694 h 3750743"/>
              <a:gd name="connsiteX4" fmla="*/ 10153954 w 11687646"/>
              <a:gd name="connsiteY4" fmla="*/ 554885 h 3750743"/>
              <a:gd name="connsiteX5" fmla="*/ 11687646 w 11687646"/>
              <a:gd name="connsiteY5" fmla="*/ 2152814 h 3750743"/>
              <a:gd name="connsiteX6" fmla="*/ 10153954 w 11687646"/>
              <a:gd name="connsiteY6" fmla="*/ 3750743 h 3750743"/>
              <a:gd name="connsiteX7" fmla="*/ 10153954 w 11687646"/>
              <a:gd name="connsiteY7" fmla="*/ 3204363 h 3750743"/>
              <a:gd name="connsiteX8" fmla="*/ 0 w 11687646"/>
              <a:gd name="connsiteY8" fmla="*/ 3204363 h 3750743"/>
              <a:gd name="connsiteX9" fmla="*/ 3437 w 11687646"/>
              <a:gd name="connsiteY9" fmla="*/ 2122334 h 3750743"/>
              <a:gd name="connsiteX10" fmla="*/ 14488 w 11687646"/>
              <a:gd name="connsiteY10" fmla="*/ 2088236 h 3750743"/>
              <a:gd name="connsiteX0" fmla="*/ 14488 w 11687646"/>
              <a:gd name="connsiteY0" fmla="*/ 2093875 h 3756382"/>
              <a:gd name="connsiteX1" fmla="*/ 2201446 w 11687646"/>
              <a:gd name="connsiteY1" fmla="*/ 640083 h 3756382"/>
              <a:gd name="connsiteX2" fmla="*/ 5867058 w 11687646"/>
              <a:gd name="connsiteY2" fmla="*/ 190142 h 3756382"/>
              <a:gd name="connsiteX3" fmla="*/ 10168443 w 11687646"/>
              <a:gd name="connsiteY3" fmla="*/ 18333 h 3756382"/>
              <a:gd name="connsiteX4" fmla="*/ 10153954 w 11687646"/>
              <a:gd name="connsiteY4" fmla="*/ 560524 h 3756382"/>
              <a:gd name="connsiteX5" fmla="*/ 11687646 w 11687646"/>
              <a:gd name="connsiteY5" fmla="*/ 2158453 h 3756382"/>
              <a:gd name="connsiteX6" fmla="*/ 10153954 w 11687646"/>
              <a:gd name="connsiteY6" fmla="*/ 3756382 h 3756382"/>
              <a:gd name="connsiteX7" fmla="*/ 10153954 w 11687646"/>
              <a:gd name="connsiteY7" fmla="*/ 3210002 h 3756382"/>
              <a:gd name="connsiteX8" fmla="*/ 0 w 11687646"/>
              <a:gd name="connsiteY8" fmla="*/ 3210002 h 3756382"/>
              <a:gd name="connsiteX9" fmla="*/ 3437 w 11687646"/>
              <a:gd name="connsiteY9" fmla="*/ 2127973 h 3756382"/>
              <a:gd name="connsiteX10" fmla="*/ 14488 w 11687646"/>
              <a:gd name="connsiteY10" fmla="*/ 2093875 h 3756382"/>
              <a:gd name="connsiteX0" fmla="*/ 14488 w 11687646"/>
              <a:gd name="connsiteY0" fmla="*/ 2099988 h 3762495"/>
              <a:gd name="connsiteX1" fmla="*/ 2201446 w 11687646"/>
              <a:gd name="connsiteY1" fmla="*/ 646196 h 3762495"/>
              <a:gd name="connsiteX2" fmla="*/ 5867058 w 11687646"/>
              <a:gd name="connsiteY2" fmla="*/ 167227 h 3762495"/>
              <a:gd name="connsiteX3" fmla="*/ 10168443 w 11687646"/>
              <a:gd name="connsiteY3" fmla="*/ 24446 h 3762495"/>
              <a:gd name="connsiteX4" fmla="*/ 10153954 w 11687646"/>
              <a:gd name="connsiteY4" fmla="*/ 566637 h 3762495"/>
              <a:gd name="connsiteX5" fmla="*/ 11687646 w 11687646"/>
              <a:gd name="connsiteY5" fmla="*/ 2164566 h 3762495"/>
              <a:gd name="connsiteX6" fmla="*/ 10153954 w 11687646"/>
              <a:gd name="connsiteY6" fmla="*/ 3762495 h 3762495"/>
              <a:gd name="connsiteX7" fmla="*/ 10153954 w 11687646"/>
              <a:gd name="connsiteY7" fmla="*/ 3216115 h 3762495"/>
              <a:gd name="connsiteX8" fmla="*/ 0 w 11687646"/>
              <a:gd name="connsiteY8" fmla="*/ 3216115 h 3762495"/>
              <a:gd name="connsiteX9" fmla="*/ 3437 w 11687646"/>
              <a:gd name="connsiteY9" fmla="*/ 2134086 h 3762495"/>
              <a:gd name="connsiteX10" fmla="*/ 14488 w 11687646"/>
              <a:gd name="connsiteY10" fmla="*/ 2099988 h 3762495"/>
              <a:gd name="connsiteX0" fmla="*/ 14488 w 11687646"/>
              <a:gd name="connsiteY0" fmla="*/ 2085406 h 3747913"/>
              <a:gd name="connsiteX1" fmla="*/ 2201446 w 11687646"/>
              <a:gd name="connsiteY1" fmla="*/ 631614 h 3747913"/>
              <a:gd name="connsiteX2" fmla="*/ 5867058 w 11687646"/>
              <a:gd name="connsiteY2" fmla="*/ 152645 h 3747913"/>
              <a:gd name="connsiteX3" fmla="*/ 10168443 w 11687646"/>
              <a:gd name="connsiteY3" fmla="*/ 9864 h 3747913"/>
              <a:gd name="connsiteX4" fmla="*/ 10153954 w 11687646"/>
              <a:gd name="connsiteY4" fmla="*/ 552055 h 3747913"/>
              <a:gd name="connsiteX5" fmla="*/ 11687646 w 11687646"/>
              <a:gd name="connsiteY5" fmla="*/ 2149984 h 3747913"/>
              <a:gd name="connsiteX6" fmla="*/ 10153954 w 11687646"/>
              <a:gd name="connsiteY6" fmla="*/ 3747913 h 3747913"/>
              <a:gd name="connsiteX7" fmla="*/ 10153954 w 11687646"/>
              <a:gd name="connsiteY7" fmla="*/ 3201533 h 3747913"/>
              <a:gd name="connsiteX8" fmla="*/ 0 w 11687646"/>
              <a:gd name="connsiteY8" fmla="*/ 3201533 h 3747913"/>
              <a:gd name="connsiteX9" fmla="*/ 3437 w 11687646"/>
              <a:gd name="connsiteY9" fmla="*/ 2119504 h 3747913"/>
              <a:gd name="connsiteX10" fmla="*/ 14488 w 11687646"/>
              <a:gd name="connsiteY10" fmla="*/ 2085406 h 3747913"/>
              <a:gd name="connsiteX0" fmla="*/ 14488 w 11687646"/>
              <a:gd name="connsiteY0" fmla="*/ 2085406 h 3747913"/>
              <a:gd name="connsiteX1" fmla="*/ 2201446 w 11687646"/>
              <a:gd name="connsiteY1" fmla="*/ 631614 h 3747913"/>
              <a:gd name="connsiteX2" fmla="*/ 5867058 w 11687646"/>
              <a:gd name="connsiteY2" fmla="*/ 152645 h 3747913"/>
              <a:gd name="connsiteX3" fmla="*/ 10168443 w 11687646"/>
              <a:gd name="connsiteY3" fmla="*/ 9864 h 3747913"/>
              <a:gd name="connsiteX4" fmla="*/ 10153954 w 11687646"/>
              <a:gd name="connsiteY4" fmla="*/ 552055 h 3747913"/>
              <a:gd name="connsiteX5" fmla="*/ 11687646 w 11687646"/>
              <a:gd name="connsiteY5" fmla="*/ 2149984 h 3747913"/>
              <a:gd name="connsiteX6" fmla="*/ 10153954 w 11687646"/>
              <a:gd name="connsiteY6" fmla="*/ 3747913 h 3747913"/>
              <a:gd name="connsiteX7" fmla="*/ 10153954 w 11687646"/>
              <a:gd name="connsiteY7" fmla="*/ 3201533 h 3747913"/>
              <a:gd name="connsiteX8" fmla="*/ 0 w 11687646"/>
              <a:gd name="connsiteY8" fmla="*/ 3201533 h 3747913"/>
              <a:gd name="connsiteX9" fmla="*/ 3437 w 11687646"/>
              <a:gd name="connsiteY9" fmla="*/ 2119504 h 3747913"/>
              <a:gd name="connsiteX10" fmla="*/ 14488 w 11687646"/>
              <a:gd name="connsiteY10" fmla="*/ 2085406 h 3747913"/>
              <a:gd name="connsiteX0" fmla="*/ 14488 w 11687646"/>
              <a:gd name="connsiteY0" fmla="*/ 2085406 h 3747913"/>
              <a:gd name="connsiteX1" fmla="*/ 2201446 w 11687646"/>
              <a:gd name="connsiteY1" fmla="*/ 631614 h 3747913"/>
              <a:gd name="connsiteX2" fmla="*/ 5867058 w 11687646"/>
              <a:gd name="connsiteY2" fmla="*/ 152645 h 3747913"/>
              <a:gd name="connsiteX3" fmla="*/ 10168443 w 11687646"/>
              <a:gd name="connsiteY3" fmla="*/ 9864 h 3747913"/>
              <a:gd name="connsiteX4" fmla="*/ 10153954 w 11687646"/>
              <a:gd name="connsiteY4" fmla="*/ 552055 h 3747913"/>
              <a:gd name="connsiteX5" fmla="*/ 11687646 w 11687646"/>
              <a:gd name="connsiteY5" fmla="*/ 2149984 h 3747913"/>
              <a:gd name="connsiteX6" fmla="*/ 10153954 w 11687646"/>
              <a:gd name="connsiteY6" fmla="*/ 3747913 h 3747913"/>
              <a:gd name="connsiteX7" fmla="*/ 10153954 w 11687646"/>
              <a:gd name="connsiteY7" fmla="*/ 3201533 h 3747913"/>
              <a:gd name="connsiteX8" fmla="*/ 0 w 11687646"/>
              <a:gd name="connsiteY8" fmla="*/ 3201533 h 3747913"/>
              <a:gd name="connsiteX9" fmla="*/ 3437 w 11687646"/>
              <a:gd name="connsiteY9" fmla="*/ 2119504 h 3747913"/>
              <a:gd name="connsiteX10" fmla="*/ 14488 w 11687646"/>
              <a:gd name="connsiteY10" fmla="*/ 2085406 h 3747913"/>
              <a:gd name="connsiteX0" fmla="*/ 14488 w 11687646"/>
              <a:gd name="connsiteY0" fmla="*/ 3115408 h 4777915"/>
              <a:gd name="connsiteX1" fmla="*/ 2201446 w 11687646"/>
              <a:gd name="connsiteY1" fmla="*/ 1661616 h 4777915"/>
              <a:gd name="connsiteX2" fmla="*/ 5867058 w 11687646"/>
              <a:gd name="connsiteY2" fmla="*/ 1182647 h 4777915"/>
              <a:gd name="connsiteX3" fmla="*/ 10168443 w 11687646"/>
              <a:gd name="connsiteY3" fmla="*/ 1039866 h 4777915"/>
              <a:gd name="connsiteX4" fmla="*/ 10153954 w 11687646"/>
              <a:gd name="connsiteY4" fmla="*/ 0 h 4777915"/>
              <a:gd name="connsiteX5" fmla="*/ 11687646 w 11687646"/>
              <a:gd name="connsiteY5" fmla="*/ 3179986 h 4777915"/>
              <a:gd name="connsiteX6" fmla="*/ 10153954 w 11687646"/>
              <a:gd name="connsiteY6" fmla="*/ 4777915 h 4777915"/>
              <a:gd name="connsiteX7" fmla="*/ 10153954 w 11687646"/>
              <a:gd name="connsiteY7" fmla="*/ 4231535 h 4777915"/>
              <a:gd name="connsiteX8" fmla="*/ 0 w 11687646"/>
              <a:gd name="connsiteY8" fmla="*/ 4231535 h 4777915"/>
              <a:gd name="connsiteX9" fmla="*/ 3437 w 11687646"/>
              <a:gd name="connsiteY9" fmla="*/ 3149506 h 4777915"/>
              <a:gd name="connsiteX10" fmla="*/ 14488 w 11687646"/>
              <a:gd name="connsiteY10" fmla="*/ 3115408 h 4777915"/>
              <a:gd name="connsiteX0" fmla="*/ 14488 w 11774577"/>
              <a:gd name="connsiteY0" fmla="*/ 3115408 h 4777915"/>
              <a:gd name="connsiteX1" fmla="*/ 2201446 w 11774577"/>
              <a:gd name="connsiteY1" fmla="*/ 1661616 h 4777915"/>
              <a:gd name="connsiteX2" fmla="*/ 5867058 w 11774577"/>
              <a:gd name="connsiteY2" fmla="*/ 1182647 h 4777915"/>
              <a:gd name="connsiteX3" fmla="*/ 10168443 w 11774577"/>
              <a:gd name="connsiteY3" fmla="*/ 1039866 h 4777915"/>
              <a:gd name="connsiteX4" fmla="*/ 10153954 w 11774577"/>
              <a:gd name="connsiteY4" fmla="*/ 0 h 4777915"/>
              <a:gd name="connsiteX5" fmla="*/ 11774577 w 11774577"/>
              <a:gd name="connsiteY5" fmla="*/ 2265586 h 4777915"/>
              <a:gd name="connsiteX6" fmla="*/ 10153954 w 11774577"/>
              <a:gd name="connsiteY6" fmla="*/ 4777915 h 4777915"/>
              <a:gd name="connsiteX7" fmla="*/ 10153954 w 11774577"/>
              <a:gd name="connsiteY7" fmla="*/ 4231535 h 4777915"/>
              <a:gd name="connsiteX8" fmla="*/ 0 w 11774577"/>
              <a:gd name="connsiteY8" fmla="*/ 4231535 h 4777915"/>
              <a:gd name="connsiteX9" fmla="*/ 3437 w 11774577"/>
              <a:gd name="connsiteY9" fmla="*/ 3149506 h 4777915"/>
              <a:gd name="connsiteX10" fmla="*/ 14488 w 11774577"/>
              <a:gd name="connsiteY10" fmla="*/ 3115408 h 4777915"/>
              <a:gd name="connsiteX0" fmla="*/ 14488 w 11774577"/>
              <a:gd name="connsiteY0" fmla="*/ 3115408 h 4777915"/>
              <a:gd name="connsiteX1" fmla="*/ 2201446 w 11774577"/>
              <a:gd name="connsiteY1" fmla="*/ 1661616 h 4777915"/>
              <a:gd name="connsiteX2" fmla="*/ 5867058 w 11774577"/>
              <a:gd name="connsiteY2" fmla="*/ 1182647 h 4777915"/>
              <a:gd name="connsiteX3" fmla="*/ 10139466 w 11774577"/>
              <a:gd name="connsiteY3" fmla="*/ 1010838 h 4777915"/>
              <a:gd name="connsiteX4" fmla="*/ 10153954 w 11774577"/>
              <a:gd name="connsiteY4" fmla="*/ 0 h 4777915"/>
              <a:gd name="connsiteX5" fmla="*/ 11774577 w 11774577"/>
              <a:gd name="connsiteY5" fmla="*/ 2265586 h 4777915"/>
              <a:gd name="connsiteX6" fmla="*/ 10153954 w 11774577"/>
              <a:gd name="connsiteY6" fmla="*/ 4777915 h 4777915"/>
              <a:gd name="connsiteX7" fmla="*/ 10153954 w 11774577"/>
              <a:gd name="connsiteY7" fmla="*/ 4231535 h 4777915"/>
              <a:gd name="connsiteX8" fmla="*/ 0 w 11774577"/>
              <a:gd name="connsiteY8" fmla="*/ 4231535 h 4777915"/>
              <a:gd name="connsiteX9" fmla="*/ 3437 w 11774577"/>
              <a:gd name="connsiteY9" fmla="*/ 3149506 h 4777915"/>
              <a:gd name="connsiteX10" fmla="*/ 14488 w 11774577"/>
              <a:gd name="connsiteY10" fmla="*/ 3115408 h 4777915"/>
              <a:gd name="connsiteX0" fmla="*/ 14488 w 11774577"/>
              <a:gd name="connsiteY0" fmla="*/ 3115408 h 4777915"/>
              <a:gd name="connsiteX1" fmla="*/ 2201446 w 11774577"/>
              <a:gd name="connsiteY1" fmla="*/ 1661616 h 4777915"/>
              <a:gd name="connsiteX2" fmla="*/ 5867058 w 11774577"/>
              <a:gd name="connsiteY2" fmla="*/ 1182647 h 4777915"/>
              <a:gd name="connsiteX3" fmla="*/ 10139466 w 11774577"/>
              <a:gd name="connsiteY3" fmla="*/ 1010838 h 4777915"/>
              <a:gd name="connsiteX4" fmla="*/ 10153954 w 11774577"/>
              <a:gd name="connsiteY4" fmla="*/ 0 h 4777915"/>
              <a:gd name="connsiteX5" fmla="*/ 11774577 w 11774577"/>
              <a:gd name="connsiteY5" fmla="*/ 2265586 h 4777915"/>
              <a:gd name="connsiteX6" fmla="*/ 10153954 w 11774577"/>
              <a:gd name="connsiteY6" fmla="*/ 4777915 h 4777915"/>
              <a:gd name="connsiteX7" fmla="*/ 10153954 w 11774577"/>
              <a:gd name="connsiteY7" fmla="*/ 4231535 h 4777915"/>
              <a:gd name="connsiteX8" fmla="*/ 0 w 11774577"/>
              <a:gd name="connsiteY8" fmla="*/ 4231535 h 4777915"/>
              <a:gd name="connsiteX9" fmla="*/ 3437 w 11774577"/>
              <a:gd name="connsiteY9" fmla="*/ 3149506 h 4777915"/>
              <a:gd name="connsiteX10" fmla="*/ 14488 w 11774577"/>
              <a:gd name="connsiteY10" fmla="*/ 3115408 h 4777915"/>
              <a:gd name="connsiteX0" fmla="*/ 14488 w 11774577"/>
              <a:gd name="connsiteY0" fmla="*/ 2810608 h 4473115"/>
              <a:gd name="connsiteX1" fmla="*/ 2201446 w 11774577"/>
              <a:gd name="connsiteY1" fmla="*/ 1356816 h 4473115"/>
              <a:gd name="connsiteX2" fmla="*/ 5867058 w 11774577"/>
              <a:gd name="connsiteY2" fmla="*/ 877847 h 4473115"/>
              <a:gd name="connsiteX3" fmla="*/ 10139466 w 11774577"/>
              <a:gd name="connsiteY3" fmla="*/ 706038 h 4473115"/>
              <a:gd name="connsiteX4" fmla="*/ 10168443 w 11774577"/>
              <a:gd name="connsiteY4" fmla="*/ 0 h 4473115"/>
              <a:gd name="connsiteX5" fmla="*/ 11774577 w 11774577"/>
              <a:gd name="connsiteY5" fmla="*/ 1960786 h 4473115"/>
              <a:gd name="connsiteX6" fmla="*/ 10153954 w 11774577"/>
              <a:gd name="connsiteY6" fmla="*/ 4473115 h 4473115"/>
              <a:gd name="connsiteX7" fmla="*/ 10153954 w 11774577"/>
              <a:gd name="connsiteY7" fmla="*/ 3926735 h 4473115"/>
              <a:gd name="connsiteX8" fmla="*/ 0 w 11774577"/>
              <a:gd name="connsiteY8" fmla="*/ 3926735 h 4473115"/>
              <a:gd name="connsiteX9" fmla="*/ 3437 w 11774577"/>
              <a:gd name="connsiteY9" fmla="*/ 2844706 h 4473115"/>
              <a:gd name="connsiteX10" fmla="*/ 14488 w 11774577"/>
              <a:gd name="connsiteY10" fmla="*/ 2810608 h 4473115"/>
              <a:gd name="connsiteX0" fmla="*/ 14488 w 11789065"/>
              <a:gd name="connsiteY0" fmla="*/ 2810608 h 4473115"/>
              <a:gd name="connsiteX1" fmla="*/ 2201446 w 11789065"/>
              <a:gd name="connsiteY1" fmla="*/ 1356816 h 4473115"/>
              <a:gd name="connsiteX2" fmla="*/ 5867058 w 11789065"/>
              <a:gd name="connsiteY2" fmla="*/ 877847 h 4473115"/>
              <a:gd name="connsiteX3" fmla="*/ 10139466 w 11789065"/>
              <a:gd name="connsiteY3" fmla="*/ 706038 h 4473115"/>
              <a:gd name="connsiteX4" fmla="*/ 10168443 w 11789065"/>
              <a:gd name="connsiteY4" fmla="*/ 0 h 4473115"/>
              <a:gd name="connsiteX5" fmla="*/ 11789065 w 11789065"/>
              <a:gd name="connsiteY5" fmla="*/ 2280100 h 4473115"/>
              <a:gd name="connsiteX6" fmla="*/ 10153954 w 11789065"/>
              <a:gd name="connsiteY6" fmla="*/ 4473115 h 4473115"/>
              <a:gd name="connsiteX7" fmla="*/ 10153954 w 11789065"/>
              <a:gd name="connsiteY7" fmla="*/ 3926735 h 4473115"/>
              <a:gd name="connsiteX8" fmla="*/ 0 w 11789065"/>
              <a:gd name="connsiteY8" fmla="*/ 3926735 h 4473115"/>
              <a:gd name="connsiteX9" fmla="*/ 3437 w 11789065"/>
              <a:gd name="connsiteY9" fmla="*/ 2844706 h 4473115"/>
              <a:gd name="connsiteX10" fmla="*/ 14488 w 11789065"/>
              <a:gd name="connsiteY10" fmla="*/ 2810608 h 4473115"/>
              <a:gd name="connsiteX0" fmla="*/ 14488 w 11789065"/>
              <a:gd name="connsiteY0" fmla="*/ 2810608 h 4473115"/>
              <a:gd name="connsiteX1" fmla="*/ 2201446 w 11789065"/>
              <a:gd name="connsiteY1" fmla="*/ 1356816 h 4473115"/>
              <a:gd name="connsiteX2" fmla="*/ 5867058 w 11789065"/>
              <a:gd name="connsiteY2" fmla="*/ 877847 h 4473115"/>
              <a:gd name="connsiteX3" fmla="*/ 10139466 w 11789065"/>
              <a:gd name="connsiteY3" fmla="*/ 706038 h 4473115"/>
              <a:gd name="connsiteX4" fmla="*/ 10168443 w 11789065"/>
              <a:gd name="connsiteY4" fmla="*/ 0 h 4473115"/>
              <a:gd name="connsiteX5" fmla="*/ 11789065 w 11789065"/>
              <a:gd name="connsiteY5" fmla="*/ 2280100 h 4473115"/>
              <a:gd name="connsiteX6" fmla="*/ 10153954 w 11789065"/>
              <a:gd name="connsiteY6" fmla="*/ 4473115 h 4473115"/>
              <a:gd name="connsiteX7" fmla="*/ 10153954 w 11789065"/>
              <a:gd name="connsiteY7" fmla="*/ 3926735 h 4473115"/>
              <a:gd name="connsiteX8" fmla="*/ 0 w 11789065"/>
              <a:gd name="connsiteY8" fmla="*/ 3926735 h 4473115"/>
              <a:gd name="connsiteX9" fmla="*/ 3437 w 11789065"/>
              <a:gd name="connsiteY9" fmla="*/ 2844706 h 4473115"/>
              <a:gd name="connsiteX10" fmla="*/ 14488 w 11789065"/>
              <a:gd name="connsiteY10" fmla="*/ 2810608 h 4473115"/>
              <a:gd name="connsiteX0" fmla="*/ 138 w 11789065"/>
              <a:gd name="connsiteY0" fmla="*/ 2820133 h 4473115"/>
              <a:gd name="connsiteX1" fmla="*/ 2201446 w 11789065"/>
              <a:gd name="connsiteY1" fmla="*/ 1356816 h 4473115"/>
              <a:gd name="connsiteX2" fmla="*/ 5867058 w 11789065"/>
              <a:gd name="connsiteY2" fmla="*/ 877847 h 4473115"/>
              <a:gd name="connsiteX3" fmla="*/ 10139466 w 11789065"/>
              <a:gd name="connsiteY3" fmla="*/ 706038 h 4473115"/>
              <a:gd name="connsiteX4" fmla="*/ 10168443 w 11789065"/>
              <a:gd name="connsiteY4" fmla="*/ 0 h 4473115"/>
              <a:gd name="connsiteX5" fmla="*/ 11789065 w 11789065"/>
              <a:gd name="connsiteY5" fmla="*/ 2280100 h 4473115"/>
              <a:gd name="connsiteX6" fmla="*/ 10153954 w 11789065"/>
              <a:gd name="connsiteY6" fmla="*/ 4473115 h 4473115"/>
              <a:gd name="connsiteX7" fmla="*/ 10153954 w 11789065"/>
              <a:gd name="connsiteY7" fmla="*/ 3926735 h 4473115"/>
              <a:gd name="connsiteX8" fmla="*/ 0 w 11789065"/>
              <a:gd name="connsiteY8" fmla="*/ 3926735 h 4473115"/>
              <a:gd name="connsiteX9" fmla="*/ 3437 w 11789065"/>
              <a:gd name="connsiteY9" fmla="*/ 2844706 h 4473115"/>
              <a:gd name="connsiteX10" fmla="*/ 138 w 11789065"/>
              <a:gd name="connsiteY10" fmla="*/ 2820133 h 4473115"/>
              <a:gd name="connsiteX0" fmla="*/ 1711 w 11790638"/>
              <a:gd name="connsiteY0" fmla="*/ 2820133 h 4473115"/>
              <a:gd name="connsiteX1" fmla="*/ 2203019 w 11790638"/>
              <a:gd name="connsiteY1" fmla="*/ 1356816 h 4473115"/>
              <a:gd name="connsiteX2" fmla="*/ 5868631 w 11790638"/>
              <a:gd name="connsiteY2" fmla="*/ 877847 h 4473115"/>
              <a:gd name="connsiteX3" fmla="*/ 10141039 w 11790638"/>
              <a:gd name="connsiteY3" fmla="*/ 706038 h 4473115"/>
              <a:gd name="connsiteX4" fmla="*/ 10170016 w 11790638"/>
              <a:gd name="connsiteY4" fmla="*/ 0 h 4473115"/>
              <a:gd name="connsiteX5" fmla="*/ 11790638 w 11790638"/>
              <a:gd name="connsiteY5" fmla="*/ 2280100 h 4473115"/>
              <a:gd name="connsiteX6" fmla="*/ 10155527 w 11790638"/>
              <a:gd name="connsiteY6" fmla="*/ 4473115 h 4473115"/>
              <a:gd name="connsiteX7" fmla="*/ 10155527 w 11790638"/>
              <a:gd name="connsiteY7" fmla="*/ 3926735 h 4473115"/>
              <a:gd name="connsiteX8" fmla="*/ 1573 w 11790638"/>
              <a:gd name="connsiteY8" fmla="*/ 3926735 h 4473115"/>
              <a:gd name="connsiteX9" fmla="*/ 226 w 11790638"/>
              <a:gd name="connsiteY9" fmla="*/ 2835181 h 4473115"/>
              <a:gd name="connsiteX10" fmla="*/ 1711 w 11790638"/>
              <a:gd name="connsiteY10" fmla="*/ 2820133 h 447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90638" h="4473115">
                <a:moveTo>
                  <a:pt x="1711" y="2820133"/>
                </a:moveTo>
                <a:cubicBezTo>
                  <a:pt x="346313" y="2625370"/>
                  <a:pt x="1128587" y="1780543"/>
                  <a:pt x="2203019" y="1356816"/>
                </a:cubicBezTo>
                <a:cubicBezTo>
                  <a:pt x="3422337" y="1092745"/>
                  <a:pt x="4347619" y="1027434"/>
                  <a:pt x="5868631" y="877847"/>
                </a:cubicBezTo>
                <a:cubicBezTo>
                  <a:pt x="7307257" y="806063"/>
                  <a:pt x="8644460" y="705250"/>
                  <a:pt x="10141039" y="706038"/>
                </a:cubicBezTo>
                <a:lnTo>
                  <a:pt x="10170016" y="0"/>
                </a:lnTo>
                <a:lnTo>
                  <a:pt x="11790638" y="2280100"/>
                </a:lnTo>
                <a:lnTo>
                  <a:pt x="10155527" y="4473115"/>
                </a:lnTo>
                <a:lnTo>
                  <a:pt x="10155527" y="3926735"/>
                </a:lnTo>
                <a:lnTo>
                  <a:pt x="1573" y="3926735"/>
                </a:lnTo>
                <a:cubicBezTo>
                  <a:pt x="2719" y="3566059"/>
                  <a:pt x="-920" y="3195857"/>
                  <a:pt x="226" y="2835181"/>
                </a:cubicBezTo>
                <a:cubicBezTo>
                  <a:pt x="3864" y="2823437"/>
                  <a:pt x="2857" y="3160489"/>
                  <a:pt x="1711" y="2820133"/>
                </a:cubicBezTo>
                <a:close/>
              </a:path>
            </a:pathLst>
          </a:custGeom>
          <a:solidFill>
            <a:schemeClr val="accent1">
              <a:lumMod val="40000"/>
              <a:lumOff val="60000"/>
            </a:schemeClr>
          </a:solidFill>
          <a:ln w="28575">
            <a:solidFill>
              <a:schemeClr val="accent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aphicFrame>
        <p:nvGraphicFramePr>
          <p:cNvPr id="45" name="Chart 44"/>
          <p:cNvGraphicFramePr>
            <a:graphicFrameLocks/>
          </p:cNvGraphicFramePr>
          <p:nvPr>
            <p:extLst>
              <p:ext uri="{D42A27DB-BD31-4B8C-83A1-F6EECF244321}">
                <p14:modId xmlns:p14="http://schemas.microsoft.com/office/powerpoint/2010/main" val="3668215991"/>
              </p:ext>
            </p:extLst>
          </p:nvPr>
        </p:nvGraphicFramePr>
        <p:xfrm>
          <a:off x="99174" y="2644650"/>
          <a:ext cx="11381700" cy="3415764"/>
        </p:xfrm>
        <a:graphic>
          <a:graphicData uri="http://schemas.openxmlformats.org/drawingml/2006/chart">
            <c:chart xmlns:c="http://schemas.openxmlformats.org/drawingml/2006/chart" xmlns:r="http://schemas.openxmlformats.org/officeDocument/2006/relationships" r:id="rId3"/>
          </a:graphicData>
        </a:graphic>
      </p:graphicFrame>
      <p:sp>
        <p:nvSpPr>
          <p:cNvPr id="48" name="Rectangle 47"/>
          <p:cNvSpPr/>
          <p:nvPr/>
        </p:nvSpPr>
        <p:spPr bwMode="auto">
          <a:xfrm>
            <a:off x="4951258" y="2511572"/>
            <a:ext cx="6826522" cy="1355914"/>
          </a:xfrm>
          <a:prstGeom prst="rect">
            <a:avLst/>
          </a:prstGeom>
          <a:gradFill>
            <a:gsLst>
              <a:gs pos="0">
                <a:schemeClr val="accent1">
                  <a:lumMod val="20000"/>
                  <a:lumOff val="80000"/>
                  <a:alpha val="0"/>
                </a:schemeClr>
              </a:gs>
              <a:gs pos="43000">
                <a:srgbClr val="9BC8FF">
                  <a:alpha val="86000"/>
                </a:srgbClr>
              </a:gs>
              <a:gs pos="27000">
                <a:srgbClr val="C5DFFF">
                  <a:alpha val="76000"/>
                </a:srgbClr>
              </a:gs>
              <a:gs pos="70000">
                <a:srgbClr val="C5DFFF">
                  <a:alpha val="76000"/>
                </a:srgbClr>
              </a:gs>
              <a:gs pos="100000">
                <a:schemeClr val="accent1">
                  <a:lumMod val="20000"/>
                  <a:lumOff val="80000"/>
                  <a:alpha val="0"/>
                </a:schemeClr>
              </a:gs>
            </a:gsLst>
            <a:lin ang="16200000" scaled="1"/>
          </a:gradFill>
          <a:ln w="28575" cap="flat" cmpd="sng" algn="ctr">
            <a:noFill/>
            <a:prstDash val="solid"/>
            <a:round/>
            <a:headEnd type="none" w="med" len="med"/>
            <a:tailEnd type="none" w="med" len="med"/>
          </a:ln>
          <a:effectLst>
            <a:softEdge rad="127000"/>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9" name="Rectangle 48"/>
          <p:cNvSpPr/>
          <p:nvPr/>
        </p:nvSpPr>
        <p:spPr bwMode="auto">
          <a:xfrm>
            <a:off x="5156924" y="3564606"/>
            <a:ext cx="6578870" cy="1271750"/>
          </a:xfrm>
          <a:prstGeom prst="rect">
            <a:avLst/>
          </a:prstGeom>
          <a:gradFill>
            <a:gsLst>
              <a:gs pos="0">
                <a:schemeClr val="accent1">
                  <a:lumMod val="20000"/>
                  <a:lumOff val="80000"/>
                  <a:alpha val="0"/>
                </a:schemeClr>
              </a:gs>
              <a:gs pos="48000">
                <a:srgbClr val="FEB1A4">
                  <a:alpha val="82000"/>
                </a:srgbClr>
              </a:gs>
              <a:gs pos="34752">
                <a:srgbClr val="FEB1A4">
                  <a:alpha val="60000"/>
                </a:srgbClr>
              </a:gs>
              <a:gs pos="62000">
                <a:srgbClr val="FEB1A4">
                  <a:alpha val="71000"/>
                </a:srgbClr>
              </a:gs>
              <a:gs pos="100000">
                <a:schemeClr val="accent1">
                  <a:lumMod val="20000"/>
                  <a:lumOff val="80000"/>
                  <a:alpha val="0"/>
                </a:schemeClr>
              </a:gs>
            </a:gsLst>
            <a:lin ang="16200000" scaled="1"/>
          </a:gradFill>
          <a:ln w="28575" cap="flat" cmpd="sng" algn="ctr">
            <a:noFill/>
            <a:prstDash val="solid"/>
            <a:round/>
            <a:headEnd type="none" w="med" len="med"/>
            <a:tailEnd type="none" w="med" len="med"/>
          </a:ln>
          <a:effectLst>
            <a:softEdge rad="127000"/>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000000"/>
              </a:solidFill>
              <a:effectLst/>
              <a:latin typeface="+mn-lt"/>
            </a:endParaRPr>
          </a:p>
        </p:txBody>
      </p:sp>
      <p:sp>
        <p:nvSpPr>
          <p:cNvPr id="50" name="TextBox 49"/>
          <p:cNvSpPr txBox="1"/>
          <p:nvPr/>
        </p:nvSpPr>
        <p:spPr>
          <a:xfrm>
            <a:off x="4951256" y="2532932"/>
            <a:ext cx="1624423" cy="400110"/>
          </a:xfrm>
          <a:prstGeom prst="rect">
            <a:avLst/>
          </a:prstGeom>
          <a:noFill/>
        </p:spPr>
        <p:txBody>
          <a:bodyPr wrap="square" rtlCol="0">
            <a:spAutoFit/>
          </a:bodyPr>
          <a:lstStyle/>
          <a:p>
            <a:r>
              <a:rPr lang="en-US" sz="2000" u="sng" dirty="0">
                <a:solidFill>
                  <a:srgbClr val="003296"/>
                </a:solidFill>
                <a:latin typeface="+mn-lt"/>
              </a:rPr>
              <a:t>Chapter 2</a:t>
            </a:r>
          </a:p>
        </p:txBody>
      </p:sp>
      <p:cxnSp>
        <p:nvCxnSpPr>
          <p:cNvPr id="51" name="Straight Connector 50"/>
          <p:cNvCxnSpPr/>
          <p:nvPr/>
        </p:nvCxnSpPr>
        <p:spPr bwMode="auto">
          <a:xfrm>
            <a:off x="11784569" y="2568191"/>
            <a:ext cx="180630" cy="0"/>
          </a:xfrm>
          <a:prstGeom prst="line">
            <a:avLst/>
          </a:prstGeom>
          <a:solidFill>
            <a:srgbClr val="A953FF"/>
          </a:solidFill>
          <a:ln w="28575" cap="flat" cmpd="sng" algn="ctr">
            <a:solidFill>
              <a:schemeClr val="accent1">
                <a:lumMod val="50000"/>
              </a:schemeClr>
            </a:solidFill>
            <a:prstDash val="solid"/>
            <a:round/>
            <a:headEnd type="none" w="med" len="med"/>
            <a:tailEnd type="none" w="med" len="med"/>
          </a:ln>
          <a:effectLst/>
        </p:spPr>
      </p:cxnSp>
      <p:sp>
        <p:nvSpPr>
          <p:cNvPr id="53" name="Isosceles Triangle 52"/>
          <p:cNvSpPr/>
          <p:nvPr/>
        </p:nvSpPr>
        <p:spPr bwMode="auto">
          <a:xfrm rot="7500000">
            <a:off x="10358046" y="5365480"/>
            <a:ext cx="1972452" cy="568547"/>
          </a:xfrm>
          <a:prstGeom prst="triangl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54" name="TextBox 53"/>
          <p:cNvSpPr txBox="1"/>
          <p:nvPr/>
        </p:nvSpPr>
        <p:spPr>
          <a:xfrm>
            <a:off x="5160624" y="3626902"/>
            <a:ext cx="1404635" cy="400110"/>
          </a:xfrm>
          <a:prstGeom prst="rect">
            <a:avLst/>
          </a:prstGeom>
          <a:noFill/>
        </p:spPr>
        <p:txBody>
          <a:bodyPr wrap="square" rtlCol="0">
            <a:spAutoFit/>
          </a:bodyPr>
          <a:lstStyle/>
          <a:p>
            <a:r>
              <a:rPr lang="en-US" sz="2000" u="sng">
                <a:solidFill>
                  <a:srgbClr val="C00000"/>
                </a:solidFill>
                <a:latin typeface="+mn-lt"/>
              </a:rPr>
              <a:t>Chapter 3</a:t>
            </a:r>
          </a:p>
        </p:txBody>
      </p:sp>
      <p:sp>
        <p:nvSpPr>
          <p:cNvPr id="56" name="Freeform 55"/>
          <p:cNvSpPr/>
          <p:nvPr/>
        </p:nvSpPr>
        <p:spPr>
          <a:xfrm>
            <a:off x="4951257" y="2845065"/>
            <a:ext cx="1614002" cy="685800"/>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defTabSz="466725">
              <a:lnSpc>
                <a:spcPct val="90000"/>
              </a:lnSpc>
              <a:spcAft>
                <a:spcPct val="35000"/>
              </a:spcAft>
            </a:pPr>
            <a:r>
              <a:rPr lang="en-US" sz="1100" dirty="0"/>
              <a:t>What non-pharmaceutical interventions best slow the spread of COVID-19 at Army bases?</a:t>
            </a:r>
          </a:p>
        </p:txBody>
      </p:sp>
      <p:sp>
        <p:nvSpPr>
          <p:cNvPr id="57" name="Freeform 56"/>
          <p:cNvSpPr/>
          <p:nvPr/>
        </p:nvSpPr>
        <p:spPr>
          <a:xfrm>
            <a:off x="6645513" y="2845065"/>
            <a:ext cx="1568942" cy="687687"/>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defTabSz="466725">
              <a:lnSpc>
                <a:spcPct val="90000"/>
              </a:lnSpc>
              <a:spcAft>
                <a:spcPct val="35000"/>
              </a:spcAft>
            </a:pPr>
            <a:r>
              <a:rPr lang="en-US" sz="1100" dirty="0"/>
              <a:t>What is the risk of importing a case under various individual deployment scenarios?</a:t>
            </a:r>
          </a:p>
        </p:txBody>
      </p:sp>
      <p:sp>
        <p:nvSpPr>
          <p:cNvPr id="58" name="Freeform 57"/>
          <p:cNvSpPr/>
          <p:nvPr/>
        </p:nvSpPr>
        <p:spPr>
          <a:xfrm>
            <a:off x="8079876" y="2845065"/>
            <a:ext cx="1474534" cy="685651"/>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defTabSz="466725">
              <a:lnSpc>
                <a:spcPct val="90000"/>
              </a:lnSpc>
              <a:spcAft>
                <a:spcPct val="35000"/>
              </a:spcAft>
            </a:pPr>
            <a:r>
              <a:rPr lang="en-US" sz="1100" dirty="0"/>
              <a:t>How should the arrival quarantine procedures change for individual vaccinated </a:t>
            </a:r>
            <a:r>
              <a:rPr lang="en-US" sz="1100" dirty="0" err="1"/>
              <a:t>deployers</a:t>
            </a:r>
            <a:r>
              <a:rPr lang="en-US" sz="1100" dirty="0"/>
              <a:t>?</a:t>
            </a:r>
          </a:p>
        </p:txBody>
      </p:sp>
      <p:sp>
        <p:nvSpPr>
          <p:cNvPr id="60" name="Freeform 59"/>
          <p:cNvSpPr/>
          <p:nvPr/>
        </p:nvSpPr>
        <p:spPr>
          <a:xfrm>
            <a:off x="5280777" y="3967543"/>
            <a:ext cx="2973009" cy="454065"/>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defTabSz="466725">
              <a:lnSpc>
                <a:spcPct val="90000"/>
              </a:lnSpc>
              <a:spcAft>
                <a:spcPct val="35000"/>
              </a:spcAft>
            </a:pPr>
            <a:r>
              <a:rPr lang="en-US" sz="1200" dirty="0"/>
              <a:t>What is the best testing policy for units going </a:t>
            </a:r>
            <a:r>
              <a:rPr lang="en-US" sz="1200"/>
              <a:t>to Combat Training Center </a:t>
            </a:r>
            <a:r>
              <a:rPr lang="en-US" sz="1200" dirty="0"/>
              <a:t>(CTC) exercises? </a:t>
            </a:r>
          </a:p>
        </p:txBody>
      </p:sp>
      <p:sp>
        <p:nvSpPr>
          <p:cNvPr id="64" name="Freeform 63"/>
          <p:cNvSpPr/>
          <p:nvPr/>
        </p:nvSpPr>
        <p:spPr>
          <a:xfrm>
            <a:off x="8860887" y="3977235"/>
            <a:ext cx="2168599" cy="454065"/>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marL="0" lvl="1" defTabSz="444500">
              <a:lnSpc>
                <a:spcPct val="90000"/>
              </a:lnSpc>
              <a:spcAft>
                <a:spcPts val="600"/>
              </a:spcAft>
            </a:pPr>
            <a:r>
              <a:rPr lang="en-US" sz="1200" dirty="0"/>
              <a:t>What is the risk of a COVID-19 outbreak at a deployed location?</a:t>
            </a:r>
          </a:p>
        </p:txBody>
      </p:sp>
      <p:sp>
        <p:nvSpPr>
          <p:cNvPr id="66" name="Oval 65"/>
          <p:cNvSpPr/>
          <p:nvPr/>
        </p:nvSpPr>
        <p:spPr>
          <a:xfrm>
            <a:off x="1724328"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Apr</a:t>
            </a:r>
          </a:p>
        </p:txBody>
      </p:sp>
      <p:sp>
        <p:nvSpPr>
          <p:cNvPr id="67" name="Oval 66"/>
          <p:cNvSpPr/>
          <p:nvPr/>
        </p:nvSpPr>
        <p:spPr>
          <a:xfrm>
            <a:off x="2655356"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May</a:t>
            </a:r>
          </a:p>
        </p:txBody>
      </p:sp>
      <p:sp>
        <p:nvSpPr>
          <p:cNvPr id="68" name="Oval 67"/>
          <p:cNvSpPr/>
          <p:nvPr/>
        </p:nvSpPr>
        <p:spPr>
          <a:xfrm>
            <a:off x="3586384"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Jun</a:t>
            </a:r>
          </a:p>
        </p:txBody>
      </p:sp>
      <p:sp>
        <p:nvSpPr>
          <p:cNvPr id="69" name="Oval 68"/>
          <p:cNvSpPr/>
          <p:nvPr/>
        </p:nvSpPr>
        <p:spPr>
          <a:xfrm>
            <a:off x="4517412"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Jul</a:t>
            </a:r>
          </a:p>
        </p:txBody>
      </p:sp>
      <p:sp>
        <p:nvSpPr>
          <p:cNvPr id="70" name="Oval 69"/>
          <p:cNvSpPr/>
          <p:nvPr/>
        </p:nvSpPr>
        <p:spPr>
          <a:xfrm>
            <a:off x="5448440"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Aug</a:t>
            </a:r>
          </a:p>
        </p:txBody>
      </p:sp>
      <p:sp>
        <p:nvSpPr>
          <p:cNvPr id="71" name="Oval 70"/>
          <p:cNvSpPr/>
          <p:nvPr/>
        </p:nvSpPr>
        <p:spPr>
          <a:xfrm>
            <a:off x="6379468"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Sep</a:t>
            </a:r>
          </a:p>
        </p:txBody>
      </p:sp>
      <p:sp>
        <p:nvSpPr>
          <p:cNvPr id="72" name="Oval 71"/>
          <p:cNvSpPr/>
          <p:nvPr/>
        </p:nvSpPr>
        <p:spPr>
          <a:xfrm>
            <a:off x="7310496"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Oct</a:t>
            </a:r>
          </a:p>
        </p:txBody>
      </p:sp>
      <p:sp>
        <p:nvSpPr>
          <p:cNvPr id="73" name="Oval 72"/>
          <p:cNvSpPr/>
          <p:nvPr/>
        </p:nvSpPr>
        <p:spPr>
          <a:xfrm>
            <a:off x="8241524"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Nov</a:t>
            </a:r>
          </a:p>
        </p:txBody>
      </p:sp>
      <p:sp>
        <p:nvSpPr>
          <p:cNvPr id="74" name="Oval 73"/>
          <p:cNvSpPr/>
          <p:nvPr/>
        </p:nvSpPr>
        <p:spPr>
          <a:xfrm>
            <a:off x="9172552"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Dec</a:t>
            </a:r>
          </a:p>
        </p:txBody>
      </p:sp>
      <p:sp>
        <p:nvSpPr>
          <p:cNvPr id="75" name="Oval 74"/>
          <p:cNvSpPr/>
          <p:nvPr/>
        </p:nvSpPr>
        <p:spPr>
          <a:xfrm>
            <a:off x="10103580"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Jan</a:t>
            </a:r>
          </a:p>
        </p:txBody>
      </p:sp>
      <p:sp>
        <p:nvSpPr>
          <p:cNvPr id="76" name="Oval 75"/>
          <p:cNvSpPr/>
          <p:nvPr/>
        </p:nvSpPr>
        <p:spPr>
          <a:xfrm>
            <a:off x="11034608" y="4930676"/>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Feb</a:t>
            </a:r>
          </a:p>
        </p:txBody>
      </p:sp>
      <p:sp>
        <p:nvSpPr>
          <p:cNvPr id="77" name="Freeform 76"/>
          <p:cNvSpPr/>
          <p:nvPr/>
        </p:nvSpPr>
        <p:spPr>
          <a:xfrm>
            <a:off x="859079" y="2903540"/>
            <a:ext cx="4210803" cy="1784753"/>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gradFill flip="none" rotWithShape="1">
            <a:gsLst>
              <a:gs pos="0">
                <a:schemeClr val="accent4">
                  <a:lumMod val="75000"/>
                </a:schemeClr>
              </a:gs>
              <a:gs pos="53000">
                <a:schemeClr val="accent4">
                  <a:lumMod val="90000"/>
                </a:schemeClr>
              </a:gs>
              <a:gs pos="97000">
                <a:schemeClr val="bg1">
                  <a:alpha val="0"/>
                </a:schemeClr>
              </a:gs>
            </a:gsLst>
            <a:path path="rect">
              <a:fillToRect l="50000" t="50000" r="50000" b="50000"/>
            </a:path>
            <a:tileRect/>
          </a:grad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b" anchorCtr="1">
            <a:noAutofit/>
          </a:bodyPr>
          <a:lstStyle/>
          <a:p>
            <a:pPr marL="0" lvl="1" defTabSz="444500">
              <a:lnSpc>
                <a:spcPct val="90000"/>
              </a:lnSpc>
              <a:spcAft>
                <a:spcPts val="600"/>
              </a:spcAft>
            </a:pPr>
            <a:r>
              <a:rPr lang="en-US" sz="2000" u="sng" dirty="0">
                <a:solidFill>
                  <a:srgbClr val="8A6900"/>
                </a:solidFill>
              </a:rPr>
              <a:t>Chapter 1</a:t>
            </a:r>
          </a:p>
          <a:p>
            <a:pPr marL="171450" indent="-171450" defTabSz="444500">
              <a:lnSpc>
                <a:spcPct val="90000"/>
              </a:lnSpc>
              <a:spcAft>
                <a:spcPts val="600"/>
              </a:spcAft>
              <a:buFont typeface="Arial" panose="020B0604020202020204" pitchFamily="34" charset="0"/>
              <a:buChar char="•"/>
            </a:pPr>
            <a:r>
              <a:rPr lang="en-US" sz="1200" dirty="0"/>
              <a:t>Where/when might national/state/local authorities alter mitigation policies as a result of changes in COVID-19 community prevalence?</a:t>
            </a:r>
          </a:p>
          <a:p>
            <a:pPr marL="171450" lvl="1" indent="-171450" defTabSz="444500">
              <a:lnSpc>
                <a:spcPct val="90000"/>
              </a:lnSpc>
              <a:spcAft>
                <a:spcPts val="600"/>
              </a:spcAft>
              <a:buFont typeface="Arial" panose="020B0604020202020204" pitchFamily="34" charset="0"/>
              <a:buChar char="•"/>
            </a:pPr>
            <a:r>
              <a:rPr lang="en-US" sz="1200" dirty="0"/>
              <a:t>Where/when will local medical infrastructure become stressed by anticipated COVID-19-related demand?</a:t>
            </a:r>
          </a:p>
          <a:p>
            <a:pPr marL="171450" lvl="1" indent="-171450" defTabSz="444500">
              <a:lnSpc>
                <a:spcPct val="90000"/>
              </a:lnSpc>
              <a:spcAft>
                <a:spcPts val="600"/>
              </a:spcAft>
              <a:buFont typeface="Arial" panose="020B0604020202020204" pitchFamily="34" charset="0"/>
              <a:buChar char="•"/>
            </a:pPr>
            <a:r>
              <a:rPr lang="en-US" sz="1200" dirty="0"/>
              <a:t>When and where can government entities resume </a:t>
            </a:r>
            <a:r>
              <a:rPr lang="en-US" sz="1200"/>
              <a:t>training with </a:t>
            </a:r>
            <a:r>
              <a:rPr lang="en-US" sz="1200" dirty="0"/>
              <a:t>partners and allies?</a:t>
            </a:r>
          </a:p>
        </p:txBody>
      </p:sp>
      <p:sp>
        <p:nvSpPr>
          <p:cNvPr id="78" name="TextBox 77"/>
          <p:cNvSpPr txBox="1"/>
          <p:nvPr/>
        </p:nvSpPr>
        <p:spPr>
          <a:xfrm rot="5400000">
            <a:off x="11125716" y="4154035"/>
            <a:ext cx="1814513" cy="338554"/>
          </a:xfrm>
          <a:prstGeom prst="rect">
            <a:avLst/>
          </a:prstGeom>
          <a:noFill/>
        </p:spPr>
        <p:txBody>
          <a:bodyPr wrap="square" rtlCol="0">
            <a:spAutoFit/>
          </a:bodyPr>
          <a:lstStyle/>
          <a:p>
            <a:r>
              <a:rPr lang="en-US" sz="1600">
                <a:solidFill>
                  <a:schemeClr val="accent1">
                    <a:lumMod val="50000"/>
                  </a:schemeClr>
                </a:solidFill>
                <a:latin typeface="+mn-lt"/>
              </a:rPr>
              <a:t>Breadth of Impact</a:t>
            </a:r>
          </a:p>
        </p:txBody>
      </p:sp>
      <p:sp>
        <p:nvSpPr>
          <p:cNvPr id="79" name="TextBox 78"/>
          <p:cNvSpPr txBox="1"/>
          <p:nvPr/>
        </p:nvSpPr>
        <p:spPr>
          <a:xfrm>
            <a:off x="3915065" y="5429407"/>
            <a:ext cx="692251" cy="369332"/>
          </a:xfrm>
          <a:prstGeom prst="rect">
            <a:avLst/>
          </a:prstGeom>
          <a:gradFill flip="none" rotWithShape="1">
            <a:gsLst>
              <a:gs pos="0">
                <a:schemeClr val="bg1"/>
              </a:gs>
              <a:gs pos="79000">
                <a:schemeClr val="bg1">
                  <a:alpha val="0"/>
                </a:schemeClr>
              </a:gs>
            </a:gsLst>
            <a:path path="rect">
              <a:fillToRect l="50000" t="50000" r="50000" b="50000"/>
            </a:path>
            <a:tileRect/>
          </a:gradFill>
        </p:spPr>
        <p:txBody>
          <a:bodyPr wrap="square" rtlCol="0">
            <a:spAutoFit/>
          </a:bodyPr>
          <a:lstStyle/>
          <a:p>
            <a:pPr algn="ctr"/>
            <a:r>
              <a:rPr lang="en-US" sz="1800" dirty="0">
                <a:solidFill>
                  <a:schemeClr val="accent1">
                    <a:lumMod val="50000"/>
                  </a:schemeClr>
                </a:solidFill>
                <a:latin typeface="+mn-lt"/>
              </a:rPr>
              <a:t>2020</a:t>
            </a:r>
          </a:p>
        </p:txBody>
      </p:sp>
      <p:cxnSp>
        <p:nvCxnSpPr>
          <p:cNvPr id="80" name="Straight Connector 79"/>
          <p:cNvCxnSpPr/>
          <p:nvPr/>
        </p:nvCxnSpPr>
        <p:spPr bwMode="auto">
          <a:xfrm flipH="1">
            <a:off x="11864822" y="2568191"/>
            <a:ext cx="8322" cy="3334231"/>
          </a:xfrm>
          <a:prstGeom prst="line">
            <a:avLst/>
          </a:prstGeom>
          <a:solidFill>
            <a:srgbClr val="A953FF"/>
          </a:solidFill>
          <a:ln w="28575" cap="flat" cmpd="sng" algn="ctr">
            <a:solidFill>
              <a:schemeClr val="accent1">
                <a:lumMod val="50000"/>
              </a:schemeClr>
            </a:solidFill>
            <a:prstDash val="solid"/>
            <a:round/>
            <a:headEnd type="none" w="med" len="med"/>
            <a:tailEnd type="none" w="med" len="med"/>
          </a:ln>
          <a:effectLst/>
        </p:spPr>
      </p:cxnSp>
      <p:cxnSp>
        <p:nvCxnSpPr>
          <p:cNvPr id="81" name="Straight Connector 80"/>
          <p:cNvCxnSpPr/>
          <p:nvPr/>
        </p:nvCxnSpPr>
        <p:spPr bwMode="auto">
          <a:xfrm flipH="1">
            <a:off x="853044" y="2536941"/>
            <a:ext cx="8322" cy="3334231"/>
          </a:xfrm>
          <a:prstGeom prst="line">
            <a:avLst/>
          </a:prstGeom>
          <a:solidFill>
            <a:srgbClr val="A953FF"/>
          </a:solidFill>
          <a:ln w="28575" cap="flat" cmpd="sng" algn="ctr">
            <a:solidFill>
              <a:schemeClr val="accent6">
                <a:lumMod val="50000"/>
              </a:schemeClr>
            </a:solidFill>
            <a:prstDash val="solid"/>
            <a:round/>
            <a:headEnd type="none" w="med" len="med"/>
            <a:tailEnd type="none" w="med" len="med"/>
          </a:ln>
          <a:effectLst/>
        </p:spPr>
      </p:cxnSp>
      <p:cxnSp>
        <p:nvCxnSpPr>
          <p:cNvPr id="82" name="Straight Connector 81"/>
          <p:cNvCxnSpPr/>
          <p:nvPr/>
        </p:nvCxnSpPr>
        <p:spPr bwMode="auto">
          <a:xfrm>
            <a:off x="802825" y="2552432"/>
            <a:ext cx="180630" cy="0"/>
          </a:xfrm>
          <a:prstGeom prst="line">
            <a:avLst/>
          </a:prstGeom>
          <a:solidFill>
            <a:srgbClr val="A953FF"/>
          </a:solidFill>
          <a:ln w="28575" cap="flat" cmpd="sng" algn="ctr">
            <a:solidFill>
              <a:srgbClr val="7030A0"/>
            </a:solidFill>
            <a:prstDash val="solid"/>
            <a:round/>
            <a:headEnd type="none" w="med" len="med"/>
            <a:tailEnd type="none" w="med" len="med"/>
          </a:ln>
          <a:effectLst/>
        </p:spPr>
      </p:cxnSp>
      <p:sp>
        <p:nvSpPr>
          <p:cNvPr id="83" name="Oval 82"/>
          <p:cNvSpPr/>
          <p:nvPr/>
        </p:nvSpPr>
        <p:spPr>
          <a:xfrm>
            <a:off x="793300" y="4958943"/>
            <a:ext cx="433845" cy="418458"/>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none"/>
          <a:lstStyle/>
          <a:p>
            <a:pPr algn="ctr"/>
            <a:r>
              <a:rPr lang="en-US" sz="1400">
                <a:solidFill>
                  <a:schemeClr val="accent2">
                    <a:lumMod val="10000"/>
                  </a:schemeClr>
                </a:solidFill>
              </a:rPr>
              <a:t>Mar</a:t>
            </a:r>
          </a:p>
        </p:txBody>
      </p:sp>
      <p:cxnSp>
        <p:nvCxnSpPr>
          <p:cNvPr id="84" name="Straight Connector 83"/>
          <p:cNvCxnSpPr/>
          <p:nvPr/>
        </p:nvCxnSpPr>
        <p:spPr bwMode="auto">
          <a:xfrm>
            <a:off x="11773381" y="5899747"/>
            <a:ext cx="180630" cy="0"/>
          </a:xfrm>
          <a:prstGeom prst="line">
            <a:avLst/>
          </a:prstGeom>
          <a:solidFill>
            <a:srgbClr val="A953FF"/>
          </a:solidFill>
          <a:ln w="28575" cap="flat" cmpd="sng" algn="ctr">
            <a:solidFill>
              <a:schemeClr val="accent1">
                <a:lumMod val="50000"/>
              </a:schemeClr>
            </a:solidFill>
            <a:prstDash val="solid"/>
            <a:round/>
            <a:headEnd type="none" w="med" len="med"/>
            <a:tailEnd type="none" w="med" len="med"/>
          </a:ln>
          <a:effectLst/>
        </p:spPr>
      </p:cxnSp>
      <p:sp>
        <p:nvSpPr>
          <p:cNvPr id="85" name="TextBox 84">
            <a:extLst>
              <a:ext uri="{FF2B5EF4-FFF2-40B4-BE49-F238E27FC236}">
                <a16:creationId xmlns:a16="http://schemas.microsoft.com/office/drawing/2014/main" id="{CADD6F91-9E2B-4DA2-886F-843B7E179CA9}"/>
              </a:ext>
            </a:extLst>
          </p:cNvPr>
          <p:cNvSpPr txBox="1"/>
          <p:nvPr/>
        </p:nvSpPr>
        <p:spPr>
          <a:xfrm>
            <a:off x="3084390" y="2103438"/>
            <a:ext cx="55958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a:cs typeface="Arial"/>
              </a:rPr>
              <a:t>Evolution of Analytical Objectives Over Time</a:t>
            </a:r>
            <a:endParaRPr lang="en-US" sz="2000" dirty="0">
              <a:latin typeface="+mn-lt"/>
              <a:cs typeface="Calibri"/>
            </a:endParaRPr>
          </a:p>
        </p:txBody>
      </p:sp>
      <p:sp>
        <p:nvSpPr>
          <p:cNvPr id="86" name="TextBox 85"/>
          <p:cNvSpPr txBox="1"/>
          <p:nvPr/>
        </p:nvSpPr>
        <p:spPr>
          <a:xfrm>
            <a:off x="10194620" y="5423634"/>
            <a:ext cx="740158" cy="369332"/>
          </a:xfrm>
          <a:prstGeom prst="rect">
            <a:avLst/>
          </a:prstGeom>
          <a:gradFill flip="none" rotWithShape="1">
            <a:gsLst>
              <a:gs pos="0">
                <a:schemeClr val="bg1"/>
              </a:gs>
              <a:gs pos="76000">
                <a:schemeClr val="bg1">
                  <a:alpha val="0"/>
                </a:schemeClr>
              </a:gs>
            </a:gsLst>
            <a:path path="rect">
              <a:fillToRect l="50000" t="50000" r="50000" b="50000"/>
            </a:path>
            <a:tileRect/>
          </a:gradFill>
        </p:spPr>
        <p:txBody>
          <a:bodyPr wrap="square" rtlCol="0">
            <a:spAutoFit/>
          </a:bodyPr>
          <a:lstStyle/>
          <a:p>
            <a:pPr algn="ctr"/>
            <a:r>
              <a:rPr lang="en-US" sz="1800" dirty="0">
                <a:solidFill>
                  <a:schemeClr val="accent1">
                    <a:lumMod val="50000"/>
                  </a:schemeClr>
                </a:solidFill>
                <a:latin typeface="+mn-lt"/>
              </a:rPr>
              <a:t>2021</a:t>
            </a:r>
            <a:endParaRPr lang="en-US" dirty="0">
              <a:solidFill>
                <a:schemeClr val="accent1">
                  <a:lumMod val="50000"/>
                </a:schemeClr>
              </a:solidFill>
              <a:latin typeface="+mn-lt"/>
            </a:endParaRPr>
          </a:p>
        </p:txBody>
      </p:sp>
      <p:sp>
        <p:nvSpPr>
          <p:cNvPr id="87" name="Isosceles Triangle 86"/>
          <p:cNvSpPr/>
          <p:nvPr/>
        </p:nvSpPr>
        <p:spPr bwMode="auto">
          <a:xfrm rot="3344966">
            <a:off x="10334118" y="2454684"/>
            <a:ext cx="2328825" cy="719815"/>
          </a:xfrm>
          <a:prstGeom prst="triangle">
            <a:avLst/>
          </a:prstGeom>
          <a:solidFill>
            <a:schemeClr val="bg1"/>
          </a:solidFill>
          <a:ln w="285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65" name="Freeform 64"/>
          <p:cNvSpPr/>
          <p:nvPr/>
        </p:nvSpPr>
        <p:spPr>
          <a:xfrm>
            <a:off x="9606250" y="2845214"/>
            <a:ext cx="1804565" cy="821104"/>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0" bIns="0" numCol="1" spcCol="1270" anchor="ctr" anchorCtr="0">
            <a:noAutofit/>
          </a:bodyPr>
          <a:lstStyle/>
          <a:p>
            <a:pPr defTabSz="466725">
              <a:lnSpc>
                <a:spcPct val="90000"/>
              </a:lnSpc>
              <a:spcAft>
                <a:spcPct val="35000"/>
              </a:spcAft>
            </a:pPr>
            <a:r>
              <a:rPr lang="en-US" sz="1100"/>
              <a:t>How many medical supplies should staffs order for Military Treatment Facilities (MTFs)? </a:t>
            </a:r>
          </a:p>
          <a:p>
            <a:pPr defTabSz="466725">
              <a:lnSpc>
                <a:spcPct val="90000"/>
              </a:lnSpc>
              <a:spcAft>
                <a:spcPct val="35000"/>
              </a:spcAft>
            </a:pPr>
            <a:r>
              <a:rPr lang="en-US" sz="1100"/>
              <a:t> </a:t>
            </a:r>
            <a:endParaRPr lang="en-US" sz="1100" dirty="0"/>
          </a:p>
        </p:txBody>
      </p:sp>
    </p:spTree>
    <p:extLst>
      <p:ext uri="{BB962C8B-B14F-4D97-AF65-F5344CB8AC3E}">
        <p14:creationId xmlns:p14="http://schemas.microsoft.com/office/powerpoint/2010/main" val="333912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Literature </a:t>
            </a:r>
            <a:r>
              <a:rPr lang="en-US" dirty="0" smtClean="0"/>
              <a:t>Review (2 of 2)</a:t>
            </a:r>
            <a:endParaRPr lang="en-US" dirty="0"/>
          </a:p>
        </p:txBody>
      </p:sp>
      <p:sp>
        <p:nvSpPr>
          <p:cNvPr id="2" name="Date Placeholder 1"/>
          <p:cNvSpPr>
            <a:spLocks noGrp="1"/>
          </p:cNvSpPr>
          <p:nvPr>
            <p:ph type="dt" sz="half" idx="10"/>
          </p:nvPr>
        </p:nvSpPr>
        <p:spPr>
          <a:xfrm>
            <a:off x="0" y="7388225"/>
            <a:ext cx="2438400" cy="228600"/>
          </a:xfrm>
        </p:spPr>
        <p:txBody>
          <a:bodyPr/>
          <a:lstStyle/>
          <a:p>
            <a:fld id="{B4A35223-B022-4422-9387-CCEA713B59C3}" type="datetime3">
              <a:rPr lang="en-US" smtClean="0"/>
              <a:t>11 June 2021</a:t>
            </a:fld>
            <a:endParaRPr lang="en-US"/>
          </a:p>
        </p:txBody>
      </p:sp>
      <p:sp>
        <p:nvSpPr>
          <p:cNvPr id="4" name="Slide Number Placeholder 3"/>
          <p:cNvSpPr>
            <a:spLocks noGrp="1"/>
          </p:cNvSpPr>
          <p:nvPr>
            <p:ph type="sldNum" sz="quarter" idx="11"/>
          </p:nvPr>
        </p:nvSpPr>
        <p:spPr/>
        <p:txBody>
          <a:bodyPr/>
          <a:lstStyle/>
          <a:p>
            <a:fld id="{CB29584B-2C78-4F19-9D57-A8D27C3B25A0}" type="slidenum">
              <a:rPr lang="en-US" smtClean="0"/>
              <a:pPr/>
              <a:t>30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39124595"/>
              </p:ext>
            </p:extLst>
          </p:nvPr>
        </p:nvGraphicFramePr>
        <p:xfrm>
          <a:off x="133350" y="910817"/>
          <a:ext cx="11969750" cy="3826806"/>
        </p:xfrm>
        <a:graphic>
          <a:graphicData uri="http://schemas.openxmlformats.org/drawingml/2006/table">
            <a:tbl>
              <a:tblPr firstRow="1" bandRow="1">
                <a:tableStyleId>{5C22544A-7EE6-4342-B048-85BDC9FD1C3A}</a:tableStyleId>
              </a:tblPr>
              <a:tblGrid>
                <a:gridCol w="2622550">
                  <a:extLst>
                    <a:ext uri="{9D8B030D-6E8A-4147-A177-3AD203B41FA5}">
                      <a16:colId xmlns:a16="http://schemas.microsoft.com/office/drawing/2014/main" val="3703441518"/>
                    </a:ext>
                  </a:extLst>
                </a:gridCol>
                <a:gridCol w="3126740">
                  <a:extLst>
                    <a:ext uri="{9D8B030D-6E8A-4147-A177-3AD203B41FA5}">
                      <a16:colId xmlns:a16="http://schemas.microsoft.com/office/drawing/2014/main" val="4234442908"/>
                    </a:ext>
                  </a:extLst>
                </a:gridCol>
                <a:gridCol w="1762760">
                  <a:extLst>
                    <a:ext uri="{9D8B030D-6E8A-4147-A177-3AD203B41FA5}">
                      <a16:colId xmlns:a16="http://schemas.microsoft.com/office/drawing/2014/main" val="2960965774"/>
                    </a:ext>
                  </a:extLst>
                </a:gridCol>
                <a:gridCol w="4457700">
                  <a:extLst>
                    <a:ext uri="{9D8B030D-6E8A-4147-A177-3AD203B41FA5}">
                      <a16:colId xmlns:a16="http://schemas.microsoft.com/office/drawing/2014/main" val="2466062604"/>
                    </a:ext>
                  </a:extLst>
                </a:gridCol>
              </a:tblGrid>
              <a:tr h="211090">
                <a:tc>
                  <a:txBody>
                    <a:bodyPr/>
                    <a:lstStyle/>
                    <a:p>
                      <a:pPr algn="ctr" rtl="0" fontAlgn="ctr"/>
                      <a:r>
                        <a:rPr lang="en-US" sz="1400" b="1" i="0" u="none" strike="noStrike" dirty="0">
                          <a:solidFill>
                            <a:schemeClr val="tx1"/>
                          </a:solidFill>
                          <a:effectLst/>
                          <a:latin typeface="Calibri" panose="020F0502020204030204" pitchFamily="34" charset="0"/>
                        </a:rPr>
                        <a:t>Chapter</a:t>
                      </a:r>
                      <a:r>
                        <a:rPr lang="en-US" sz="1400" b="1" i="0" u="none" strike="noStrike" baseline="0" dirty="0">
                          <a:solidFill>
                            <a:schemeClr val="tx1"/>
                          </a:solidFill>
                          <a:effectLst/>
                          <a:latin typeface="Calibri" panose="020F0502020204030204" pitchFamily="34" charset="0"/>
                        </a:rPr>
                        <a:t> Relevance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Article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Synopsis</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400" u="none" strike="noStrike" dirty="0">
                          <a:solidFill>
                            <a:schemeClr val="tx1"/>
                          </a:solidFill>
                          <a:effectLst/>
                        </a:rPr>
                        <a:t>Detailed Usage</a:t>
                      </a:r>
                      <a:endParaRPr lang="en-US" sz="1400" b="1"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001951"/>
                  </a:ext>
                </a:extLst>
              </a:tr>
              <a:tr h="655842">
                <a:tc>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Forecasting versus projection models in epidemiology: The case of the SARS</a:t>
                      </a:r>
                      <a:r>
                        <a:rPr lang="en-US" sz="1200" i="1" u="none" strike="noStrike" baseline="0" dirty="0">
                          <a:effectLst/>
                        </a:rPr>
                        <a:t> epidemics. </a:t>
                      </a:r>
                      <a:r>
                        <a:rPr lang="en-US" sz="1200" u="none" strike="noStrike" baseline="0" dirty="0" err="1">
                          <a:effectLst/>
                        </a:rPr>
                        <a:t>M</a:t>
                      </a:r>
                      <a:r>
                        <a:rPr lang="en-US" sz="1200" u="none" strike="noStrike" dirty="0" err="1">
                          <a:effectLst/>
                        </a:rPr>
                        <a:t>assad</a:t>
                      </a:r>
                      <a:r>
                        <a:rPr lang="en-US" sz="1200" u="none" strike="noStrike" dirty="0">
                          <a:effectLst/>
                        </a:rPr>
                        <a:t>, 2005.</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Overview of Basic Epidemiology</a:t>
                      </a:r>
                      <a:r>
                        <a:rPr lang="en-US" sz="1200" u="none" strike="noStrike" baseline="0" dirty="0">
                          <a:effectLst/>
                        </a:rPr>
                        <a:t> Models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chemeClr val="tx1"/>
                          </a:solidFill>
                          <a:effectLst/>
                          <a:latin typeface="Calibri" panose="020F0502020204030204" pitchFamily="34" charset="0"/>
                        </a:rPr>
                        <a:t>The study team used this paper as one of the first sources to help provide basic</a:t>
                      </a:r>
                      <a:r>
                        <a:rPr lang="en-US" sz="1200" b="0" i="0" u="none" strike="noStrike" baseline="0" dirty="0">
                          <a:solidFill>
                            <a:schemeClr val="tx1"/>
                          </a:solidFill>
                          <a:effectLst/>
                          <a:latin typeface="Calibri" panose="020F0502020204030204" pitchFamily="34" charset="0"/>
                        </a:rPr>
                        <a:t> information about how to use SEIR type models to forecast future cases during an epidemic. </a:t>
                      </a:r>
                      <a:endParaRPr lang="en-US" sz="1200" b="0"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683365"/>
                  </a:ext>
                </a:extLst>
              </a:tr>
              <a:tr h="655842">
                <a:tc>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The Incubation Period of Coronavirus Disease 2019 From Publicly</a:t>
                      </a:r>
                      <a:r>
                        <a:rPr lang="en-US" sz="1200" i="1" u="none" strike="noStrike" baseline="0" dirty="0">
                          <a:effectLst/>
                        </a:rPr>
                        <a:t> Reported Confirmed Cases: Estimation and Application. </a:t>
                      </a:r>
                      <a:r>
                        <a:rPr lang="en-US" sz="1200" u="none" strike="noStrike" dirty="0">
                          <a:effectLst/>
                        </a:rPr>
                        <a:t>Lauer et al. 2020.</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Understanding</a:t>
                      </a:r>
                      <a:r>
                        <a:rPr lang="en-US" sz="1200" u="none" strike="noStrike" baseline="0" dirty="0">
                          <a:effectLst/>
                        </a:rPr>
                        <a:t> </a:t>
                      </a:r>
                      <a:r>
                        <a:rPr lang="en-US" sz="1200" u="none" strike="noStrike" dirty="0">
                          <a:effectLst/>
                        </a:rPr>
                        <a:t>epidemiological parameter values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​The study team used this papers to understand the different parameter values in SIR type models as they related to COVID-19. These parameter values ended up being used in the SEIR forecast model.</a:t>
                      </a:r>
                      <a:endParaRPr lang="en-US" sz="1200" u="sng" strike="noStrike" kern="1200" dirty="0">
                        <a:solidFill>
                          <a:schemeClr val="dk1"/>
                        </a:solidFill>
                        <a:effectLst/>
                        <a:latin typeface="+mn-lt"/>
                        <a:ea typeface="+mn-ea"/>
                        <a:cs typeface="+mn-cs"/>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1597122"/>
                  </a:ext>
                </a:extLst>
              </a:tr>
              <a:tr h="655842">
                <a:tc rowSpan="4">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i="1" u="none" strike="noStrike" dirty="0">
                          <a:effectLst/>
                        </a:rPr>
                        <a:t>Temporal Dynamics in Viral Shedding and Transmissibility of </a:t>
                      </a:r>
                      <a:r>
                        <a:rPr lang="en-US" sz="1200" i="0" u="none" strike="noStrike" dirty="0">
                          <a:effectLst/>
                        </a:rPr>
                        <a:t>COVID-19. He et al. 2020</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r>
                        <a:rPr lang="en-US" sz="1200" u="none" strike="noStrike" dirty="0">
                          <a:effectLst/>
                        </a:rPr>
                        <a:t>​Probabilistic distributions</a:t>
                      </a:r>
                      <a:r>
                        <a:rPr lang="en-US" sz="1200" u="none" strike="noStrike" baseline="0" dirty="0">
                          <a:effectLst/>
                        </a:rPr>
                        <a:t> for epidemiological parameter values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l" rtl="0" fontAlgn="ctr"/>
                      <a:r>
                        <a:rPr lang="en-US" sz="1200" b="0" i="0" u="none" strike="noStrike" dirty="0">
                          <a:solidFill>
                            <a:schemeClr val="tx1"/>
                          </a:solidFill>
                          <a:effectLst/>
                          <a:latin typeface="Calibri" panose="020F0502020204030204" pitchFamily="34" charset="0"/>
                        </a:rPr>
                        <a:t>The Lauer paper provided information on point estimates for parameter values. However, to implement an agent based model with individual disease</a:t>
                      </a:r>
                      <a:r>
                        <a:rPr lang="en-US" sz="1200" b="0" i="0" u="none" strike="noStrike" baseline="0" dirty="0">
                          <a:solidFill>
                            <a:schemeClr val="tx1"/>
                          </a:solidFill>
                          <a:effectLst/>
                          <a:latin typeface="Calibri" panose="020F0502020204030204" pitchFamily="34" charset="0"/>
                        </a:rPr>
                        <a:t> profiles, these parameters needed to be defined with probabilistic distributions. These papers collectively enabled the study team to encode various parameter distribution in the agent based model. </a:t>
                      </a:r>
                      <a:endParaRPr lang="en-US" sz="1200" b="0" i="0" u="none" strike="noStrike" dirty="0">
                        <a:solidFill>
                          <a:schemeClr val="tx1"/>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8965045"/>
                  </a:ext>
                </a:extLst>
              </a:tr>
              <a:tr h="304066">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1" u="none" strike="noStrike" dirty="0">
                          <a:solidFill>
                            <a:srgbClr val="000000"/>
                          </a:solidFill>
                          <a:effectLst/>
                          <a:latin typeface="Calibri"/>
                        </a:rPr>
                        <a:t>Estimating the false negative probability of SARS-CoV-2 by RT-PCR</a:t>
                      </a:r>
                      <a:r>
                        <a:rPr lang="en-US" sz="1200" b="0" i="1" u="none" strike="noStrike" baseline="0" dirty="0">
                          <a:solidFill>
                            <a:srgbClr val="000000"/>
                          </a:solidFill>
                          <a:effectLst/>
                          <a:latin typeface="Calibri"/>
                        </a:rPr>
                        <a:t>. </a:t>
                      </a:r>
                      <a:r>
                        <a:rPr lang="en-US" sz="1200" b="0" i="0" u="none" strike="noStrike" dirty="0" err="1">
                          <a:solidFill>
                            <a:srgbClr val="000000"/>
                          </a:solidFill>
                          <a:effectLst/>
                          <a:latin typeface="Calibri"/>
                        </a:rPr>
                        <a:t>Wikramaratna</a:t>
                      </a:r>
                      <a:r>
                        <a:rPr lang="en-US" sz="1200" b="0" i="0" u="none" strike="noStrike" dirty="0">
                          <a:solidFill>
                            <a:srgbClr val="000000"/>
                          </a:solidFill>
                          <a:effectLst/>
                          <a:latin typeface="Calibri"/>
                        </a:rPr>
                        <a:t>, Paton</a:t>
                      </a:r>
                      <a:r>
                        <a:rPr lang="en-US" sz="1200" b="0" i="0" u="none" strike="noStrike" baseline="0" dirty="0">
                          <a:solidFill>
                            <a:srgbClr val="000000"/>
                          </a:solidFill>
                          <a:effectLst/>
                          <a:latin typeface="Calibri"/>
                        </a:rPr>
                        <a:t> and</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Ghafari</a:t>
                      </a:r>
                      <a:r>
                        <a:rPr lang="en-US" sz="1200" b="0" i="0" u="none" strike="noStrike" dirty="0">
                          <a:solidFill>
                            <a:srgbClr val="000000"/>
                          </a:solidFill>
                          <a:effectLst/>
                          <a:latin typeface="Calibri"/>
                        </a:rPr>
                        <a:t> 2020. 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055264"/>
                  </a:ext>
                </a:extLst>
              </a:tr>
              <a:tr h="304066">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tc>
                <a:tc>
                  <a:txBody>
                    <a:bodyPr/>
                    <a:lstStyle/>
                    <a:p>
                      <a:pPr algn="l" rtl="0" fontAlgn="ctr"/>
                      <a:r>
                        <a:rPr lang="en-US" sz="1200" b="0" i="1" u="none" strike="noStrike" dirty="0">
                          <a:solidFill>
                            <a:srgbClr val="000000"/>
                          </a:solidFill>
                          <a:effectLst/>
                          <a:latin typeface="Calibri" panose="020F0502020204030204" pitchFamily="34" charset="0"/>
                        </a:rPr>
                        <a:t>A Quantitative Compendium of COVID-19 Epidemiology</a:t>
                      </a:r>
                      <a:r>
                        <a:rPr lang="en-US" sz="1200" b="0" i="0" u="none" strike="noStrike" dirty="0">
                          <a:solidFill>
                            <a:srgbClr val="000000"/>
                          </a:solidFill>
                          <a:effectLst/>
                          <a:latin typeface="Calibri" panose="020F0502020204030204" pitchFamily="34" charset="0"/>
                        </a:rPr>
                        <a:t>. Bar-on et al. 2020</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3715810"/>
                  </a:ext>
                </a:extLst>
              </a:tr>
              <a:tr h="723737">
                <a:tc vMerge="1">
                  <a:txBody>
                    <a:bodyPr/>
                    <a:lstStyle/>
                    <a:p>
                      <a:pPr algn="l" rtl="0" fontAlgn="ctr"/>
                      <a:endParaRPr lang="en-US" sz="1200" b="0" i="1" u="none" strike="noStrike" dirty="0">
                        <a:solidFill>
                          <a:srgbClr val="000000"/>
                        </a:solidFill>
                        <a:effectLst/>
                        <a:latin typeface="Calibri" panose="020F0502020204030204" pitchFamily="34" charset="0"/>
                      </a:endParaRPr>
                    </a:p>
                  </a:txBody>
                  <a:tcPr marL="45720" marR="5554" marT="0" marB="0" anchor="ctr"/>
                </a:tc>
                <a:tc>
                  <a:txBody>
                    <a:bodyPr/>
                    <a:lstStyle/>
                    <a:p>
                      <a:pPr algn="l" rtl="0" fontAlgn="ctr"/>
                      <a:r>
                        <a:rPr lang="en-US" sz="1200" i="1" u="none" strike="noStrike" dirty="0">
                          <a:effectLst/>
                        </a:rPr>
                        <a:t>A Three-Scale</a:t>
                      </a:r>
                      <a:r>
                        <a:rPr lang="en-US" sz="1200" i="1" u="none" strike="noStrike" baseline="0" dirty="0">
                          <a:effectLst/>
                        </a:rPr>
                        <a:t> Network Model for Early Growth Dynamics of 2014 West Africa Ebola </a:t>
                      </a:r>
                      <a:r>
                        <a:rPr lang="en-US" sz="1200" i="1" u="none" strike="noStrike" baseline="0" dirty="0" err="1">
                          <a:effectLst/>
                        </a:rPr>
                        <a:t>Epdemic</a:t>
                      </a:r>
                      <a:r>
                        <a:rPr lang="en-US" sz="1200" i="0" u="none" strike="noStrike" baseline="0" dirty="0">
                          <a:effectLst/>
                        </a:rPr>
                        <a:t>. </a:t>
                      </a:r>
                      <a:r>
                        <a:rPr lang="en-US" sz="1200" i="0" u="none" strike="noStrike" baseline="0" dirty="0" err="1">
                          <a:effectLst/>
                        </a:rPr>
                        <a:t>Kiskowski</a:t>
                      </a:r>
                      <a:r>
                        <a:rPr lang="en-US" sz="1200" i="0" u="none" strike="noStrike" baseline="0" dirty="0">
                          <a:effectLst/>
                        </a:rPr>
                        <a:t> 2014.</a:t>
                      </a:r>
                      <a:endParaRPr lang="en-US" sz="1200" b="0" i="1"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u="none" strike="noStrike" dirty="0">
                          <a:effectLst/>
                        </a:rPr>
                        <a:t>​Implementing an agent-based SIR model using a contact network</a:t>
                      </a:r>
                      <a:r>
                        <a:rPr lang="en-US" sz="1200" u="none" strike="noStrike" baseline="0" dirty="0">
                          <a:effectLst/>
                        </a:rPr>
                        <a:t> with varying contact levels</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Calibri" panose="020F0502020204030204" pitchFamily="34" charset="0"/>
                        </a:rPr>
                        <a:t>The study</a:t>
                      </a:r>
                      <a:r>
                        <a:rPr lang="en-US" sz="1200" b="0" i="0" u="none" strike="noStrike" baseline="0" dirty="0">
                          <a:solidFill>
                            <a:srgbClr val="000000"/>
                          </a:solidFill>
                          <a:effectLst/>
                          <a:latin typeface="Calibri" panose="020F0502020204030204" pitchFamily="34" charset="0"/>
                        </a:rPr>
                        <a:t> team used this as a primer for building the agent based model. It eventually impacted the decision on how to structure the network model that governed agent interactions in that model. </a:t>
                      </a:r>
                      <a:endParaRPr lang="en-US" sz="1200" b="0" i="0" u="none" strike="noStrike" dirty="0">
                        <a:solidFill>
                          <a:srgbClr val="000000"/>
                        </a:solidFill>
                        <a:effectLst/>
                        <a:latin typeface="Calibri" panose="020F0502020204030204" pitchFamily="34" charset="0"/>
                      </a:endParaRPr>
                    </a:p>
                  </a:txBody>
                  <a:tcPr marL="45720" marR="555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0065968"/>
                  </a:ext>
                </a:extLst>
              </a:tr>
            </a:tbl>
          </a:graphicData>
        </a:graphic>
      </p:graphicFrame>
      <p:grpSp>
        <p:nvGrpSpPr>
          <p:cNvPr id="16" name="Group 15"/>
          <p:cNvGrpSpPr/>
          <p:nvPr/>
        </p:nvGrpSpPr>
        <p:grpSpPr>
          <a:xfrm>
            <a:off x="191965" y="3189781"/>
            <a:ext cx="2473486" cy="347471"/>
            <a:chOff x="196397" y="4840999"/>
            <a:chExt cx="2473486" cy="347471"/>
          </a:xfrm>
        </p:grpSpPr>
        <p:sp>
          <p:nvSpPr>
            <p:cNvPr id="122" name="Round Same Side Corner Rectangle 121"/>
            <p:cNvSpPr/>
            <p:nvPr/>
          </p:nvSpPr>
          <p:spPr bwMode="auto">
            <a:xfrm rot="16200000">
              <a:off x="1572618" y="4679152"/>
              <a:ext cx="338328" cy="665195"/>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24" name="Round Same Side Corner Rectangle 123"/>
            <p:cNvSpPr/>
            <p:nvPr/>
          </p:nvSpPr>
          <p:spPr bwMode="auto">
            <a:xfrm rot="16200000">
              <a:off x="633627" y="4406151"/>
              <a:ext cx="338328" cy="1212787"/>
            </a:xfrm>
            <a:prstGeom prst="round2SameRect">
              <a:avLst>
                <a:gd name="adj1" fmla="val 5000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p>
          </p:txBody>
        </p:sp>
        <p:sp>
          <p:nvSpPr>
            <p:cNvPr id="125" name="TextBox 124"/>
            <p:cNvSpPr txBox="1"/>
            <p:nvPr/>
          </p:nvSpPr>
          <p:spPr>
            <a:xfrm>
              <a:off x="383796" y="4905617"/>
              <a:ext cx="787196" cy="215444"/>
            </a:xfrm>
            <a:prstGeom prst="rect">
              <a:avLst/>
            </a:prstGeom>
            <a:noFill/>
          </p:spPr>
          <p:txBody>
            <a:bodyPr wrap="square" lIns="0" tIns="0" rIns="0" bIns="0" rtlCol="0">
              <a:spAutoFit/>
            </a:bodyPr>
            <a:lstStyle/>
            <a:p>
              <a:pPr algn="ctr"/>
              <a:r>
                <a:rPr lang="en-US" sz="1400" dirty="0">
                  <a:solidFill>
                    <a:schemeClr val="bg1">
                      <a:lumMod val="50000"/>
                    </a:schemeClr>
                  </a:solidFill>
                </a:rPr>
                <a:t>Ch. 1</a:t>
              </a:r>
            </a:p>
          </p:txBody>
        </p:sp>
        <p:sp>
          <p:nvSpPr>
            <p:cNvPr id="126" name="TextBox 125"/>
            <p:cNvSpPr txBox="1"/>
            <p:nvPr/>
          </p:nvSpPr>
          <p:spPr>
            <a:xfrm>
              <a:off x="1447916" y="4900135"/>
              <a:ext cx="598223" cy="202206"/>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123" name="Round Same Side Corner Rectangle 122"/>
            <p:cNvSpPr/>
            <p:nvPr/>
          </p:nvSpPr>
          <p:spPr bwMode="auto">
            <a:xfrm rot="16200000">
              <a:off x="2197843" y="4716430"/>
              <a:ext cx="347471" cy="596609"/>
            </a:xfrm>
            <a:prstGeom prst="round2SameRect">
              <a:avLst>
                <a:gd name="adj1" fmla="val 0"/>
                <a:gd name="adj2" fmla="val 50000"/>
              </a:avLst>
            </a:prstGeom>
            <a:solidFill>
              <a:srgbClr val="FFC4C4"/>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127" name="TextBox 126"/>
            <p:cNvSpPr txBox="1"/>
            <p:nvPr userDrawn="1"/>
          </p:nvSpPr>
          <p:spPr>
            <a:xfrm>
              <a:off x="2115535" y="4900135"/>
              <a:ext cx="529637" cy="215444"/>
            </a:xfrm>
            <a:prstGeom prst="rect">
              <a:avLst/>
            </a:prstGeom>
            <a:noFill/>
            <a:ln>
              <a:noFill/>
            </a:ln>
            <a:effectLst/>
          </p:spPr>
          <p:txBody>
            <a:bodyPr wrap="square" lIns="0" tIns="0" rIns="0" bIns="0" rtlCol="0">
              <a:spAutoFit/>
            </a:bodyPr>
            <a:lstStyle/>
            <a:p>
              <a:pPr algn="ctr"/>
              <a:r>
                <a:rPr lang="en-US" sz="1400" dirty="0">
                  <a:solidFill>
                    <a:srgbClr val="9E0000"/>
                  </a:solidFill>
                </a:rPr>
                <a:t>Ch. 3</a:t>
              </a:r>
            </a:p>
          </p:txBody>
        </p:sp>
      </p:grpSp>
      <p:grpSp>
        <p:nvGrpSpPr>
          <p:cNvPr id="34" name="Group 33"/>
          <p:cNvGrpSpPr/>
          <p:nvPr/>
        </p:nvGrpSpPr>
        <p:grpSpPr>
          <a:xfrm>
            <a:off x="190184" y="1927697"/>
            <a:ext cx="2474593" cy="347472"/>
            <a:chOff x="404678" y="958980"/>
            <a:chExt cx="8114376" cy="321948"/>
          </a:xfrm>
        </p:grpSpPr>
        <p:sp>
          <p:nvSpPr>
            <p:cNvPr id="35" name="Round Same Side Corner Rectangle 34"/>
            <p:cNvSpPr/>
            <p:nvPr/>
          </p:nvSpPr>
          <p:spPr bwMode="auto">
            <a:xfrm rot="16200000">
              <a:off x="5315375" y="26222"/>
              <a:ext cx="313476" cy="2181225"/>
            </a:xfrm>
            <a:prstGeom prst="round2SameRect">
              <a:avLst>
                <a:gd name="adj1" fmla="val 0"/>
                <a:gd name="adj2" fmla="val 0"/>
              </a:avLst>
            </a:prstGeom>
            <a:solidFill>
              <a:schemeClr val="bg1">
                <a:lumMod val="85000"/>
              </a:schemeClr>
            </a:solidFill>
            <a:ln w="9525"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36" name="Round Same Side Corner Rectangle 35"/>
            <p:cNvSpPr/>
            <p:nvPr/>
          </p:nvSpPr>
          <p:spPr bwMode="auto">
            <a:xfrm rot="16200000">
              <a:off x="7379917" y="141791"/>
              <a:ext cx="321947" cy="1956326"/>
            </a:xfrm>
            <a:prstGeom prst="round2SameRect">
              <a:avLst>
                <a:gd name="adj1" fmla="val 0"/>
                <a:gd name="adj2" fmla="val 50000"/>
              </a:avLst>
            </a:prstGeom>
            <a:solidFill>
              <a:srgbClr val="FFC4C4"/>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37" name="Round Same Side Corner Rectangle 36"/>
            <p:cNvSpPr/>
            <p:nvPr/>
          </p:nvSpPr>
          <p:spPr bwMode="auto">
            <a:xfrm rot="16200000">
              <a:off x="2232115" y="-868456"/>
              <a:ext cx="321947" cy="3976821"/>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38" name="TextBox 37"/>
            <p:cNvSpPr txBox="1"/>
            <p:nvPr/>
          </p:nvSpPr>
          <p:spPr>
            <a:xfrm>
              <a:off x="1019174" y="1018498"/>
              <a:ext cx="2581275" cy="187353"/>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39" name="TextBox 38"/>
            <p:cNvSpPr txBox="1"/>
            <p:nvPr/>
          </p:nvSpPr>
          <p:spPr>
            <a:xfrm>
              <a:off x="4508504" y="1013419"/>
              <a:ext cx="1961619" cy="187353"/>
            </a:xfrm>
            <a:prstGeom prst="rect">
              <a:avLst/>
            </a:prstGeom>
            <a:noFill/>
            <a:ln>
              <a:noFill/>
            </a:ln>
          </p:spPr>
          <p:txBody>
            <a:bodyPr wrap="square" lIns="0" tIns="0" rIns="0" bIns="0" rtlCol="0">
              <a:spAutoFit/>
            </a:bodyPr>
            <a:lstStyle/>
            <a:p>
              <a:pPr algn="ctr"/>
              <a:r>
                <a:rPr lang="en-US" sz="1400" dirty="0">
                  <a:solidFill>
                    <a:schemeClr val="bg1">
                      <a:lumMod val="50000"/>
                    </a:schemeClr>
                  </a:solidFill>
                </a:rPr>
                <a:t>Ch. 2</a:t>
              </a:r>
            </a:p>
          </p:txBody>
        </p:sp>
        <p:sp>
          <p:nvSpPr>
            <p:cNvPr id="40" name="TextBox 39"/>
            <p:cNvSpPr txBox="1"/>
            <p:nvPr userDrawn="1"/>
          </p:nvSpPr>
          <p:spPr>
            <a:xfrm>
              <a:off x="6697678" y="1013419"/>
              <a:ext cx="1736720" cy="199618"/>
            </a:xfrm>
            <a:prstGeom prst="rect">
              <a:avLst/>
            </a:prstGeom>
            <a:noFill/>
            <a:ln>
              <a:noFill/>
            </a:ln>
            <a:effectLst/>
          </p:spPr>
          <p:txBody>
            <a:bodyPr wrap="square" lIns="0" tIns="0" rIns="0" bIns="0" rtlCol="0">
              <a:spAutoFit/>
            </a:bodyPr>
            <a:lstStyle/>
            <a:p>
              <a:pPr algn="ctr"/>
              <a:r>
                <a:rPr lang="en-US" sz="1400" dirty="0">
                  <a:solidFill>
                    <a:srgbClr val="9E0000"/>
                  </a:solidFill>
                </a:rPr>
                <a:t>Ch. 3</a:t>
              </a:r>
            </a:p>
          </p:txBody>
        </p:sp>
      </p:grpSp>
      <p:grpSp>
        <p:nvGrpSpPr>
          <p:cNvPr id="41" name="Group 40"/>
          <p:cNvGrpSpPr/>
          <p:nvPr/>
        </p:nvGrpSpPr>
        <p:grpSpPr>
          <a:xfrm>
            <a:off x="187542" y="1302168"/>
            <a:ext cx="2479879" cy="350134"/>
            <a:chOff x="-2865160" y="3475623"/>
            <a:chExt cx="2479879" cy="350134"/>
          </a:xfrm>
        </p:grpSpPr>
        <p:sp>
          <p:nvSpPr>
            <p:cNvPr id="42" name="Round Same Side Corner Rectangle 41"/>
            <p:cNvSpPr/>
            <p:nvPr/>
          </p:nvSpPr>
          <p:spPr bwMode="auto">
            <a:xfrm rot="16200000">
              <a:off x="-857321" y="3351054"/>
              <a:ext cx="347471" cy="596609"/>
            </a:xfrm>
            <a:prstGeom prst="round2SameRect">
              <a:avLst>
                <a:gd name="adj1" fmla="val 0"/>
                <a:gd name="adj2" fmla="val 50000"/>
              </a:avLst>
            </a:prstGeom>
            <a:solidFill>
              <a:srgbClr val="FFC4C4"/>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43" name="Round Same Side Corner Rectangle 42"/>
            <p:cNvSpPr/>
            <p:nvPr/>
          </p:nvSpPr>
          <p:spPr bwMode="auto">
            <a:xfrm rot="16200000">
              <a:off x="-1493510" y="3319422"/>
              <a:ext cx="347472" cy="665195"/>
            </a:xfrm>
            <a:prstGeom prst="round2SameRect">
              <a:avLst>
                <a:gd name="adj1" fmla="val 0"/>
                <a:gd name="adj2" fmla="val 0"/>
              </a:avLst>
            </a:prstGeom>
            <a:solidFill>
              <a:srgbClr val="CDEEFF"/>
            </a:solidFill>
            <a:ln w="9525"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solidFill>
                  <a:schemeClr val="tx1"/>
                </a:solidFill>
              </a:endParaRPr>
            </a:p>
          </p:txBody>
        </p:sp>
        <p:sp>
          <p:nvSpPr>
            <p:cNvPr id="44" name="Round Same Side Corner Rectangle 43"/>
            <p:cNvSpPr/>
            <p:nvPr/>
          </p:nvSpPr>
          <p:spPr bwMode="auto">
            <a:xfrm rot="16200000">
              <a:off x="-2432502" y="3045627"/>
              <a:ext cx="347472" cy="1212787"/>
            </a:xfrm>
            <a:prstGeom prst="round2SameRect">
              <a:avLst>
                <a:gd name="adj1" fmla="val 50000"/>
                <a:gd name="adj2" fmla="val 0"/>
              </a:avLst>
            </a:prstGeom>
            <a:solidFill>
              <a:schemeClr val="accent3">
                <a:lumMod val="60000"/>
                <a:lumOff val="40000"/>
              </a:schemeClr>
            </a:solidFill>
            <a:ln w="38100" cap="flat" cmpd="sng" algn="ctr">
              <a:noFill/>
              <a:prstDash val="solid"/>
              <a:round/>
              <a:headEnd type="none" w="med" len="med"/>
              <a:tailEnd type="none" w="med" len="med"/>
            </a:ln>
            <a:effectLst/>
            <a:scene3d>
              <a:camera prst="orthographicFront"/>
              <a:lightRig rig="threePt" dir="t">
                <a:rot lat="0" lon="0" rev="5400000"/>
              </a:lightRig>
            </a:scene3d>
            <a:sp3d>
              <a:bevelT/>
            </a:sp3d>
          </p:spPr>
          <p:txBody>
            <a:bodyPr vert="horz" wrap="none" lIns="91440" tIns="45720" rIns="91440" bIns="45720" numCol="1" rtlCol="0" anchor="ctr" anchorCtr="0" compatLnSpc="1">
              <a:prstTxWarp prst="textNoShape">
                <a:avLst/>
              </a:prstTxWarp>
            </a:bodyPr>
            <a:lstStyle/>
            <a:p>
              <a:endParaRPr lang="en-US" sz="1100"/>
            </a:p>
          </p:txBody>
        </p:sp>
        <p:sp>
          <p:nvSpPr>
            <p:cNvPr id="45" name="TextBox 44"/>
            <p:cNvSpPr txBox="1"/>
            <p:nvPr/>
          </p:nvSpPr>
          <p:spPr>
            <a:xfrm>
              <a:off x="-2677760" y="3534613"/>
              <a:ext cx="787196" cy="215444"/>
            </a:xfrm>
            <a:prstGeom prst="rect">
              <a:avLst/>
            </a:prstGeom>
            <a:noFill/>
          </p:spPr>
          <p:txBody>
            <a:bodyPr wrap="square" lIns="0" tIns="0" rIns="0" bIns="0" rtlCol="0">
              <a:spAutoFit/>
            </a:bodyPr>
            <a:lstStyle/>
            <a:p>
              <a:pPr algn="ctr"/>
              <a:r>
                <a:rPr lang="en-US" sz="1400" dirty="0">
                  <a:solidFill>
                    <a:srgbClr val="8A6900"/>
                  </a:solidFill>
                </a:rPr>
                <a:t>Ch. 1</a:t>
              </a:r>
            </a:p>
          </p:txBody>
        </p:sp>
        <p:sp>
          <p:nvSpPr>
            <p:cNvPr id="46" name="TextBox 45"/>
            <p:cNvSpPr txBox="1"/>
            <p:nvPr/>
          </p:nvSpPr>
          <p:spPr>
            <a:xfrm>
              <a:off x="-1613640" y="3534613"/>
              <a:ext cx="598223" cy="215444"/>
            </a:xfrm>
            <a:prstGeom prst="rect">
              <a:avLst/>
            </a:prstGeom>
            <a:noFill/>
            <a:ln>
              <a:noFill/>
            </a:ln>
          </p:spPr>
          <p:txBody>
            <a:bodyPr wrap="square" lIns="0" tIns="0" rIns="0" bIns="0" rtlCol="0">
              <a:spAutoFit/>
            </a:bodyPr>
            <a:lstStyle/>
            <a:p>
              <a:pPr algn="ctr"/>
              <a:r>
                <a:rPr lang="en-US" sz="1400" dirty="0">
                  <a:solidFill>
                    <a:srgbClr val="002060"/>
                  </a:solidFill>
                </a:rPr>
                <a:t>Ch. 2</a:t>
              </a:r>
            </a:p>
          </p:txBody>
        </p:sp>
        <p:sp>
          <p:nvSpPr>
            <p:cNvPr id="47" name="TextBox 46"/>
            <p:cNvSpPr txBox="1"/>
            <p:nvPr userDrawn="1"/>
          </p:nvSpPr>
          <p:spPr>
            <a:xfrm>
              <a:off x="-948445" y="3534613"/>
              <a:ext cx="529637" cy="215444"/>
            </a:xfrm>
            <a:prstGeom prst="rect">
              <a:avLst/>
            </a:prstGeom>
            <a:noFill/>
            <a:ln>
              <a:noFill/>
            </a:ln>
            <a:effectLst/>
          </p:spPr>
          <p:txBody>
            <a:bodyPr wrap="square" lIns="0" tIns="0" rIns="0" bIns="0" rtlCol="0">
              <a:spAutoFit/>
            </a:bodyPr>
            <a:lstStyle/>
            <a:p>
              <a:pPr algn="ctr"/>
              <a:r>
                <a:rPr lang="en-US" sz="1400" dirty="0">
                  <a:solidFill>
                    <a:srgbClr val="9E0000"/>
                  </a:solidFill>
                </a:rPr>
                <a:t>Ch. 3</a:t>
              </a:r>
            </a:p>
          </p:txBody>
        </p:sp>
      </p:grpSp>
    </p:spTree>
    <p:extLst>
      <p:ext uri="{BB962C8B-B14F-4D97-AF65-F5344CB8AC3E}">
        <p14:creationId xmlns:p14="http://schemas.microsoft.com/office/powerpoint/2010/main" val="4022880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Acronyms</a:t>
            </a:r>
          </a:p>
        </p:txBody>
      </p:sp>
      <p:sp>
        <p:nvSpPr>
          <p:cNvPr id="3" name="Content Placeholder 2"/>
          <p:cNvSpPr>
            <a:spLocks noGrp="1"/>
          </p:cNvSpPr>
          <p:nvPr>
            <p:ph idx="1"/>
          </p:nvPr>
        </p:nvSpPr>
        <p:spPr>
          <a:xfrm>
            <a:off x="627530" y="1234441"/>
            <a:ext cx="11158869" cy="5375158"/>
          </a:xfrm>
        </p:spPr>
        <p:txBody>
          <a:bodyPr wrap="none" numCol="2">
            <a:normAutofit/>
          </a:bodyPr>
          <a:lstStyle/>
          <a:p>
            <a:pPr marL="914400" indent="-914400">
              <a:spcBef>
                <a:spcPts val="600"/>
              </a:spcBef>
              <a:buNone/>
            </a:pPr>
            <a:r>
              <a:rPr lang="en-US" sz="1800" dirty="0"/>
              <a:t>(U) AMC – Army Materiel Command	</a:t>
            </a:r>
          </a:p>
          <a:p>
            <a:pPr marL="914400" indent="-914400">
              <a:spcBef>
                <a:spcPts val="600"/>
              </a:spcBef>
              <a:buNone/>
            </a:pPr>
            <a:r>
              <a:rPr lang="en-US" sz="1800" dirty="0"/>
              <a:t>(U) CAA – Center for Army Analysis</a:t>
            </a:r>
          </a:p>
          <a:p>
            <a:pPr marL="914400" indent="-914400">
              <a:spcBef>
                <a:spcPts val="600"/>
              </a:spcBef>
              <a:buNone/>
            </a:pPr>
            <a:r>
              <a:rPr lang="en-US" sz="1800" dirty="0"/>
              <a:t>(U) CDC – Centers for Disease Control and Prevention</a:t>
            </a:r>
          </a:p>
          <a:p>
            <a:pPr marL="914400" indent="-914400">
              <a:spcBef>
                <a:spcPts val="600"/>
              </a:spcBef>
              <a:buNone/>
            </a:pPr>
            <a:r>
              <a:rPr lang="en-US" sz="1800" dirty="0"/>
              <a:t>(U) COVID-19 – Coronavirus disease 2019</a:t>
            </a:r>
          </a:p>
          <a:p>
            <a:pPr marL="914400" indent="-914400">
              <a:spcBef>
                <a:spcPts val="600"/>
              </a:spcBef>
              <a:buNone/>
            </a:pPr>
            <a:r>
              <a:rPr lang="en-US" sz="1800" dirty="0"/>
              <a:t>(U) </a:t>
            </a:r>
            <a:r>
              <a:rPr lang="en-US" sz="1800" dirty="0" err="1"/>
              <a:t>cPROBE</a:t>
            </a:r>
            <a:r>
              <a:rPr lang="en-US" sz="1800" dirty="0"/>
              <a:t> – Cloud Programming Budget and Execution</a:t>
            </a:r>
          </a:p>
          <a:p>
            <a:pPr marL="914400" indent="-914400">
              <a:spcBef>
                <a:spcPts val="600"/>
              </a:spcBef>
              <a:buNone/>
            </a:pPr>
            <a:r>
              <a:rPr lang="en-US" sz="1800" dirty="0"/>
              <a:t>(U) CTC – Combat Training Center </a:t>
            </a:r>
          </a:p>
          <a:p>
            <a:pPr marL="914400" indent="-914400">
              <a:spcBef>
                <a:spcPts val="600"/>
              </a:spcBef>
              <a:buNone/>
            </a:pPr>
            <a:r>
              <a:rPr lang="en-US" sz="1800" dirty="0"/>
              <a:t>(U) DoD – Department of Defense	</a:t>
            </a:r>
          </a:p>
          <a:p>
            <a:pPr marL="914400" indent="-914400">
              <a:spcBef>
                <a:spcPts val="600"/>
              </a:spcBef>
              <a:buNone/>
            </a:pPr>
            <a:r>
              <a:rPr lang="en-US" sz="1800" dirty="0"/>
              <a:t>(U) DTRA	 – Defense Threat Reduction Agency </a:t>
            </a:r>
          </a:p>
          <a:p>
            <a:pPr marL="914400" indent="-914400">
              <a:spcBef>
                <a:spcPts val="600"/>
              </a:spcBef>
              <a:buNone/>
            </a:pPr>
            <a:r>
              <a:rPr lang="en-US" sz="1800" dirty="0"/>
              <a:t>(U) ERDC – Engineer Research and Development Center</a:t>
            </a:r>
          </a:p>
          <a:p>
            <a:pPr marL="914400" indent="-914400">
              <a:spcBef>
                <a:spcPts val="600"/>
              </a:spcBef>
              <a:buNone/>
            </a:pPr>
            <a:r>
              <a:rPr lang="en-US" sz="1800" dirty="0"/>
              <a:t>(U) FEMA – Federal Emergency Management Agency </a:t>
            </a:r>
          </a:p>
          <a:p>
            <a:pPr marL="914400" indent="-914400">
              <a:spcBef>
                <a:spcPts val="600"/>
              </a:spcBef>
              <a:buNone/>
            </a:pPr>
            <a:r>
              <a:rPr lang="en-US" sz="1800" dirty="0"/>
              <a:t>(U) FORSCOM – U.S. Army Forces Command	</a:t>
            </a:r>
          </a:p>
          <a:p>
            <a:pPr marL="914400" indent="-914400">
              <a:spcBef>
                <a:spcPts val="600"/>
              </a:spcBef>
              <a:buNone/>
            </a:pPr>
            <a:r>
              <a:rPr lang="en-US" sz="1800" dirty="0"/>
              <a:t>(U) HQDA – Headquarters, Department of the Army</a:t>
            </a:r>
          </a:p>
          <a:p>
            <a:pPr marL="914400" indent="-914400">
              <a:spcBef>
                <a:spcPts val="600"/>
              </a:spcBef>
              <a:buNone/>
            </a:pPr>
            <a:r>
              <a:rPr lang="en-US" sz="1800" dirty="0"/>
              <a:t>(U) ICU – Intensive Care Unit	</a:t>
            </a:r>
          </a:p>
          <a:p>
            <a:pPr marL="914400" indent="-914400">
              <a:spcBef>
                <a:spcPts val="600"/>
              </a:spcBef>
              <a:buNone/>
            </a:pPr>
            <a:r>
              <a:rPr lang="en-US" sz="1800" dirty="0"/>
              <a:t>(U) JHU – Johns Hopkins University	</a:t>
            </a:r>
          </a:p>
          <a:p>
            <a:pPr marL="914400" indent="-914400">
              <a:spcBef>
                <a:spcPts val="600"/>
              </a:spcBef>
              <a:buNone/>
            </a:pPr>
            <a:r>
              <a:rPr lang="en-US" sz="1800" dirty="0"/>
              <a:t>(U) LOS – Length of Stay</a:t>
            </a:r>
          </a:p>
          <a:p>
            <a:pPr marL="914400" indent="-914400">
              <a:spcBef>
                <a:spcPts val="600"/>
              </a:spcBef>
              <a:buNone/>
            </a:pPr>
            <a:r>
              <a:rPr lang="en-US" sz="1800" dirty="0"/>
              <a:t>(U) MORS – Military Operations Research Society</a:t>
            </a:r>
          </a:p>
          <a:p>
            <a:pPr marL="914400" indent="-914400">
              <a:spcBef>
                <a:spcPts val="600"/>
              </a:spcBef>
              <a:buNone/>
            </a:pPr>
            <a:r>
              <a:rPr lang="en-US" sz="1800" dirty="0"/>
              <a:t>(U) MTF – Military Treatment Facility	</a:t>
            </a:r>
            <a:endParaRPr lang="en-US" sz="1800" dirty="0" smtClean="0"/>
          </a:p>
          <a:p>
            <a:pPr marL="914400" indent="-914400">
              <a:spcBef>
                <a:spcPts val="600"/>
              </a:spcBef>
              <a:buNone/>
            </a:pPr>
            <a:r>
              <a:rPr lang="en-US" sz="1800" dirty="0" smtClean="0"/>
              <a:t>(U) NPI – Non-</a:t>
            </a:r>
            <a:r>
              <a:rPr lang="en-US" sz="1800" dirty="0" err="1" smtClean="0"/>
              <a:t>Pharmaceudacal</a:t>
            </a:r>
            <a:r>
              <a:rPr lang="en-US" sz="1800" dirty="0" smtClean="0"/>
              <a:t> Intervention </a:t>
            </a:r>
            <a:endParaRPr lang="en-US" sz="1800" dirty="0"/>
          </a:p>
          <a:p>
            <a:pPr marL="914400" indent="-914400">
              <a:spcBef>
                <a:spcPts val="600"/>
              </a:spcBef>
              <a:buNone/>
            </a:pPr>
            <a:r>
              <a:rPr lang="en-US" sz="1800" dirty="0"/>
              <a:t>(U) PANDAS – </a:t>
            </a:r>
            <a:r>
              <a:rPr lang="en-US" sz="1800" u="sng" dirty="0">
                <a:ea typeface="+mj-lt"/>
                <a:cs typeface="+mj-lt"/>
              </a:rPr>
              <a:t>Pand</a:t>
            </a:r>
            <a:r>
              <a:rPr lang="en-US" sz="1800" dirty="0">
                <a:ea typeface="+mj-lt"/>
                <a:cs typeface="+mj-lt"/>
              </a:rPr>
              <a:t>emic </a:t>
            </a:r>
            <a:r>
              <a:rPr lang="en-US" sz="1800" u="sng" dirty="0">
                <a:ea typeface="+mj-lt"/>
                <a:cs typeface="+mj-lt"/>
              </a:rPr>
              <a:t>A</a:t>
            </a:r>
            <a:r>
              <a:rPr lang="en-US" sz="1800" dirty="0">
                <a:ea typeface="+mj-lt"/>
                <a:cs typeface="+mj-lt"/>
              </a:rPr>
              <a:t>nalysis for </a:t>
            </a:r>
            <a:r>
              <a:rPr lang="en-US" sz="1800" u="sng" dirty="0">
                <a:ea typeface="+mj-lt"/>
                <a:cs typeface="+mj-lt"/>
              </a:rPr>
              <a:t>S</a:t>
            </a:r>
            <a:r>
              <a:rPr lang="en-US" sz="1800" dirty="0">
                <a:ea typeface="+mj-lt"/>
                <a:cs typeface="+mj-lt"/>
              </a:rPr>
              <a:t>enior Leaders </a:t>
            </a:r>
            <a:endParaRPr lang="en-US" sz="1800" dirty="0"/>
          </a:p>
          <a:p>
            <a:pPr marL="914400" indent="-914400">
              <a:spcBef>
                <a:spcPts val="600"/>
              </a:spcBef>
              <a:buNone/>
            </a:pPr>
            <a:r>
              <a:rPr lang="en-US" sz="1800" dirty="0">
                <a:cs typeface="Calibri"/>
              </a:rPr>
              <a:t>(U) ROM – Restriction of movement</a:t>
            </a:r>
            <a:endParaRPr lang="en-US" sz="1800" dirty="0"/>
          </a:p>
          <a:p>
            <a:pPr marL="914400" indent="-914400">
              <a:spcBef>
                <a:spcPts val="600"/>
              </a:spcBef>
              <a:buNone/>
            </a:pPr>
            <a:r>
              <a:rPr lang="en-US" sz="1800" dirty="0"/>
              <a:t>(U) SEIR – Susceptible Exposed Infected Removed Model	</a:t>
            </a:r>
            <a:endParaRPr lang="en-US" dirty="0"/>
          </a:p>
          <a:p>
            <a:pPr marL="914400" indent="-914400">
              <a:spcBef>
                <a:spcPts val="600"/>
              </a:spcBef>
              <a:buNone/>
            </a:pPr>
            <a:r>
              <a:rPr lang="en-US" sz="1800" dirty="0"/>
              <a:t>(U) SIR – Susceptible Infected Removed </a:t>
            </a:r>
          </a:p>
          <a:p>
            <a:pPr marL="914400" indent="-914400">
              <a:spcBef>
                <a:spcPts val="600"/>
              </a:spcBef>
              <a:buNone/>
            </a:pPr>
            <a:r>
              <a:rPr lang="en-US" sz="1800" dirty="0"/>
              <a:t>(U) SOCOM- U.S. Special Operations Command	</a:t>
            </a:r>
          </a:p>
          <a:p>
            <a:pPr marL="914400" indent="-914400">
              <a:spcBef>
                <a:spcPts val="600"/>
              </a:spcBef>
              <a:buNone/>
            </a:pPr>
            <a:r>
              <a:rPr lang="en-US" sz="1800" dirty="0"/>
              <a:t>(U) USA – U.S. Army</a:t>
            </a:r>
          </a:p>
          <a:p>
            <a:pPr marL="914400" indent="-914400">
              <a:spcBef>
                <a:spcPts val="600"/>
              </a:spcBef>
              <a:buNone/>
            </a:pPr>
            <a:r>
              <a:rPr lang="en-US" sz="1800" dirty="0"/>
              <a:t>(U) USACE – U.S. Army Corps of Engineers 	</a:t>
            </a:r>
          </a:p>
          <a:p>
            <a:pPr marL="914400" indent="-914400">
              <a:spcBef>
                <a:spcPts val="600"/>
              </a:spcBef>
              <a:buNone/>
            </a:pPr>
            <a:r>
              <a:rPr lang="en-US" sz="1800" dirty="0"/>
              <a:t>(U) USARCENT – U.S. Army Central	</a:t>
            </a:r>
          </a:p>
          <a:p>
            <a:pPr marL="914400" indent="-914400">
              <a:spcBef>
                <a:spcPts val="600"/>
              </a:spcBef>
              <a:buNone/>
            </a:pPr>
            <a:r>
              <a:rPr lang="en-US" sz="1800" dirty="0"/>
              <a:t>(U) USARNORTH – U.S. Army North 	</a:t>
            </a:r>
          </a:p>
          <a:p>
            <a:pPr marL="914400" indent="-914400">
              <a:spcBef>
                <a:spcPts val="600"/>
              </a:spcBef>
              <a:buNone/>
            </a:pPr>
            <a:r>
              <a:rPr lang="en-US" sz="1800" dirty="0"/>
              <a:t>(U) USARPAC – U.S. Army Pacific 	</a:t>
            </a:r>
          </a:p>
          <a:p>
            <a:pPr marL="914400" indent="-914400">
              <a:spcBef>
                <a:spcPts val="600"/>
              </a:spcBef>
              <a:buNone/>
            </a:pPr>
            <a:r>
              <a:rPr lang="en-US" sz="1800" dirty="0"/>
              <a:t>(U) USINDOPACOM – U.S. Indo-Pacific Command	</a:t>
            </a:r>
          </a:p>
          <a:p>
            <a:pPr marL="914400" indent="-914400">
              <a:spcBef>
                <a:spcPts val="600"/>
              </a:spcBef>
              <a:buNone/>
            </a:pPr>
            <a:r>
              <a:rPr lang="en-US" sz="1800" dirty="0"/>
              <a:t>(U) VCSA – Vice Chief of Staff</a:t>
            </a:r>
          </a:p>
          <a:p>
            <a:pPr marL="914400" indent="-914400">
              <a:spcBef>
                <a:spcPts val="600"/>
              </a:spcBef>
              <a:buNone/>
            </a:pPr>
            <a:r>
              <a:rPr lang="en-US" sz="1800" dirty="0"/>
              <a:t>	</a:t>
            </a:r>
          </a:p>
          <a:p>
            <a:pPr marL="914400" indent="-914400">
              <a:spcBef>
                <a:spcPts val="600"/>
              </a:spcBef>
              <a:buNone/>
            </a:pPr>
            <a:r>
              <a:rPr lang="en-US" sz="1800" dirty="0"/>
              <a:t>	</a:t>
            </a:r>
          </a:p>
        </p:txBody>
      </p:sp>
      <p:sp>
        <p:nvSpPr>
          <p:cNvPr id="4" name="Date Placeholder 3"/>
          <p:cNvSpPr>
            <a:spLocks noGrp="1"/>
          </p:cNvSpPr>
          <p:nvPr>
            <p:ph type="dt" sz="half" idx="10"/>
          </p:nvPr>
        </p:nvSpPr>
        <p:spPr/>
        <p:txBody>
          <a:bodyPr/>
          <a:lstStyle/>
          <a:p>
            <a:fld id="{6A8B2101-8871-4421-A77A-0D8BCEFCFD59}" type="datetime3">
              <a:rPr lang="en-US" smtClean="0"/>
              <a:t>11 June 2021</a:t>
            </a:fld>
            <a:endParaRPr lang="en-US"/>
          </a:p>
        </p:txBody>
      </p:sp>
      <p:sp>
        <p:nvSpPr>
          <p:cNvPr id="5" name="Slide Number Placeholder 4"/>
          <p:cNvSpPr>
            <a:spLocks noGrp="1"/>
          </p:cNvSpPr>
          <p:nvPr>
            <p:ph type="sldNum" sz="quarter" idx="11"/>
          </p:nvPr>
        </p:nvSpPr>
        <p:spPr/>
        <p:txBody>
          <a:bodyPr/>
          <a:lstStyle/>
          <a:p>
            <a:fld id="{CB29584B-2C78-4F19-9D57-A8D27C3B25A0}" type="slidenum">
              <a:rPr lang="en-US" dirty="0" smtClean="0"/>
              <a:pPr/>
              <a:t>31</a:t>
            </a:fld>
            <a:endParaRPr lang="en-US" dirty="0"/>
          </a:p>
        </p:txBody>
      </p:sp>
    </p:spTree>
    <p:extLst>
      <p:ext uri="{BB962C8B-B14F-4D97-AF65-F5344CB8AC3E}">
        <p14:creationId xmlns:p14="http://schemas.microsoft.com/office/powerpoint/2010/main" val="1412341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5500" y="3092007"/>
            <a:ext cx="10541000" cy="673989"/>
          </a:xfrm>
        </p:spPr>
        <p:txBody>
          <a:bodyPr/>
          <a:lstStyle/>
          <a:p>
            <a:r>
              <a:rPr lang="en-US" b="1" dirty="0"/>
              <a:t>Chapter 1: </a:t>
            </a:r>
            <a:r>
              <a:rPr lang="en-US" dirty="0"/>
              <a:t/>
            </a:r>
            <a:br>
              <a:rPr lang="en-US" dirty="0"/>
            </a:br>
            <a:r>
              <a:rPr lang="en-US" i="1" dirty="0"/>
              <a:t>Developing a Model that Informed DoD Response to an Emerging Pandemic</a:t>
            </a:r>
          </a:p>
        </p:txBody>
      </p:sp>
      <p:sp>
        <p:nvSpPr>
          <p:cNvPr id="2" name="Date Placeholder 1"/>
          <p:cNvSpPr>
            <a:spLocks noGrp="1"/>
          </p:cNvSpPr>
          <p:nvPr>
            <p:ph type="dt" sz="half" idx="10"/>
          </p:nvPr>
        </p:nvSpPr>
        <p:spPr/>
        <p:txBody>
          <a:bodyPr/>
          <a:lstStyle/>
          <a:p>
            <a:fld id="{7D8D97FE-B2BA-4D15-A477-9BF7D664B90E}" type="datetime3">
              <a:rPr lang="en-US" smtClean="0"/>
              <a:t>11 June 2021</a:t>
            </a:fld>
            <a:endParaRPr lang="en-US"/>
          </a:p>
        </p:txBody>
      </p:sp>
      <p:sp>
        <p:nvSpPr>
          <p:cNvPr id="3" name="Slide Number Placeholder 2"/>
          <p:cNvSpPr>
            <a:spLocks noGrp="1"/>
          </p:cNvSpPr>
          <p:nvPr>
            <p:ph type="sldNum" sz="quarter" idx="11"/>
          </p:nvPr>
        </p:nvSpPr>
        <p:spPr/>
        <p:txBody>
          <a:bodyPr/>
          <a:lstStyle/>
          <a:p>
            <a:fld id="{CB29584B-2C78-4F19-9D57-A8D27C3B25A0}" type="slidenum">
              <a:rPr lang="en-US" smtClean="0"/>
              <a:pPr/>
              <a:t>4</a:t>
            </a:fld>
            <a:endParaRPr lang="en-US"/>
          </a:p>
        </p:txBody>
      </p:sp>
    </p:spTree>
    <p:extLst>
      <p:ext uri="{BB962C8B-B14F-4D97-AF65-F5344CB8AC3E}">
        <p14:creationId xmlns:p14="http://schemas.microsoft.com/office/powerpoint/2010/main" val="3267392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Objectives and Analytical Framework:</a:t>
            </a:r>
            <a:r>
              <a:rPr lang="en-US" dirty="0"/>
              <a:t/>
            </a:r>
            <a:br>
              <a:rPr lang="en-US" dirty="0"/>
            </a:br>
            <a:r>
              <a:rPr lang="en-US" i="1" dirty="0"/>
              <a:t>Research Questions and the SEIR Model</a:t>
            </a:r>
          </a:p>
        </p:txBody>
      </p:sp>
      <p:sp>
        <p:nvSpPr>
          <p:cNvPr id="2" name="Date Placeholder 1"/>
          <p:cNvSpPr>
            <a:spLocks noGrp="1"/>
          </p:cNvSpPr>
          <p:nvPr>
            <p:ph type="dt" sz="half" idx="10"/>
          </p:nvPr>
        </p:nvSpPr>
        <p:spPr/>
        <p:txBody>
          <a:bodyPr/>
          <a:lstStyle/>
          <a:p>
            <a:fld id="{78976607-DB70-4DBF-8F32-FD55511AED71}" type="datetime3">
              <a:rPr lang="en-US" smtClean="0"/>
              <a:pPr/>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5</a:t>
            </a:fld>
            <a:endParaRPr lang="en-US"/>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338388" y="1272915"/>
            <a:ext cx="6471486" cy="2469511"/>
          </a:xfrm>
          <a:prstGeom prst="rect">
            <a:avLst/>
          </a:prstGeom>
        </p:spPr>
      </p:pic>
      <p:sp>
        <p:nvSpPr>
          <p:cNvPr id="13" name="Freeform 12"/>
          <p:cNvSpPr/>
          <p:nvPr/>
        </p:nvSpPr>
        <p:spPr>
          <a:xfrm>
            <a:off x="986844" y="2331342"/>
            <a:ext cx="4225974" cy="1826846"/>
          </a:xfrm>
          <a:custGeom>
            <a:avLst/>
            <a:gdLst>
              <a:gd name="connsiteX0" fmla="*/ 0 w 834146"/>
              <a:gd name="connsiteY0" fmla="*/ 0 h 1673834"/>
              <a:gd name="connsiteX1" fmla="*/ 834146 w 834146"/>
              <a:gd name="connsiteY1" fmla="*/ 0 h 1673834"/>
              <a:gd name="connsiteX2" fmla="*/ 834146 w 834146"/>
              <a:gd name="connsiteY2" fmla="*/ 1673834 h 1673834"/>
              <a:gd name="connsiteX3" fmla="*/ 0 w 834146"/>
              <a:gd name="connsiteY3" fmla="*/ 1673834 h 1673834"/>
              <a:gd name="connsiteX4" fmla="*/ 0 w 834146"/>
              <a:gd name="connsiteY4" fmla="*/ 0 h 167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46" h="1673834">
                <a:moveTo>
                  <a:pt x="0" y="0"/>
                </a:moveTo>
                <a:lnTo>
                  <a:pt x="834146" y="0"/>
                </a:lnTo>
                <a:lnTo>
                  <a:pt x="834146" y="1673834"/>
                </a:lnTo>
                <a:lnTo>
                  <a:pt x="0" y="1673834"/>
                </a:lnTo>
                <a:lnTo>
                  <a:pt x="0" y="0"/>
                </a:lnTo>
                <a:close/>
              </a:path>
            </a:pathLst>
          </a:custGeom>
          <a:solidFill>
            <a:schemeClr val="accent3">
              <a:lumMod val="20000"/>
              <a:lumOff val="80000"/>
            </a:schemeClr>
          </a:solidFill>
          <a:ln>
            <a:solidFill>
              <a:srgbClr val="FFF7DD"/>
            </a:solidFill>
          </a:ln>
          <a:effectLst>
            <a:outerShdw blurRad="76200" dir="13500000" sy="23000" kx="1200000" algn="br" rotWithShape="0">
              <a:prstClr val="black">
                <a:alpha val="2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1">
            <a:noAutofit/>
          </a:bodyPr>
          <a:lstStyle/>
          <a:p>
            <a:pPr marL="0" lvl="1" defTabSz="444500">
              <a:lnSpc>
                <a:spcPct val="90000"/>
              </a:lnSpc>
              <a:spcAft>
                <a:spcPts val="600"/>
              </a:spcAft>
            </a:pPr>
            <a:r>
              <a:rPr lang="en-US" sz="2000" u="sng" dirty="0">
                <a:solidFill>
                  <a:srgbClr val="8A6900"/>
                </a:solidFill>
              </a:rPr>
              <a:t>Chapter 1</a:t>
            </a:r>
          </a:p>
          <a:p>
            <a:pPr marL="171450" indent="-171450" defTabSz="444500">
              <a:lnSpc>
                <a:spcPct val="90000"/>
              </a:lnSpc>
              <a:spcAft>
                <a:spcPts val="600"/>
              </a:spcAft>
              <a:buFont typeface="Arial" panose="020B0604020202020204" pitchFamily="34" charset="0"/>
              <a:buChar char="•"/>
            </a:pPr>
            <a:r>
              <a:rPr lang="en-US" sz="1200" dirty="0"/>
              <a:t>Where/when might national/state/local authorities alter mitigation policies as a result of changes in COVID-19 community prevalence?</a:t>
            </a:r>
          </a:p>
          <a:p>
            <a:pPr marL="171450" lvl="1" indent="-171450" defTabSz="444500">
              <a:lnSpc>
                <a:spcPct val="90000"/>
              </a:lnSpc>
              <a:spcAft>
                <a:spcPts val="600"/>
              </a:spcAft>
              <a:buFont typeface="Arial" panose="020B0604020202020204" pitchFamily="34" charset="0"/>
              <a:buChar char="•"/>
            </a:pPr>
            <a:r>
              <a:rPr lang="en-US" sz="1200" dirty="0"/>
              <a:t>Where/when will local medical infrastructure become stressed by anticipated COVID-19-related demand?</a:t>
            </a:r>
          </a:p>
          <a:p>
            <a:pPr marL="171450" lvl="1" indent="-171450" defTabSz="444500">
              <a:lnSpc>
                <a:spcPct val="90000"/>
              </a:lnSpc>
              <a:spcAft>
                <a:spcPts val="600"/>
              </a:spcAft>
              <a:buFont typeface="Arial" panose="020B0604020202020204" pitchFamily="34" charset="0"/>
              <a:buChar char="•"/>
            </a:pPr>
            <a:r>
              <a:rPr lang="en-US" sz="1200" dirty="0"/>
              <a:t>When and where can government entities resume training with partners and allies?</a:t>
            </a:r>
          </a:p>
        </p:txBody>
      </p:sp>
      <p:sp>
        <p:nvSpPr>
          <p:cNvPr id="24" name="Freeform 23"/>
          <p:cNvSpPr/>
          <p:nvPr/>
        </p:nvSpPr>
        <p:spPr bwMode="auto">
          <a:xfrm>
            <a:off x="777650" y="1688676"/>
            <a:ext cx="4438650" cy="641350"/>
          </a:xfrm>
          <a:custGeom>
            <a:avLst/>
            <a:gdLst>
              <a:gd name="connsiteX0" fmla="*/ 1860550 w 4438650"/>
              <a:gd name="connsiteY0" fmla="*/ 0 h 641350"/>
              <a:gd name="connsiteX1" fmla="*/ 4438650 w 4438650"/>
              <a:gd name="connsiteY1" fmla="*/ 641350 h 641350"/>
              <a:gd name="connsiteX2" fmla="*/ 215900 w 4438650"/>
              <a:gd name="connsiteY2" fmla="*/ 641350 h 641350"/>
              <a:gd name="connsiteX3" fmla="*/ 0 w 4438650"/>
              <a:gd name="connsiteY3" fmla="*/ 6350 h 641350"/>
              <a:gd name="connsiteX4" fmla="*/ 1860550 w 4438650"/>
              <a:gd name="connsiteY4" fmla="*/ 0 h 64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50" h="641350">
                <a:moveTo>
                  <a:pt x="1860550" y="0"/>
                </a:moveTo>
                <a:lnTo>
                  <a:pt x="4438650" y="641350"/>
                </a:lnTo>
                <a:lnTo>
                  <a:pt x="215900" y="641350"/>
                </a:lnTo>
                <a:lnTo>
                  <a:pt x="0" y="6350"/>
                </a:lnTo>
                <a:lnTo>
                  <a:pt x="1860550" y="0"/>
                </a:lnTo>
                <a:close/>
              </a:path>
            </a:pathLst>
          </a:custGeom>
          <a:solidFill>
            <a:schemeClr val="accent3">
              <a:lumMod val="20000"/>
              <a:lumOff val="80000"/>
              <a:alpha val="62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25" name="Freeform 24"/>
          <p:cNvSpPr/>
          <p:nvPr/>
        </p:nvSpPr>
        <p:spPr bwMode="auto">
          <a:xfrm>
            <a:off x="771300" y="1682326"/>
            <a:ext cx="215544" cy="2494814"/>
          </a:xfrm>
          <a:custGeom>
            <a:avLst/>
            <a:gdLst>
              <a:gd name="connsiteX0" fmla="*/ 0 w 222250"/>
              <a:gd name="connsiteY0" fmla="*/ 0 h 2730500"/>
              <a:gd name="connsiteX1" fmla="*/ 0 w 222250"/>
              <a:gd name="connsiteY1" fmla="*/ 819150 h 2730500"/>
              <a:gd name="connsiteX2" fmla="*/ 222250 w 222250"/>
              <a:gd name="connsiteY2" fmla="*/ 2730500 h 2730500"/>
              <a:gd name="connsiteX3" fmla="*/ 222250 w 222250"/>
              <a:gd name="connsiteY3" fmla="*/ 654050 h 2730500"/>
              <a:gd name="connsiteX4" fmla="*/ 0 w 222250"/>
              <a:gd name="connsiteY4" fmla="*/ 0 h 273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0" h="2730500">
                <a:moveTo>
                  <a:pt x="0" y="0"/>
                </a:moveTo>
                <a:lnTo>
                  <a:pt x="0" y="819150"/>
                </a:lnTo>
                <a:lnTo>
                  <a:pt x="222250" y="2730500"/>
                </a:lnTo>
                <a:lnTo>
                  <a:pt x="222250" y="654050"/>
                </a:lnTo>
                <a:lnTo>
                  <a:pt x="0" y="0"/>
                </a:lnTo>
                <a:close/>
              </a:path>
            </a:pathLst>
          </a:custGeom>
          <a:solidFill>
            <a:schemeClr val="accent4">
              <a:lumMod val="75000"/>
              <a:alpha val="55000"/>
            </a:schemeClr>
          </a:solidFill>
          <a:ln w="285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mn-lt"/>
            </a:endParaRPr>
          </a:p>
        </p:txBody>
      </p:sp>
      <p:sp>
        <p:nvSpPr>
          <p:cNvPr id="30" name="TextBox 29"/>
          <p:cNvSpPr txBox="1"/>
          <p:nvPr/>
        </p:nvSpPr>
        <p:spPr>
          <a:xfrm>
            <a:off x="6598920" y="1455716"/>
            <a:ext cx="5593080" cy="2616101"/>
          </a:xfrm>
          <a:prstGeom prst="rect">
            <a:avLst/>
          </a:prstGeom>
          <a:solidFill>
            <a:schemeClr val="bg1"/>
          </a:solidFill>
          <a:ln>
            <a:noFill/>
          </a:ln>
          <a:effectLst/>
        </p:spPr>
        <p:txBody>
          <a:bodyPr wrap="square" rtlCol="0">
            <a:spAutoFit/>
          </a:bodyPr>
          <a:lstStyle/>
          <a:p>
            <a:pPr algn="ctr"/>
            <a:r>
              <a:rPr lang="en-US" sz="2000" dirty="0">
                <a:latin typeface="+mn-lt"/>
              </a:rPr>
              <a:t>Consumers of CAA analysis</a:t>
            </a:r>
          </a:p>
          <a:p>
            <a:pPr algn="ctr"/>
            <a:r>
              <a:rPr lang="en-US" sz="1800" b="0" dirty="0" smtClean="0">
                <a:latin typeface="+mj-lt"/>
              </a:rPr>
              <a:t>G-3/5/7</a:t>
            </a:r>
            <a:r>
              <a:rPr lang="en-US" sz="1800" b="0" dirty="0">
                <a:latin typeface="+mj-lt"/>
              </a:rPr>
              <a:t>, Headquarters, Department of the Army (HQDA)</a:t>
            </a:r>
          </a:p>
          <a:p>
            <a:pPr algn="ctr"/>
            <a:r>
              <a:rPr lang="en-US" sz="1800" b="0" dirty="0">
                <a:latin typeface="+mj-lt"/>
              </a:rPr>
              <a:t>Army Materiel Command (AMC)</a:t>
            </a:r>
          </a:p>
          <a:p>
            <a:pPr algn="ctr"/>
            <a:r>
              <a:rPr lang="en-US" sz="1800" b="0" dirty="0">
                <a:latin typeface="+mj-lt"/>
              </a:rPr>
              <a:t>U.S. Army North (USARNORTH)</a:t>
            </a:r>
          </a:p>
          <a:p>
            <a:pPr algn="ctr"/>
            <a:r>
              <a:rPr lang="en-US" sz="1800" b="0" dirty="0">
                <a:latin typeface="+mj-lt"/>
              </a:rPr>
              <a:t>U.S. Army Corps of Engineers (USACE)</a:t>
            </a:r>
          </a:p>
          <a:p>
            <a:pPr algn="ctr"/>
            <a:r>
              <a:rPr lang="en-US" sz="1800" b="0" dirty="0">
                <a:latin typeface="+mj-lt"/>
              </a:rPr>
              <a:t>Federal Emergency Management Agency (FEMA)</a:t>
            </a:r>
          </a:p>
          <a:p>
            <a:pPr algn="ctr"/>
            <a:r>
              <a:rPr lang="en-US" sz="1800" b="0" dirty="0">
                <a:latin typeface="+mj-lt"/>
              </a:rPr>
              <a:t>U.S. Indo-Pacific Command (USINDOPACOM)</a:t>
            </a:r>
          </a:p>
          <a:p>
            <a:pPr algn="ctr"/>
            <a:r>
              <a:rPr lang="en-US" sz="1800" b="0" dirty="0">
                <a:latin typeface="+mj-lt"/>
              </a:rPr>
              <a:t>White House COVID-19 Task Force</a:t>
            </a:r>
          </a:p>
          <a:p>
            <a:pPr algn="ctr"/>
            <a:r>
              <a:rPr lang="en-US" sz="1800" b="0" dirty="0">
                <a:latin typeface="+mj-lt"/>
              </a:rPr>
              <a:t>Defense Threat Reduction Agency (DTRA)</a:t>
            </a:r>
          </a:p>
        </p:txBody>
      </p:sp>
      <p:sp>
        <p:nvSpPr>
          <p:cNvPr id="14" name="Slide Number Placeholder 5"/>
          <p:cNvSpPr txBox="1">
            <a:spLocks/>
          </p:cNvSpPr>
          <p:nvPr/>
        </p:nvSpPr>
        <p:spPr bwMode="auto">
          <a:xfrm>
            <a:off x="11696701" y="6626225"/>
            <a:ext cx="486833" cy="228600"/>
          </a:xfrm>
          <a:prstGeom prst="rect">
            <a:avLst/>
          </a:prstGeom>
          <a:noFill/>
          <a:ln w="9525">
            <a:noFill/>
            <a:miter lim="800000"/>
            <a:headEnd/>
            <a:tailEnd/>
          </a:ln>
          <a:effectLst/>
        </p:spPr>
        <p:txBody>
          <a:bodyPr vert="horz" wrap="none" lIns="91429" tIns="45714" rIns="91429" bIns="45714" numCol="1" anchor="b" anchorCtr="0" compatLnSpc="1">
            <a:prstTxWarp prst="textNoShape">
              <a:avLst/>
            </a:prstTxWarp>
          </a:bodyPr>
          <a:lstStyle>
            <a:defPPr>
              <a:defRPr lang="en-US"/>
            </a:defPPr>
            <a:lvl1pPr algn="r" rtl="0" eaLnBrk="0" fontAlgn="base" hangingPunct="0">
              <a:spcBef>
                <a:spcPct val="0"/>
              </a:spcBef>
              <a:spcAft>
                <a:spcPct val="0"/>
              </a:spcAft>
              <a:defRPr sz="800" b="0" kern="1200">
                <a:solidFill>
                  <a:srgbClr val="969696"/>
                </a:solidFill>
                <a:latin typeface="+mn-lt"/>
                <a:ea typeface="+mn-ea"/>
                <a:cs typeface="+mn-cs"/>
              </a:defRPr>
            </a:lvl1pPr>
            <a:lvl2pPr marL="457200" algn="l" rtl="0" eaLnBrk="0" fontAlgn="base" hangingPunct="0">
              <a:spcBef>
                <a:spcPct val="0"/>
              </a:spcBef>
              <a:spcAft>
                <a:spcPct val="0"/>
              </a:spcAft>
              <a:defRPr sz="2400" b="1" kern="1200">
                <a:solidFill>
                  <a:srgbClr val="000000"/>
                </a:solidFill>
                <a:latin typeface="Arial" charset="0"/>
                <a:ea typeface="+mn-ea"/>
                <a:cs typeface="+mn-cs"/>
              </a:defRPr>
            </a:lvl2pPr>
            <a:lvl3pPr marL="914400" algn="l" rtl="0" eaLnBrk="0" fontAlgn="base" hangingPunct="0">
              <a:spcBef>
                <a:spcPct val="0"/>
              </a:spcBef>
              <a:spcAft>
                <a:spcPct val="0"/>
              </a:spcAft>
              <a:defRPr sz="2400" b="1" kern="1200">
                <a:solidFill>
                  <a:srgbClr val="000000"/>
                </a:solidFill>
                <a:latin typeface="Arial" charset="0"/>
                <a:ea typeface="+mn-ea"/>
                <a:cs typeface="+mn-cs"/>
              </a:defRPr>
            </a:lvl3pPr>
            <a:lvl4pPr marL="1371600" algn="l" rtl="0" eaLnBrk="0" fontAlgn="base" hangingPunct="0">
              <a:spcBef>
                <a:spcPct val="0"/>
              </a:spcBef>
              <a:spcAft>
                <a:spcPct val="0"/>
              </a:spcAft>
              <a:defRPr sz="2400" b="1" kern="1200">
                <a:solidFill>
                  <a:srgbClr val="000000"/>
                </a:solidFill>
                <a:latin typeface="Arial" charset="0"/>
                <a:ea typeface="+mn-ea"/>
                <a:cs typeface="+mn-cs"/>
              </a:defRPr>
            </a:lvl4pPr>
            <a:lvl5pPr marL="1828800" algn="l" rtl="0" eaLnBrk="0" fontAlgn="base" hangingPunct="0">
              <a:spcBef>
                <a:spcPct val="0"/>
              </a:spcBef>
              <a:spcAft>
                <a:spcPct val="0"/>
              </a:spcAft>
              <a:defRPr sz="2400" b="1" kern="1200">
                <a:solidFill>
                  <a:srgbClr val="000000"/>
                </a:solidFill>
                <a:latin typeface="Arial" charset="0"/>
                <a:ea typeface="+mn-ea"/>
                <a:cs typeface="+mn-cs"/>
              </a:defRPr>
            </a:lvl5pPr>
            <a:lvl6pPr marL="2286000" algn="l" defTabSz="914400" rtl="0" eaLnBrk="1" latinLnBrk="0" hangingPunct="1">
              <a:defRPr sz="2400" b="1" kern="1200">
                <a:solidFill>
                  <a:srgbClr val="000000"/>
                </a:solidFill>
                <a:latin typeface="Arial" charset="0"/>
                <a:ea typeface="+mn-ea"/>
                <a:cs typeface="+mn-cs"/>
              </a:defRPr>
            </a:lvl6pPr>
            <a:lvl7pPr marL="2743200" algn="l" defTabSz="914400" rtl="0" eaLnBrk="1" latinLnBrk="0" hangingPunct="1">
              <a:defRPr sz="2400" b="1" kern="1200">
                <a:solidFill>
                  <a:srgbClr val="000000"/>
                </a:solidFill>
                <a:latin typeface="Arial" charset="0"/>
                <a:ea typeface="+mn-ea"/>
                <a:cs typeface="+mn-cs"/>
              </a:defRPr>
            </a:lvl7pPr>
            <a:lvl8pPr marL="3200400" algn="l" defTabSz="914400" rtl="0" eaLnBrk="1" latinLnBrk="0" hangingPunct="1">
              <a:defRPr sz="2400" b="1" kern="1200">
                <a:solidFill>
                  <a:srgbClr val="000000"/>
                </a:solidFill>
                <a:latin typeface="Arial" charset="0"/>
                <a:ea typeface="+mn-ea"/>
                <a:cs typeface="+mn-cs"/>
              </a:defRPr>
            </a:lvl8pPr>
            <a:lvl9pPr marL="3657600" algn="l" defTabSz="914400" rtl="0" eaLnBrk="1" latinLnBrk="0" hangingPunct="1">
              <a:defRPr sz="2400" b="1" kern="1200">
                <a:solidFill>
                  <a:srgbClr val="000000"/>
                </a:solidFill>
                <a:latin typeface="Arial" charset="0"/>
                <a:ea typeface="+mn-ea"/>
                <a:cs typeface="+mn-cs"/>
              </a:defRPr>
            </a:lvl9pPr>
          </a:lstStyle>
          <a:p>
            <a:fld id="{CB29584B-2C78-4F19-9D57-A8D27C3B25A0}" type="slidenum">
              <a:rPr lang="en-US" smtClean="0"/>
              <a:pPr/>
              <a:t>5</a:t>
            </a:fld>
            <a:endParaRPr lang="en-US"/>
          </a:p>
        </p:txBody>
      </p:sp>
      <p:grpSp>
        <p:nvGrpSpPr>
          <p:cNvPr id="15" name="Group 14"/>
          <p:cNvGrpSpPr/>
          <p:nvPr/>
        </p:nvGrpSpPr>
        <p:grpSpPr>
          <a:xfrm>
            <a:off x="3147390" y="4930303"/>
            <a:ext cx="8618130" cy="1582076"/>
            <a:chOff x="1579926" y="1186493"/>
            <a:chExt cx="8618130" cy="1582076"/>
          </a:xfrm>
        </p:grpSpPr>
        <p:grpSp>
          <p:nvGrpSpPr>
            <p:cNvPr id="16" name="Group 15"/>
            <p:cNvGrpSpPr/>
            <p:nvPr/>
          </p:nvGrpSpPr>
          <p:grpSpPr>
            <a:xfrm>
              <a:off x="1982570" y="1353652"/>
              <a:ext cx="7965550" cy="887048"/>
              <a:chOff x="10796778" y="2824181"/>
              <a:chExt cx="7965550" cy="887048"/>
            </a:xfrm>
          </p:grpSpPr>
          <p:sp>
            <p:nvSpPr>
              <p:cNvPr id="34" name="Rectangle 33"/>
              <p:cNvSpPr/>
              <p:nvPr/>
            </p:nvSpPr>
            <p:spPr bwMode="auto">
              <a:xfrm>
                <a:off x="10796778" y="3138015"/>
                <a:ext cx="1542607" cy="551859"/>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100" b="0" i="0" u="none" strike="noStrike" cap="none" normalizeH="0" baseline="0">
                    <a:ln>
                      <a:noFill/>
                    </a:ln>
                    <a:solidFill>
                      <a:srgbClr val="000000"/>
                    </a:solidFill>
                    <a:effectLst/>
                    <a:latin typeface="+mn-lt"/>
                  </a:rPr>
                  <a:t>Susceptible:</a:t>
                </a:r>
                <a:r>
                  <a:rPr lang="en-US" sz="1100" b="0">
                    <a:latin typeface="+mn-lt"/>
                  </a:rPr>
                  <a:t> </a:t>
                </a:r>
                <a:r>
                  <a:rPr kumimoji="0" lang="en-US" sz="1100" b="0" i="0" u="none" strike="noStrike" cap="none" normalizeH="0" baseline="0">
                    <a:ln>
                      <a:noFill/>
                    </a:ln>
                    <a:solidFill>
                      <a:srgbClr val="000000"/>
                    </a:solidFill>
                    <a:effectLst/>
                    <a:latin typeface="+mn-lt"/>
                  </a:rPr>
                  <a:t>As-yet</a:t>
                </a:r>
                <a:r>
                  <a:rPr kumimoji="0" lang="en-US" sz="1100" b="0" i="0" u="none" strike="noStrike" cap="none" normalizeH="0">
                    <a:ln>
                      <a:noFill/>
                    </a:ln>
                    <a:solidFill>
                      <a:srgbClr val="000000"/>
                    </a:solidFill>
                    <a:effectLst/>
                    <a:latin typeface="+mn-lt"/>
                  </a:rPr>
                  <a:t> unaffected by virus</a:t>
                </a:r>
                <a:endParaRPr kumimoji="0" lang="en-US" sz="1100" b="0" i="0" u="none" strike="noStrike" cap="none" normalizeH="0" baseline="0">
                  <a:ln>
                    <a:noFill/>
                  </a:ln>
                  <a:solidFill>
                    <a:srgbClr val="000000"/>
                  </a:solidFill>
                  <a:effectLst/>
                  <a:latin typeface="+mn-lt"/>
                </a:endParaRPr>
              </a:p>
            </p:txBody>
          </p:sp>
          <p:sp>
            <p:nvSpPr>
              <p:cNvPr id="35" name="Rectangle 34"/>
              <p:cNvSpPr/>
              <p:nvPr/>
            </p:nvSpPr>
            <p:spPr bwMode="auto">
              <a:xfrm>
                <a:off x="17219721" y="3143962"/>
                <a:ext cx="1542607" cy="551859"/>
              </a:xfrm>
              <a:prstGeom prst="rect">
                <a:avLst/>
              </a:prstGeom>
              <a:solidFill>
                <a:srgbClr val="BFBFB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100" b="0" i="0" u="none" strike="noStrike" cap="none" normalizeH="0" baseline="0">
                    <a:ln>
                      <a:noFill/>
                    </a:ln>
                    <a:solidFill>
                      <a:srgbClr val="000000"/>
                    </a:solidFill>
                    <a:effectLst/>
                    <a:latin typeface="+mn-lt"/>
                  </a:rPr>
                  <a:t>Removed:</a:t>
                </a:r>
                <a:r>
                  <a:rPr lang="en-US" sz="1100" b="0">
                    <a:latin typeface="+mn-lt"/>
                  </a:rPr>
                  <a:t> </a:t>
                </a:r>
                <a:r>
                  <a:rPr kumimoji="0" lang="en-US" sz="1100" b="0" i="0" u="none" strike="noStrike" cap="none" normalizeH="0" baseline="0">
                    <a:ln>
                      <a:noFill/>
                    </a:ln>
                    <a:solidFill>
                      <a:srgbClr val="000000"/>
                    </a:solidFill>
                    <a:effectLst/>
                    <a:latin typeface="+mn-lt"/>
                  </a:rPr>
                  <a:t>No longer susceptible, post-infected individuals</a:t>
                </a:r>
              </a:p>
            </p:txBody>
          </p:sp>
          <p:sp>
            <p:nvSpPr>
              <p:cNvPr id="36" name="Rectangle 35"/>
              <p:cNvSpPr/>
              <p:nvPr/>
            </p:nvSpPr>
            <p:spPr bwMode="auto">
              <a:xfrm>
                <a:off x="15051852" y="3159370"/>
                <a:ext cx="1542607" cy="551859"/>
              </a:xfrm>
              <a:prstGeom prst="rect">
                <a:avLst/>
              </a:prstGeom>
              <a:solidFill>
                <a:srgbClr val="FF8B8B"/>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100" b="0" i="0" u="none" strike="noStrike" cap="none" normalizeH="0" baseline="0">
                    <a:ln>
                      <a:noFill/>
                    </a:ln>
                    <a:solidFill>
                      <a:srgbClr val="000000"/>
                    </a:solidFill>
                    <a:effectLst/>
                    <a:latin typeface="+mn-lt"/>
                  </a:rPr>
                  <a:t>Infected:</a:t>
                </a:r>
                <a:r>
                  <a:rPr lang="en-US" sz="1100" b="0">
                    <a:latin typeface="+mn-lt"/>
                  </a:rPr>
                  <a:t> </a:t>
                </a:r>
                <a:r>
                  <a:rPr kumimoji="0" lang="en-US" sz="1100" b="0" i="0" u="none" strike="noStrike" cap="none" normalizeH="0" baseline="0">
                    <a:ln>
                      <a:noFill/>
                    </a:ln>
                    <a:solidFill>
                      <a:srgbClr val="000000"/>
                    </a:solidFill>
                    <a:effectLst/>
                    <a:latin typeface="+mn-lt"/>
                  </a:rPr>
                  <a:t>Contagious virus carriers</a:t>
                </a:r>
              </a:p>
            </p:txBody>
          </p:sp>
          <p:sp>
            <p:nvSpPr>
              <p:cNvPr id="37" name="Rectangle 36"/>
              <p:cNvSpPr/>
              <p:nvPr/>
            </p:nvSpPr>
            <p:spPr bwMode="auto">
              <a:xfrm>
                <a:off x="12924315" y="3159370"/>
                <a:ext cx="1542607" cy="551859"/>
              </a:xfrm>
              <a:prstGeom prst="rect">
                <a:avLst/>
              </a:prstGeom>
              <a:solidFill>
                <a:srgbClr val="FFDA65"/>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100" b="0" i="0" u="none" strike="noStrike" cap="none" normalizeH="0" baseline="0">
                    <a:ln>
                      <a:noFill/>
                    </a:ln>
                    <a:solidFill>
                      <a:srgbClr val="000000"/>
                    </a:solidFill>
                    <a:effectLst/>
                    <a:latin typeface="+mn-lt"/>
                  </a:rPr>
                  <a:t>Exposed:</a:t>
                </a:r>
                <a:r>
                  <a:rPr lang="en-US" sz="1100" b="0">
                    <a:latin typeface="+mn-lt"/>
                  </a:rPr>
                  <a:t> </a:t>
                </a:r>
                <a:r>
                  <a:rPr kumimoji="0" lang="en-US" sz="1100" b="0" i="0" u="none" strike="noStrike" cap="none" normalizeH="0" baseline="0">
                    <a:ln>
                      <a:noFill/>
                    </a:ln>
                    <a:solidFill>
                      <a:srgbClr val="000000"/>
                    </a:solidFill>
                    <a:effectLst/>
                    <a:latin typeface="+mn-lt"/>
                  </a:rPr>
                  <a:t>Incubating</a:t>
                </a:r>
                <a:r>
                  <a:rPr lang="en-US" sz="1100" b="0">
                    <a:latin typeface="+mn-lt"/>
                  </a:rPr>
                  <a:t>, not</a:t>
                </a:r>
                <a:r>
                  <a:rPr kumimoji="0" lang="en-US" sz="1100" b="0" i="0" u="none" strike="noStrike" cap="none" normalizeH="0" baseline="0">
                    <a:ln>
                      <a:noFill/>
                    </a:ln>
                    <a:solidFill>
                      <a:srgbClr val="000000"/>
                    </a:solidFill>
                    <a:effectLst/>
                    <a:latin typeface="+mn-lt"/>
                  </a:rPr>
                  <a:t> yet contagious</a:t>
                </a:r>
              </a:p>
            </p:txBody>
          </p:sp>
          <p:sp>
            <p:nvSpPr>
              <p:cNvPr id="38" name="Right Arrow 37"/>
              <p:cNvSpPr/>
              <p:nvPr/>
            </p:nvSpPr>
            <p:spPr bwMode="auto">
              <a:xfrm>
                <a:off x="12339385" y="3248625"/>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39" name="Right Arrow 38"/>
              <p:cNvSpPr/>
              <p:nvPr/>
            </p:nvSpPr>
            <p:spPr bwMode="auto">
              <a:xfrm>
                <a:off x="14466922" y="3289231"/>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0" name="Right Arrow 39"/>
              <p:cNvSpPr/>
              <p:nvPr/>
            </p:nvSpPr>
            <p:spPr bwMode="auto">
              <a:xfrm>
                <a:off x="16611898" y="3264209"/>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41" name="TextBox 40"/>
              <p:cNvSpPr txBox="1"/>
              <p:nvPr/>
            </p:nvSpPr>
            <p:spPr>
              <a:xfrm>
                <a:off x="11349912" y="2824181"/>
                <a:ext cx="436338" cy="307777"/>
              </a:xfrm>
              <a:prstGeom prst="rect">
                <a:avLst/>
              </a:prstGeom>
              <a:noFill/>
            </p:spPr>
            <p:txBody>
              <a:bodyPr wrap="none" rtlCol="0">
                <a:spAutoFit/>
              </a:bodyPr>
              <a:lstStyle/>
              <a:p>
                <a:r>
                  <a:rPr lang="en-US" sz="1400" b="0">
                    <a:latin typeface="+mn-lt"/>
                  </a:rPr>
                  <a:t>S(t)</a:t>
                </a:r>
              </a:p>
            </p:txBody>
          </p:sp>
          <p:sp>
            <p:nvSpPr>
              <p:cNvPr id="42" name="TextBox 41"/>
              <p:cNvSpPr txBox="1"/>
              <p:nvPr/>
            </p:nvSpPr>
            <p:spPr>
              <a:xfrm>
                <a:off x="13431093" y="2839042"/>
                <a:ext cx="442750" cy="307777"/>
              </a:xfrm>
              <a:prstGeom prst="rect">
                <a:avLst/>
              </a:prstGeom>
              <a:noFill/>
            </p:spPr>
            <p:txBody>
              <a:bodyPr wrap="none" rtlCol="0">
                <a:spAutoFit/>
              </a:bodyPr>
              <a:lstStyle/>
              <a:p>
                <a:r>
                  <a:rPr lang="en-US" sz="1400" b="0">
                    <a:latin typeface="+mn-lt"/>
                  </a:rPr>
                  <a:t>E(t)</a:t>
                </a:r>
              </a:p>
            </p:txBody>
          </p:sp>
          <p:sp>
            <p:nvSpPr>
              <p:cNvPr id="43" name="TextBox 42"/>
              <p:cNvSpPr txBox="1"/>
              <p:nvPr/>
            </p:nvSpPr>
            <p:spPr>
              <a:xfrm>
                <a:off x="15601780" y="2829158"/>
                <a:ext cx="399468" cy="307777"/>
              </a:xfrm>
              <a:prstGeom prst="rect">
                <a:avLst/>
              </a:prstGeom>
              <a:noFill/>
            </p:spPr>
            <p:txBody>
              <a:bodyPr wrap="none" rtlCol="0">
                <a:spAutoFit/>
              </a:bodyPr>
              <a:lstStyle/>
              <a:p>
                <a:r>
                  <a:rPr lang="en-US" sz="1400" b="0">
                    <a:latin typeface="+mn-lt"/>
                  </a:rPr>
                  <a:t>I(t)</a:t>
                </a:r>
              </a:p>
            </p:txBody>
          </p:sp>
          <p:sp>
            <p:nvSpPr>
              <p:cNvPr id="44" name="TextBox 43"/>
              <p:cNvSpPr txBox="1"/>
              <p:nvPr/>
            </p:nvSpPr>
            <p:spPr>
              <a:xfrm>
                <a:off x="17791290" y="2845663"/>
                <a:ext cx="470000" cy="307777"/>
              </a:xfrm>
              <a:prstGeom prst="rect">
                <a:avLst/>
              </a:prstGeom>
              <a:noFill/>
            </p:spPr>
            <p:txBody>
              <a:bodyPr wrap="none" rtlCol="0">
                <a:spAutoFit/>
              </a:bodyPr>
              <a:lstStyle/>
              <a:p>
                <a:r>
                  <a:rPr lang="en-US" sz="1400" b="0">
                    <a:latin typeface="+mn-lt"/>
                  </a:rPr>
                  <a:t>U(t)</a:t>
                </a:r>
              </a:p>
            </p:txBody>
          </p:sp>
        </p:grpSp>
        <p:cxnSp>
          <p:nvCxnSpPr>
            <p:cNvPr id="17" name="Straight Arrow Connector 16"/>
            <p:cNvCxnSpPr>
              <a:stCxn id="34" idx="2"/>
            </p:cNvCxnSpPr>
            <p:nvPr/>
          </p:nvCxnSpPr>
          <p:spPr bwMode="auto">
            <a:xfrm>
              <a:off x="2753874" y="2219345"/>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4879087" y="2250979"/>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19" name="Straight Arrow Connector 18"/>
            <p:cNvCxnSpPr/>
            <p:nvPr/>
          </p:nvCxnSpPr>
          <p:spPr bwMode="auto">
            <a:xfrm>
              <a:off x="6974721" y="2240700"/>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9212082" y="2221468"/>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2783453" y="2512069"/>
                  <a:ext cx="909480" cy="246221"/>
                </a:xfrm>
                <a:prstGeom prst="rect">
                  <a:avLst/>
                </a:prstGeom>
                <a:noFill/>
              </p:spPr>
              <p:txBody>
                <a:bodyPr wrap="none" rtlCol="0">
                  <a:spAutoFit/>
                </a:bodyPr>
                <a:lstStyle/>
                <a:p>
                  <a14:m>
                    <m:oMath xmlns:m="http://schemas.openxmlformats.org/officeDocument/2006/math">
                      <m:r>
                        <a:rPr lang="en-US" sz="1000" b="0" i="1" dirty="0" smtClean="0">
                          <a:latin typeface="Cambria Math" panose="02040503050406030204" pitchFamily="18" charset="0"/>
                          <a:ea typeface="Cambria Math" panose="02040503050406030204" pitchFamily="18" charset="0"/>
                        </a:rPr>
                        <m:t>𝜇</m:t>
                      </m:r>
                      <m:r>
                        <a:rPr lang="en-US" sz="1000" b="0" i="1" dirty="0" smtClean="0">
                          <a:latin typeface="Cambria Math" panose="02040503050406030204" pitchFamily="18" charset="0"/>
                          <a:ea typeface="Cambria Math" panose="02040503050406030204" pitchFamily="18" charset="0"/>
                        </a:rPr>
                        <m:t> </m:t>
                      </m:r>
                    </m:oMath>
                  </a14:m>
                  <a:r>
                    <a:rPr lang="en-US" sz="1000" b="0">
                      <a:latin typeface="+mn-lt"/>
                    </a:rPr>
                    <a:t>(death rate)</a:t>
                  </a:r>
                  <a:endParaRPr lang="en-US" sz="2000" b="0">
                    <a:latin typeface="+mn-l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783453" y="2512069"/>
                  <a:ext cx="909480" cy="246221"/>
                </a:xfrm>
                <a:prstGeom prst="rect">
                  <a:avLst/>
                </a:prstGeom>
                <a:blipFill>
                  <a:blip r:embed="rId5"/>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928842" y="2517417"/>
                  <a:ext cx="909480" cy="246221"/>
                </a:xfrm>
                <a:prstGeom prst="rect">
                  <a:avLst/>
                </a:prstGeom>
                <a:noFill/>
              </p:spPr>
              <p:txBody>
                <a:bodyPr wrap="none" rtlCol="0">
                  <a:spAutoFit/>
                </a:bodyPr>
                <a:lstStyle/>
                <a:p>
                  <a14:m>
                    <m:oMath xmlns:m="http://schemas.openxmlformats.org/officeDocument/2006/math">
                      <m:r>
                        <a:rPr lang="en-US" sz="1000" b="0" i="1" dirty="0" smtClean="0">
                          <a:latin typeface="Cambria Math" panose="02040503050406030204" pitchFamily="18" charset="0"/>
                          <a:ea typeface="Cambria Math" panose="02040503050406030204" pitchFamily="18" charset="0"/>
                        </a:rPr>
                        <m:t>𝜇</m:t>
                      </m:r>
                      <m:r>
                        <a:rPr lang="en-US" sz="1000" b="0" i="1" dirty="0" smtClean="0">
                          <a:latin typeface="Cambria Math" panose="02040503050406030204" pitchFamily="18" charset="0"/>
                          <a:ea typeface="Cambria Math" panose="02040503050406030204" pitchFamily="18" charset="0"/>
                        </a:rPr>
                        <m:t> </m:t>
                      </m:r>
                    </m:oMath>
                  </a14:m>
                  <a:r>
                    <a:rPr lang="en-US" sz="1000" b="0">
                      <a:latin typeface="+mn-lt"/>
                    </a:rPr>
                    <a:t>(death rate)</a:t>
                  </a:r>
                  <a:endParaRPr lang="en-US" sz="2000" b="0">
                    <a:latin typeface="+mn-lt"/>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928842" y="2517417"/>
                  <a:ext cx="909480"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037345" y="2517416"/>
                  <a:ext cx="909480" cy="246221"/>
                </a:xfrm>
                <a:prstGeom prst="rect">
                  <a:avLst/>
                </a:prstGeom>
                <a:noFill/>
              </p:spPr>
              <p:txBody>
                <a:bodyPr wrap="none" rtlCol="0">
                  <a:spAutoFit/>
                </a:bodyPr>
                <a:lstStyle/>
                <a:p>
                  <a14:m>
                    <m:oMath xmlns:m="http://schemas.openxmlformats.org/officeDocument/2006/math">
                      <m:r>
                        <a:rPr lang="en-US" sz="1000" b="0" i="1" dirty="0" smtClean="0">
                          <a:latin typeface="Cambria Math" panose="02040503050406030204" pitchFamily="18" charset="0"/>
                          <a:ea typeface="Cambria Math" panose="02040503050406030204" pitchFamily="18" charset="0"/>
                        </a:rPr>
                        <m:t>𝜇</m:t>
                      </m:r>
                      <m:r>
                        <a:rPr lang="en-US" sz="1000" b="0" i="1" dirty="0" smtClean="0">
                          <a:latin typeface="Cambria Math" panose="02040503050406030204" pitchFamily="18" charset="0"/>
                          <a:ea typeface="Cambria Math" panose="02040503050406030204" pitchFamily="18" charset="0"/>
                        </a:rPr>
                        <m:t> </m:t>
                      </m:r>
                    </m:oMath>
                  </a14:m>
                  <a:r>
                    <a:rPr lang="en-US" sz="1000" b="0">
                      <a:latin typeface="+mn-lt"/>
                    </a:rPr>
                    <a:t>(death rate)</a:t>
                  </a:r>
                  <a:endParaRPr lang="en-US" sz="2000" b="0">
                    <a:latin typeface="+mn-lt"/>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37345" y="2517416"/>
                  <a:ext cx="909480"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288576" y="2522348"/>
                  <a:ext cx="909480" cy="246221"/>
                </a:xfrm>
                <a:prstGeom prst="rect">
                  <a:avLst/>
                </a:prstGeom>
                <a:noFill/>
              </p:spPr>
              <p:txBody>
                <a:bodyPr wrap="none" rtlCol="0">
                  <a:spAutoFit/>
                </a:bodyPr>
                <a:lstStyle/>
                <a:p>
                  <a14:m>
                    <m:oMath xmlns:m="http://schemas.openxmlformats.org/officeDocument/2006/math">
                      <m:r>
                        <a:rPr lang="en-US" sz="1000" b="0" i="1" dirty="0" smtClean="0">
                          <a:latin typeface="Cambria Math" panose="02040503050406030204" pitchFamily="18" charset="0"/>
                          <a:ea typeface="Cambria Math" panose="02040503050406030204" pitchFamily="18" charset="0"/>
                        </a:rPr>
                        <m:t>𝜇</m:t>
                      </m:r>
                      <m:r>
                        <a:rPr lang="en-US" sz="1000" b="0" i="1" dirty="0" smtClean="0">
                          <a:latin typeface="Cambria Math" panose="02040503050406030204" pitchFamily="18" charset="0"/>
                          <a:ea typeface="Cambria Math" panose="02040503050406030204" pitchFamily="18" charset="0"/>
                        </a:rPr>
                        <m:t> </m:t>
                      </m:r>
                    </m:oMath>
                  </a14:m>
                  <a:r>
                    <a:rPr lang="en-US" sz="1000" b="0">
                      <a:latin typeface="+mn-lt"/>
                    </a:rPr>
                    <a:t>(death rate)</a:t>
                  </a:r>
                  <a:endParaRPr lang="en-US" sz="2000" b="0">
                    <a:latin typeface="+mn-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288576" y="2522348"/>
                  <a:ext cx="909480" cy="246221"/>
                </a:xfrm>
                <a:prstGeom prst="rect">
                  <a:avLst/>
                </a:prstGeom>
                <a:blipFill>
                  <a:blip r:embed="rId7"/>
                  <a:stretch>
                    <a:fillRect b="-15000"/>
                  </a:stretch>
                </a:blipFill>
              </p:spPr>
              <p:txBody>
                <a:bodyPr/>
                <a:lstStyle/>
                <a:p>
                  <a:r>
                    <a:rPr lang="en-US">
                      <a:noFill/>
                    </a:rPr>
                    <a:t> </a:t>
                  </a:r>
                </a:p>
              </p:txBody>
            </p:sp>
          </mc:Fallback>
        </mc:AlternateContent>
        <p:cxnSp>
          <p:nvCxnSpPr>
            <p:cNvPr id="31" name="Straight Arrow Connector 30"/>
            <p:cNvCxnSpPr/>
            <p:nvPr/>
          </p:nvCxnSpPr>
          <p:spPr bwMode="auto">
            <a:xfrm>
              <a:off x="2067109" y="1402064"/>
              <a:ext cx="322823" cy="271369"/>
            </a:xfrm>
            <a:prstGeom prst="straightConnector1">
              <a:avLst/>
            </a:prstGeom>
            <a:solidFill>
              <a:srgbClr val="A953FF"/>
            </a:solidFill>
            <a:ln w="2857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3" name="TextBox 32"/>
                <p:cNvSpPr txBox="1"/>
                <p:nvPr/>
              </p:nvSpPr>
              <p:spPr>
                <a:xfrm>
                  <a:off x="1579926" y="1186493"/>
                  <a:ext cx="880947" cy="246221"/>
                </a:xfrm>
                <a:prstGeom prst="rect">
                  <a:avLst/>
                </a:prstGeom>
                <a:noFill/>
              </p:spPr>
              <p:txBody>
                <a:bodyPr wrap="none" rtlCol="0">
                  <a:spAutoFit/>
                </a:bodyPr>
                <a:lstStyle/>
                <a:p>
                  <a14:m>
                    <m:oMath xmlns:m="http://schemas.openxmlformats.org/officeDocument/2006/math">
                      <m:r>
                        <a:rPr lang="en-US" sz="1000" b="0" i="1" dirty="0" smtClean="0">
                          <a:latin typeface="Cambria Math" panose="02040503050406030204" pitchFamily="18" charset="0"/>
                          <a:ea typeface="Cambria Math" panose="02040503050406030204" pitchFamily="18" charset="0"/>
                        </a:rPr>
                        <m:t> </m:t>
                      </m:r>
                      <m:r>
                        <a:rPr lang="en-US" sz="1000" b="0" i="1" dirty="0" smtClean="0">
                          <a:latin typeface="Cambria Math" panose="02040503050406030204" pitchFamily="18" charset="0"/>
                          <a:ea typeface="Cambria Math" panose="02040503050406030204" pitchFamily="18" charset="0"/>
                        </a:rPr>
                        <m:t>𝜆</m:t>
                      </m:r>
                      <m:r>
                        <a:rPr lang="en-US" sz="1000" b="0" i="1" dirty="0" smtClean="0">
                          <a:latin typeface="Cambria Math" panose="02040503050406030204" pitchFamily="18" charset="0"/>
                          <a:ea typeface="Cambria Math" panose="02040503050406030204" pitchFamily="18" charset="0"/>
                        </a:rPr>
                        <m:t> </m:t>
                      </m:r>
                    </m:oMath>
                  </a14:m>
                  <a:r>
                    <a:rPr lang="en-US" sz="1000" b="0">
                      <a:latin typeface="+mn-lt"/>
                    </a:rPr>
                    <a:t>(birth rate)</a:t>
                  </a:r>
                  <a:endParaRPr lang="en-US" sz="2000" b="0">
                    <a:latin typeface="+mn-lt"/>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579926" y="1186493"/>
                  <a:ext cx="880947" cy="246221"/>
                </a:xfrm>
                <a:prstGeom prst="rect">
                  <a:avLst/>
                </a:prstGeom>
                <a:blipFill>
                  <a:blip r:embed="rId8"/>
                  <a:stretch>
                    <a:fillRect b="-15000"/>
                  </a:stretch>
                </a:blipFill>
              </p:spPr>
              <p:txBody>
                <a:bodyPr/>
                <a:lstStyle/>
                <a:p>
                  <a:r>
                    <a:rPr lang="en-US">
                      <a:noFill/>
                    </a:rPr>
                    <a:t> </a:t>
                  </a:r>
                </a:p>
              </p:txBody>
            </p:sp>
          </mc:Fallback>
        </mc:AlternateContent>
      </p:grpSp>
      <p:sp>
        <p:nvSpPr>
          <p:cNvPr id="45" name="TextBox 44"/>
          <p:cNvSpPr txBox="1"/>
          <p:nvPr/>
        </p:nvSpPr>
        <p:spPr>
          <a:xfrm>
            <a:off x="3965239" y="4605443"/>
            <a:ext cx="7094808" cy="449236"/>
          </a:xfrm>
          <a:prstGeom prst="rect">
            <a:avLst/>
          </a:prstGeom>
          <a:noFill/>
          <a:ln>
            <a:noFill/>
          </a:ln>
        </p:spPr>
        <p:txBody>
          <a:bodyPr wrap="square" rtlCol="0" anchor="b">
            <a:spAutoFit/>
          </a:bodyPr>
          <a:lstStyle/>
          <a:p>
            <a:pPr algn="ctr"/>
            <a:r>
              <a:rPr lang="en-US" dirty="0">
                <a:latin typeface="+mn-lt"/>
              </a:rPr>
              <a:t>Analytical Framework: </a:t>
            </a:r>
            <a:r>
              <a:rPr lang="en-US" b="0" dirty="0">
                <a:latin typeface="+mn-lt"/>
              </a:rPr>
              <a:t>SEIR Model</a:t>
            </a:r>
          </a:p>
        </p:txBody>
      </p:sp>
    </p:spTree>
    <p:extLst>
      <p:ext uri="{BB962C8B-B14F-4D97-AF65-F5344CB8AC3E}">
        <p14:creationId xmlns:p14="http://schemas.microsoft.com/office/powerpoint/2010/main" val="74437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noGrp="1"/>
          </p:cNvSpPr>
          <p:nvPr>
            <p:ph idx="1"/>
          </p:nvPr>
        </p:nvSpPr>
        <p:spPr>
          <a:xfrm>
            <a:off x="2090057" y="3394021"/>
            <a:ext cx="9942286" cy="3159179"/>
          </a:xfrm>
        </p:spPr>
        <p:txBody>
          <a:bodyPr/>
          <a:lstStyle/>
          <a:p>
            <a:pPr marL="457200" indent="-457200">
              <a:buFont typeface="+mj-lt"/>
              <a:buAutoNum type="arabicPeriod" startAt="4"/>
            </a:pPr>
            <a:r>
              <a:rPr lang="en-US" dirty="0"/>
              <a:t>All members of the population are </a:t>
            </a:r>
            <a:r>
              <a:rPr lang="en-US" u="sng" dirty="0"/>
              <a:t>equally susceptible </a:t>
            </a:r>
            <a:r>
              <a:rPr lang="en-US" dirty="0"/>
              <a:t>to infection.</a:t>
            </a:r>
            <a:endParaRPr lang="en-US" dirty="0">
              <a:cs typeface="Calibri"/>
            </a:endParaRPr>
          </a:p>
          <a:p>
            <a:pPr marL="457200" indent="-457200">
              <a:buFont typeface="+mj-lt"/>
              <a:buAutoNum type="arabicPeriod" startAt="4"/>
            </a:pPr>
            <a:r>
              <a:rPr lang="en-US" dirty="0"/>
              <a:t>The distribution of the </a:t>
            </a:r>
            <a:r>
              <a:rPr lang="en-US" dirty="0">
                <a:cs typeface="Calibri"/>
              </a:rPr>
              <a:t>infected compartment population among age cohorts is proportional to that of the total population.</a:t>
            </a:r>
          </a:p>
          <a:p>
            <a:pPr marL="457200" indent="-457200">
              <a:buFont typeface="+mj-lt"/>
              <a:buAutoNum type="arabicPeriod" startAt="4"/>
            </a:pPr>
            <a:r>
              <a:rPr lang="en-US" dirty="0">
                <a:cs typeface="Calibri"/>
              </a:rPr>
              <a:t>Demand for hospitalization manifests only while an individual is infected.</a:t>
            </a:r>
          </a:p>
          <a:p>
            <a:pPr marL="457200" indent="-457200">
              <a:spcBef>
                <a:spcPts val="1500"/>
              </a:spcBef>
              <a:buFont typeface="+mj-lt"/>
              <a:buAutoNum type="arabicPeriod" startAt="4"/>
            </a:pPr>
            <a:r>
              <a:rPr lang="en-US" dirty="0">
                <a:cs typeface="Calibri"/>
              </a:rPr>
              <a:t>The Coronavirus is </a:t>
            </a:r>
            <a:r>
              <a:rPr lang="en-US" u="sng" dirty="0">
                <a:cs typeface="Calibri"/>
              </a:rPr>
              <a:t>equally infectious </a:t>
            </a:r>
            <a:r>
              <a:rPr lang="en-US" dirty="0">
                <a:cs typeface="Calibri"/>
              </a:rPr>
              <a:t>for any given geographic population.</a:t>
            </a:r>
          </a:p>
          <a:p>
            <a:pPr marL="457200" indent="-457200">
              <a:spcBef>
                <a:spcPts val="1500"/>
              </a:spcBef>
              <a:buFont typeface="+mj-lt"/>
              <a:buAutoNum type="arabicPeriod" startAt="4"/>
            </a:pPr>
            <a:r>
              <a:rPr lang="en-US" u="sng" dirty="0"/>
              <a:t>Uniform behavior </a:t>
            </a:r>
            <a:r>
              <a:rPr lang="en-US" dirty="0"/>
              <a:t>and interaction of infected individuals regardless of whether an individual is symptomatic or hospitalized. </a:t>
            </a:r>
          </a:p>
          <a:p>
            <a:pPr marL="457200" indent="-457200">
              <a:spcBef>
                <a:spcPts val="1500"/>
              </a:spcBef>
              <a:buFont typeface="+mj-lt"/>
              <a:buAutoNum type="arabicPeriod" startAt="4"/>
            </a:pPr>
            <a:r>
              <a:rPr lang="en-US" u="sng" dirty="0"/>
              <a:t>Recovered individuals are immune </a:t>
            </a:r>
            <a:r>
              <a:rPr lang="en-US" dirty="0"/>
              <a:t>and are no longer susceptible.</a:t>
            </a:r>
            <a:endParaRPr lang="en-US" strike="sngStrike" dirty="0"/>
          </a:p>
        </p:txBody>
      </p:sp>
      <p:sp>
        <p:nvSpPr>
          <p:cNvPr id="3" name="Title 2"/>
          <p:cNvSpPr>
            <a:spLocks noGrp="1"/>
          </p:cNvSpPr>
          <p:nvPr>
            <p:ph type="title"/>
          </p:nvPr>
        </p:nvSpPr>
        <p:spPr/>
        <p:txBody>
          <a:bodyPr>
            <a:normAutofit fontScale="90000"/>
          </a:bodyPr>
          <a:lstStyle/>
          <a:p>
            <a:r>
              <a:rPr lang="en-US" b="1" dirty="0"/>
              <a:t>Modeling Assumptions: </a:t>
            </a:r>
            <a:br>
              <a:rPr lang="en-US" b="1" dirty="0"/>
            </a:br>
            <a:r>
              <a:rPr lang="en-US" i="1" dirty="0"/>
              <a:t>Standard Epidemiological Assumptions for the SEIR Model </a:t>
            </a:r>
            <a:endParaRPr lang="en-US" b="1" dirty="0"/>
          </a:p>
        </p:txBody>
      </p:sp>
      <p:sp>
        <p:nvSpPr>
          <p:cNvPr id="2" name="Date Placeholder 1"/>
          <p:cNvSpPr>
            <a:spLocks noGrp="1"/>
          </p:cNvSpPr>
          <p:nvPr>
            <p:ph type="dt" sz="half" idx="10"/>
          </p:nvPr>
        </p:nvSpPr>
        <p:spPr/>
        <p:txBody>
          <a:bodyPr/>
          <a:lstStyle/>
          <a:p>
            <a:fld id="{E5FB0B15-97F0-491B-A4BC-5D182EF52C6F}" type="datetime3">
              <a:rPr lang="en-US" smtClean="0"/>
              <a:t>11 June 2021</a:t>
            </a:fld>
            <a:endParaRPr lang="en-US"/>
          </a:p>
        </p:txBody>
      </p:sp>
      <p:sp>
        <p:nvSpPr>
          <p:cNvPr id="4" name="Slide Number Placeholder 3"/>
          <p:cNvSpPr>
            <a:spLocks noGrp="1"/>
          </p:cNvSpPr>
          <p:nvPr>
            <p:ph type="sldNum" sz="quarter" idx="11"/>
          </p:nvPr>
        </p:nvSpPr>
        <p:spPr/>
        <p:txBody>
          <a:bodyPr/>
          <a:lstStyle/>
          <a:p>
            <a:fld id="{CB29584B-2C78-4F19-9D57-A8D27C3B25A0}" type="slidenum">
              <a:rPr lang="en-US" smtClean="0"/>
              <a:pPr/>
              <a:t>6</a:t>
            </a:fld>
            <a:endParaRPr lang="en-US"/>
          </a:p>
        </p:txBody>
      </p:sp>
      <p:sp>
        <p:nvSpPr>
          <p:cNvPr id="13" name="Rectangle 12"/>
          <p:cNvSpPr/>
          <p:nvPr/>
        </p:nvSpPr>
        <p:spPr>
          <a:xfrm>
            <a:off x="157844" y="1298575"/>
            <a:ext cx="11874499" cy="1938992"/>
          </a:xfrm>
          <a:prstGeom prst="rect">
            <a:avLst/>
          </a:prstGeom>
        </p:spPr>
        <p:txBody>
          <a:bodyPr wrap="square">
            <a:spAutoFit/>
          </a:bodyPr>
          <a:lstStyle/>
          <a:p>
            <a:pPr marL="457200" indent="-457200">
              <a:spcBef>
                <a:spcPts val="1200"/>
              </a:spcBef>
              <a:buFont typeface="+mj-lt"/>
              <a:buAutoNum type="arabicPeriod"/>
            </a:pPr>
            <a:r>
              <a:rPr lang="en-US" sz="2000" b="0" dirty="0">
                <a:latin typeface="+mn-lt"/>
              </a:rPr>
              <a:t>The population within the </a:t>
            </a:r>
            <a:r>
              <a:rPr lang="en-US" sz="2000" b="0" u="sng" dirty="0">
                <a:latin typeface="+mn-lt"/>
              </a:rPr>
              <a:t>discrete compartments </a:t>
            </a:r>
            <a:r>
              <a:rPr lang="en-US" sz="2000" b="0" dirty="0">
                <a:latin typeface="+mn-lt"/>
              </a:rPr>
              <a:t>accounts for the totality of a geographically bounded population.</a:t>
            </a:r>
            <a:endParaRPr lang="en-US" sz="2000" b="0" dirty="0">
              <a:latin typeface="+mn-lt"/>
              <a:cs typeface="Calibri"/>
            </a:endParaRPr>
          </a:p>
          <a:p>
            <a:pPr marL="457200" indent="-457200">
              <a:spcBef>
                <a:spcPts val="1200"/>
              </a:spcBef>
              <a:buFont typeface="+mj-lt"/>
              <a:buAutoNum type="arabicPeriod"/>
            </a:pPr>
            <a:r>
              <a:rPr lang="en-US" sz="2000" b="0" dirty="0">
                <a:latin typeface="+mn-lt"/>
              </a:rPr>
              <a:t>The total population intermixes uniformly regardless of compartment; </a:t>
            </a:r>
            <a:r>
              <a:rPr lang="en-US" sz="2000" b="0" u="sng" dirty="0">
                <a:latin typeface="+mn-lt"/>
              </a:rPr>
              <a:t>geographically distinct populations do not intermix</a:t>
            </a:r>
            <a:r>
              <a:rPr lang="en-US" sz="2000" b="0" dirty="0">
                <a:latin typeface="+mn-lt"/>
              </a:rPr>
              <a:t>.</a:t>
            </a:r>
            <a:endParaRPr lang="en-US" sz="2000" b="0" dirty="0">
              <a:latin typeface="+mn-lt"/>
              <a:cs typeface="Calibri"/>
            </a:endParaRPr>
          </a:p>
          <a:p>
            <a:pPr marL="457200" indent="-457200">
              <a:spcBef>
                <a:spcPts val="1200"/>
              </a:spcBef>
              <a:buFont typeface="+mj-lt"/>
              <a:buAutoNum type="arabicPeriod"/>
            </a:pPr>
            <a:r>
              <a:rPr lang="en-US" sz="2000" b="0" dirty="0">
                <a:latin typeface="+mn-lt"/>
              </a:rPr>
              <a:t>The size of every population is static, meaning there are zero births, deaths, and cross-border movements.</a:t>
            </a:r>
          </a:p>
        </p:txBody>
      </p:sp>
      <p:grpSp>
        <p:nvGrpSpPr>
          <p:cNvPr id="15" name="Group 14"/>
          <p:cNvGrpSpPr/>
          <p:nvPr/>
        </p:nvGrpSpPr>
        <p:grpSpPr>
          <a:xfrm>
            <a:off x="112657" y="3237567"/>
            <a:ext cx="2049008" cy="3617257"/>
            <a:chOff x="112657" y="3499051"/>
            <a:chExt cx="2049008" cy="3355773"/>
          </a:xfrm>
        </p:grpSpPr>
        <p:sp>
          <p:nvSpPr>
            <p:cNvPr id="11" name="Right Arrow 10"/>
            <p:cNvSpPr/>
            <p:nvPr/>
          </p:nvSpPr>
          <p:spPr bwMode="auto">
            <a:xfrm rot="5400000">
              <a:off x="-759881" y="4789886"/>
              <a:ext cx="3355773" cy="774104"/>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6" name="TextBox 5"/>
            <p:cNvSpPr txBox="1"/>
            <p:nvPr/>
          </p:nvSpPr>
          <p:spPr>
            <a:xfrm>
              <a:off x="112657" y="6070915"/>
              <a:ext cx="1610697" cy="556779"/>
            </a:xfrm>
            <a:prstGeom prst="rect">
              <a:avLst/>
            </a:prstGeom>
            <a:solidFill>
              <a:srgbClr val="BFBFBF"/>
            </a:solidFill>
            <a:ln w="28575">
              <a:solidFill>
                <a:schemeClr val="tx1"/>
              </a:solidFill>
            </a:ln>
          </p:spPr>
          <p:txBody>
            <a:bodyPr wrap="square" rtlCol="0">
              <a:spAutoFit/>
            </a:bodyPr>
            <a:lstStyle/>
            <a:p>
              <a:pPr algn="ctr"/>
              <a:r>
                <a:rPr lang="en-US" sz="1100" b="0">
                  <a:latin typeface="+mn-lt"/>
                </a:rPr>
                <a:t>Removed: No longer susceptible, post-infected individuals</a:t>
              </a:r>
            </a:p>
          </p:txBody>
        </p:sp>
        <p:sp>
          <p:nvSpPr>
            <p:cNvPr id="7" name="TextBox 6"/>
            <p:cNvSpPr txBox="1"/>
            <p:nvPr/>
          </p:nvSpPr>
          <p:spPr>
            <a:xfrm>
              <a:off x="112657" y="4947644"/>
              <a:ext cx="1610697" cy="536793"/>
            </a:xfrm>
            <a:prstGeom prst="rect">
              <a:avLst/>
            </a:prstGeom>
            <a:solidFill>
              <a:srgbClr val="FF8B8B"/>
            </a:solidFill>
            <a:ln w="28575">
              <a:solidFill>
                <a:schemeClr val="tx1"/>
              </a:solidFill>
            </a:ln>
          </p:spPr>
          <p:txBody>
            <a:bodyPr wrap="square" tIns="118872" bIns="118872" rtlCol="0">
              <a:spAutoFit/>
            </a:bodyPr>
            <a:lstStyle/>
            <a:p>
              <a:pPr algn="ctr"/>
              <a:r>
                <a:rPr lang="en-US" sz="1100" b="0">
                  <a:latin typeface="+mn-lt"/>
                </a:rPr>
                <a:t>Infected: Contagious virus carriers</a:t>
              </a:r>
            </a:p>
          </p:txBody>
        </p:sp>
        <p:sp>
          <p:nvSpPr>
            <p:cNvPr id="9" name="TextBox 8"/>
            <p:cNvSpPr txBox="1"/>
            <p:nvPr/>
          </p:nvSpPr>
          <p:spPr>
            <a:xfrm>
              <a:off x="112657" y="4283886"/>
              <a:ext cx="1610697" cy="536793"/>
            </a:xfrm>
            <a:prstGeom prst="rect">
              <a:avLst/>
            </a:prstGeom>
            <a:solidFill>
              <a:srgbClr val="FFDA65"/>
            </a:solidFill>
            <a:ln w="28575">
              <a:solidFill>
                <a:schemeClr val="tx1"/>
              </a:solidFill>
            </a:ln>
          </p:spPr>
          <p:txBody>
            <a:bodyPr wrap="square" lIns="91440" tIns="118872" rIns="91440" bIns="118872" rtlCol="0" anchor="t">
              <a:spAutoFit/>
            </a:bodyPr>
            <a:lstStyle/>
            <a:p>
              <a:pPr algn="ctr"/>
              <a:r>
                <a:rPr lang="en-US" sz="1100" b="0">
                  <a:latin typeface="+mn-lt"/>
                </a:rPr>
                <a:t>Exposed: Incubating, not yet contagious</a:t>
              </a:r>
            </a:p>
          </p:txBody>
        </p:sp>
        <p:sp>
          <p:nvSpPr>
            <p:cNvPr id="10" name="TextBox 9"/>
            <p:cNvSpPr txBox="1"/>
            <p:nvPr/>
          </p:nvSpPr>
          <p:spPr>
            <a:xfrm>
              <a:off x="112657" y="3620128"/>
              <a:ext cx="1610697" cy="536793"/>
            </a:xfrm>
            <a:prstGeom prst="rect">
              <a:avLst/>
            </a:prstGeom>
            <a:solidFill>
              <a:srgbClr val="CEDEC5"/>
            </a:solidFill>
            <a:ln w="28575">
              <a:solidFill>
                <a:schemeClr val="tx1"/>
              </a:solidFill>
            </a:ln>
          </p:spPr>
          <p:txBody>
            <a:bodyPr wrap="square" tIns="118872" bIns="118872" rtlCol="0">
              <a:spAutoFit/>
            </a:bodyPr>
            <a:lstStyle/>
            <a:p>
              <a:pPr algn="ctr"/>
              <a:r>
                <a:rPr lang="en-US" sz="1100" b="0">
                  <a:latin typeface="+mn-lt"/>
                </a:rPr>
                <a:t>Susceptible: As-yet unaffected by virus</a:t>
              </a:r>
            </a:p>
          </p:txBody>
        </p:sp>
        <p:sp>
          <p:nvSpPr>
            <p:cNvPr id="5" name="Left Brace 4"/>
            <p:cNvSpPr/>
            <p:nvPr/>
          </p:nvSpPr>
          <p:spPr bwMode="auto">
            <a:xfrm>
              <a:off x="1785304" y="3644195"/>
              <a:ext cx="376361" cy="361524"/>
            </a:xfrm>
            <a:prstGeom prst="leftBrace">
              <a:avLst>
                <a:gd name="adj1" fmla="val 8333"/>
                <a:gd name="adj2" fmla="val 66059"/>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Left Brace 11"/>
            <p:cNvSpPr/>
            <p:nvPr/>
          </p:nvSpPr>
          <p:spPr bwMode="auto">
            <a:xfrm>
              <a:off x="1785304" y="4078744"/>
              <a:ext cx="376361" cy="2137716"/>
            </a:xfrm>
            <a:prstGeom prst="leftBrace">
              <a:avLst>
                <a:gd name="adj1" fmla="val 8333"/>
                <a:gd name="adj2" fmla="val 53356"/>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4" name="Left Brace 13"/>
            <p:cNvSpPr/>
            <p:nvPr/>
          </p:nvSpPr>
          <p:spPr bwMode="auto">
            <a:xfrm>
              <a:off x="1785304" y="6286472"/>
              <a:ext cx="376361" cy="288531"/>
            </a:xfrm>
            <a:prstGeom prst="leftBrace">
              <a:avLst>
                <a:gd name="adj1" fmla="val 8333"/>
                <a:gd name="adj2" fmla="val 25911"/>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79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b="83095"/>
          <a:stretch/>
        </p:blipFill>
        <p:spPr>
          <a:xfrm>
            <a:off x="1697788" y="1319829"/>
            <a:ext cx="8230313" cy="265903"/>
          </a:xfrm>
          <a:prstGeom prst="rect">
            <a:avLst/>
          </a:prstGeom>
        </p:spPr>
      </p:pic>
      <p:sp>
        <p:nvSpPr>
          <p:cNvPr id="24" name="Content Placeholder 13"/>
          <p:cNvSpPr>
            <a:spLocks noGrp="1"/>
          </p:cNvSpPr>
          <p:nvPr>
            <p:ph idx="1"/>
          </p:nvPr>
        </p:nvSpPr>
        <p:spPr>
          <a:xfrm>
            <a:off x="548373" y="3800354"/>
            <a:ext cx="5486399" cy="367363"/>
          </a:xfrm>
        </p:spPr>
        <p:txBody>
          <a:bodyPr/>
          <a:lstStyle/>
          <a:p>
            <a:pPr marL="0" indent="0" algn="ctr">
              <a:buNone/>
            </a:pPr>
            <a:r>
              <a:rPr lang="en-US" dirty="0"/>
              <a:t>Model Parameters</a:t>
            </a:r>
          </a:p>
        </p:txBody>
      </p:sp>
      <p:sp>
        <p:nvSpPr>
          <p:cNvPr id="3" name="Title 2"/>
          <p:cNvSpPr>
            <a:spLocks noGrp="1"/>
          </p:cNvSpPr>
          <p:nvPr>
            <p:ph type="title"/>
          </p:nvPr>
        </p:nvSpPr>
        <p:spPr/>
        <p:txBody>
          <a:bodyPr>
            <a:normAutofit fontScale="90000"/>
          </a:bodyPr>
          <a:lstStyle/>
          <a:p>
            <a:r>
              <a:rPr lang="en-US" b="1" dirty="0"/>
              <a:t>Modeling Formulation:</a:t>
            </a:r>
            <a:br>
              <a:rPr lang="en-US" b="1" dirty="0"/>
            </a:br>
            <a:r>
              <a:rPr lang="en-US" i="1" dirty="0"/>
              <a:t>The SEIR Model Ordinary Differential Equations</a:t>
            </a:r>
            <a:r>
              <a:rPr lang="en-US" i="1"/>
              <a:t>, Variables, </a:t>
            </a:r>
            <a:r>
              <a:rPr lang="en-US" i="1" dirty="0"/>
              <a:t>and Parameters</a:t>
            </a:r>
          </a:p>
        </p:txBody>
      </p:sp>
      <p:sp>
        <p:nvSpPr>
          <p:cNvPr id="2" name="Date Placeholder 1"/>
          <p:cNvSpPr>
            <a:spLocks noGrp="1"/>
          </p:cNvSpPr>
          <p:nvPr>
            <p:ph type="dt" sz="half" idx="10"/>
          </p:nvPr>
        </p:nvSpPr>
        <p:spPr/>
        <p:txBody>
          <a:bodyPr/>
          <a:lstStyle/>
          <a:p>
            <a:fld id="{A00EE867-8A27-4F7C-8772-ABE2F6F0A425}"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7</a:t>
            </a:fld>
            <a:endParaRPr lang="en-US"/>
          </a:p>
        </p:txBody>
      </p:sp>
      <mc:AlternateContent xmlns:mc="http://schemas.openxmlformats.org/markup-compatibility/2006" xmlns:a14="http://schemas.microsoft.com/office/drawing/2010/main">
        <mc:Choice Requires="a14">
          <p:graphicFrame>
            <p:nvGraphicFramePr>
              <p:cNvPr id="26" name="Table 25"/>
              <p:cNvGraphicFramePr>
                <a:graphicFrameLocks noGrp="1"/>
              </p:cNvGraphicFramePr>
              <p:nvPr>
                <p:extLst>
                  <p:ext uri="{D42A27DB-BD31-4B8C-83A1-F6EECF244321}">
                    <p14:modId xmlns:p14="http://schemas.microsoft.com/office/powerpoint/2010/main" val="4181135755"/>
                  </p:ext>
                </p:extLst>
              </p:nvPr>
            </p:nvGraphicFramePr>
            <p:xfrm>
              <a:off x="184110" y="4179522"/>
              <a:ext cx="5735997" cy="1618568"/>
            </p:xfrm>
            <a:graphic>
              <a:graphicData uri="http://schemas.openxmlformats.org/drawingml/2006/table">
                <a:tbl>
                  <a:tblPr firstRow="1" bandRow="1">
                    <a:tableStyleId>{5C22544A-7EE6-4342-B048-85BDC9FD1C3A}</a:tableStyleId>
                  </a:tblPr>
                  <a:tblGrid>
                    <a:gridCol w="1054054">
                      <a:extLst>
                        <a:ext uri="{9D8B030D-6E8A-4147-A177-3AD203B41FA5}">
                          <a16:colId xmlns:a16="http://schemas.microsoft.com/office/drawing/2014/main" val="1363094338"/>
                        </a:ext>
                      </a:extLst>
                    </a:gridCol>
                    <a:gridCol w="3648724">
                      <a:extLst>
                        <a:ext uri="{9D8B030D-6E8A-4147-A177-3AD203B41FA5}">
                          <a16:colId xmlns:a16="http://schemas.microsoft.com/office/drawing/2014/main" val="3113530861"/>
                        </a:ext>
                      </a:extLst>
                    </a:gridCol>
                    <a:gridCol w="1033219">
                      <a:extLst>
                        <a:ext uri="{9D8B030D-6E8A-4147-A177-3AD203B41FA5}">
                          <a16:colId xmlns:a16="http://schemas.microsoft.com/office/drawing/2014/main" val="808223630"/>
                        </a:ext>
                      </a:extLst>
                    </a:gridCol>
                  </a:tblGrid>
                  <a:tr h="240176">
                    <a:tc>
                      <a:txBody>
                        <a:bodyPr/>
                        <a:lstStyle/>
                        <a:p>
                          <a:pPr algn="ctr"/>
                          <a:r>
                            <a:rPr lang="en-US" sz="1400">
                              <a:solidFill>
                                <a:schemeClr val="tx1"/>
                              </a:solidFill>
                              <a:latin typeface="+mj-lt"/>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016755"/>
                      </a:ext>
                    </a:extLst>
                  </a:tr>
                  <a:tr h="406834">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𝜎</m:t>
                                </m:r>
                              </m:oMath>
                            </m:oMathPara>
                          </a14:m>
                          <a:endParaRPr lang="en-US" sz="1400" b="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spc="-10" dirty="0">
                              <a:latin typeface="+mj-lt"/>
                              <a:cs typeface="Calibri"/>
                            </a:rPr>
                            <a:t>Incubation</a:t>
                          </a:r>
                          <a:r>
                            <a:rPr lang="en-US" sz="1400" spc="15" dirty="0">
                              <a:latin typeface="+mj-lt"/>
                              <a:cs typeface="Calibri"/>
                            </a:rPr>
                            <a:t> </a:t>
                          </a:r>
                          <a:r>
                            <a:rPr lang="en-US" sz="1400" spc="-10" dirty="0">
                              <a:latin typeface="+mj-lt"/>
                              <a:cs typeface="Calibri"/>
                            </a:rPr>
                            <a:t>factor</a:t>
                          </a:r>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r>
                                  <a:rPr lang="en-US" sz="1400" b="0" i="1" smtClean="0">
                                    <a:latin typeface="Cambria Math" panose="02040503050406030204" pitchFamily="18" charset="0"/>
                                  </a:rPr>
                                  <m:t>∗∗∗</m:t>
                                </m:r>
                              </m:oMath>
                            </m:oMathPara>
                          </a14:m>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119836"/>
                      </a:ext>
                    </a:extLst>
                  </a:tr>
                  <a:tr h="387884">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𝛾</m:t>
                                </m:r>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kern="1200" spc="-10" dirty="0">
                              <a:solidFill>
                                <a:schemeClr val="dk1"/>
                              </a:solidFill>
                              <a:latin typeface="+mn-lt"/>
                              <a:ea typeface="+mn-ea"/>
                              <a:cs typeface="Calibri"/>
                            </a:rPr>
                            <a:t>Infectious</a:t>
                          </a:r>
                          <a:r>
                            <a:rPr lang="en-US" sz="1400" kern="1200" spc="15" dirty="0">
                              <a:solidFill>
                                <a:schemeClr val="dk1"/>
                              </a:solidFill>
                              <a:latin typeface="+mn-lt"/>
                              <a:ea typeface="+mn-ea"/>
                              <a:cs typeface="Calibri"/>
                            </a:rPr>
                            <a:t> </a:t>
                          </a:r>
                          <a:r>
                            <a:rPr lang="en-US" sz="1400" kern="1200" spc="-10" dirty="0">
                              <a:solidFill>
                                <a:schemeClr val="dk1"/>
                              </a:solidFill>
                              <a:latin typeface="+mn-lt"/>
                              <a:ea typeface="+mn-ea"/>
                              <a:cs typeface="Calibri"/>
                            </a:rPr>
                            <a:t>factor</a:t>
                          </a:r>
                          <a:endParaRPr 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14.3</m:t>
                                    </m:r>
                                  </m:den>
                                </m:f>
                                <m:r>
                                  <a:rPr lang="en-US" sz="1400" b="0" i="1" smtClean="0">
                                    <a:latin typeface="Cambria Math" panose="02040503050406030204" pitchFamily="18" charset="0"/>
                                  </a:rPr>
                                  <m:t>∗∗∗</m:t>
                                </m:r>
                              </m:oMath>
                            </m:oMathPara>
                          </a14:m>
                          <a:endParaRPr lang="en-US" sz="140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6114245"/>
                      </a:ext>
                    </a:extLst>
                  </a:tr>
                  <a:tr h="329264">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𝛽</m:t>
                                </m:r>
                              </m:oMath>
                            </m:oMathPara>
                          </a14:m>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spc="-10" dirty="0">
                              <a:latin typeface="+mn-lt"/>
                              <a:cs typeface="Calibri"/>
                            </a:rPr>
                            <a:t>Transmission factor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𝑒𝑓𝑓</m:t>
                                    </m:r>
                                  </m:sub>
                                </m:sSub>
                                <m:r>
                                  <a:rPr lang="en-US" sz="1400" b="0" i="1" smtClean="0">
                                    <a:latin typeface="Cambria Math" panose="02040503050406030204" pitchFamily="18" charset="0"/>
                                  </a:rPr>
                                  <m:t>∗</m:t>
                                </m:r>
                                <m:r>
                                  <a:rPr lang="en-US" sz="1400" b="0" i="1" smtClean="0">
                                    <a:latin typeface="Cambria Math" panose="02040503050406030204" pitchFamily="18" charset="0"/>
                                  </a:rPr>
                                  <m:t>𝛾</m:t>
                                </m:r>
                              </m:oMath>
                            </m:oMathPara>
                          </a14:m>
                          <a:endParaRPr lang="en-US" sz="1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280269"/>
                      </a:ext>
                    </a:extLst>
                  </a:tr>
                </a:tbl>
              </a:graphicData>
            </a:graphic>
          </p:graphicFrame>
        </mc:Choice>
        <mc:Fallback xmlns="">
          <p:graphicFrame>
            <p:nvGraphicFramePr>
              <p:cNvPr id="26" name="Table 25"/>
              <p:cNvGraphicFramePr>
                <a:graphicFrameLocks noGrp="1"/>
              </p:cNvGraphicFramePr>
              <p:nvPr>
                <p:extLst>
                  <p:ext uri="{D42A27DB-BD31-4B8C-83A1-F6EECF244321}">
                    <p14:modId xmlns:p14="http://schemas.microsoft.com/office/powerpoint/2010/main" val="4181135755"/>
                  </p:ext>
                </p:extLst>
              </p:nvPr>
            </p:nvGraphicFramePr>
            <p:xfrm>
              <a:off x="184110" y="4179522"/>
              <a:ext cx="5735997" cy="1618568"/>
            </p:xfrm>
            <a:graphic>
              <a:graphicData uri="http://schemas.openxmlformats.org/drawingml/2006/table">
                <a:tbl>
                  <a:tblPr firstRow="1" bandRow="1">
                    <a:tableStyleId>{5C22544A-7EE6-4342-B048-85BDC9FD1C3A}</a:tableStyleId>
                  </a:tblPr>
                  <a:tblGrid>
                    <a:gridCol w="1054054">
                      <a:extLst>
                        <a:ext uri="{9D8B030D-6E8A-4147-A177-3AD203B41FA5}">
                          <a16:colId xmlns:a16="http://schemas.microsoft.com/office/drawing/2014/main" val="1363094338"/>
                        </a:ext>
                      </a:extLst>
                    </a:gridCol>
                    <a:gridCol w="3648724">
                      <a:extLst>
                        <a:ext uri="{9D8B030D-6E8A-4147-A177-3AD203B41FA5}">
                          <a16:colId xmlns:a16="http://schemas.microsoft.com/office/drawing/2014/main" val="3113530861"/>
                        </a:ext>
                      </a:extLst>
                    </a:gridCol>
                    <a:gridCol w="1033219">
                      <a:extLst>
                        <a:ext uri="{9D8B030D-6E8A-4147-A177-3AD203B41FA5}">
                          <a16:colId xmlns:a16="http://schemas.microsoft.com/office/drawing/2014/main" val="808223630"/>
                        </a:ext>
                      </a:extLst>
                    </a:gridCol>
                  </a:tblGrid>
                  <a:tr h="304800">
                    <a:tc>
                      <a:txBody>
                        <a:bodyPr/>
                        <a:lstStyle/>
                        <a:p>
                          <a:pPr algn="ctr"/>
                          <a:r>
                            <a:rPr lang="en-US" sz="1400">
                              <a:solidFill>
                                <a:schemeClr val="tx1"/>
                              </a:solidFill>
                              <a:latin typeface="+mj-lt"/>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016755"/>
                      </a:ext>
                    </a:extLst>
                  </a:tr>
                  <a:tr h="49225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78" t="-62963" r="-445665" b="-175309"/>
                          </a:stretch>
                        </a:blipFill>
                      </a:tcPr>
                    </a:tc>
                    <a:tc>
                      <a:txBody>
                        <a:bodyPr/>
                        <a:lstStyle/>
                        <a:p>
                          <a:pPr algn="ctr"/>
                          <a:r>
                            <a:rPr lang="en-US" sz="1400" spc="-10">
                              <a:latin typeface="+mj-lt"/>
                              <a:cs typeface="Calibri"/>
                            </a:rPr>
                            <a:t>Incubation</a:t>
                          </a:r>
                          <a:r>
                            <a:rPr lang="en-US" sz="1400" spc="15">
                              <a:latin typeface="+mj-lt"/>
                              <a:cs typeface="Calibri"/>
                            </a:rPr>
                            <a:t> </a:t>
                          </a:r>
                          <a:r>
                            <a:rPr lang="en-US" sz="1400" spc="-10">
                              <a:latin typeface="+mj-lt"/>
                              <a:cs typeface="Calibri"/>
                            </a:rPr>
                            <a:t>factor</a:t>
                          </a:r>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4706" t="-62963" r="-1176" b="-175309"/>
                          </a:stretch>
                        </a:blipFill>
                      </a:tcPr>
                    </a:tc>
                    <a:extLst>
                      <a:ext uri="{0D108BD9-81ED-4DB2-BD59-A6C34878D82A}">
                        <a16:rowId xmlns:a16="http://schemas.microsoft.com/office/drawing/2014/main" val="3994119836"/>
                      </a:ext>
                    </a:extLst>
                  </a:tr>
                  <a:tr h="49225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78" t="-160976" r="-445665" b="-73171"/>
                          </a:stretch>
                        </a:blipFill>
                      </a:tcPr>
                    </a:tc>
                    <a:tc>
                      <a:txBody>
                        <a:bodyPr/>
                        <a:lstStyle/>
                        <a:p>
                          <a:pPr algn="ctr"/>
                          <a:r>
                            <a:rPr lang="en-US" sz="1400" kern="1200" spc="-10">
                              <a:solidFill>
                                <a:schemeClr val="dk1"/>
                              </a:solidFill>
                              <a:latin typeface="+mn-lt"/>
                              <a:ea typeface="+mn-ea"/>
                              <a:cs typeface="Calibri"/>
                            </a:rPr>
                            <a:t>Infectious</a:t>
                          </a:r>
                          <a:r>
                            <a:rPr lang="en-US" sz="1400" kern="1200" spc="15">
                              <a:solidFill>
                                <a:schemeClr val="dk1"/>
                              </a:solidFill>
                              <a:latin typeface="+mn-lt"/>
                              <a:ea typeface="+mn-ea"/>
                              <a:cs typeface="Calibri"/>
                            </a:rPr>
                            <a:t> </a:t>
                          </a:r>
                          <a:r>
                            <a:rPr lang="en-US" sz="1400" kern="1200" spc="-10">
                              <a:solidFill>
                                <a:schemeClr val="dk1"/>
                              </a:solidFill>
                              <a:latin typeface="+mn-lt"/>
                              <a:ea typeface="+mn-ea"/>
                              <a:cs typeface="Calibri"/>
                            </a:rPr>
                            <a:t>factor</a:t>
                          </a:r>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4706" t="-160976" r="-1176" b="-73171"/>
                          </a:stretch>
                        </a:blipFill>
                      </a:tcPr>
                    </a:tc>
                    <a:extLst>
                      <a:ext uri="{0D108BD9-81ED-4DB2-BD59-A6C34878D82A}">
                        <a16:rowId xmlns:a16="http://schemas.microsoft.com/office/drawing/2014/main" val="3706114245"/>
                      </a:ext>
                    </a:extLst>
                  </a:tr>
                  <a:tr h="32926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78" t="-396296" r="-445665" b="-11111"/>
                          </a:stretch>
                        </a:blipFill>
                      </a:tcPr>
                    </a:tc>
                    <a:tc>
                      <a:txBody>
                        <a:bodyPr/>
                        <a:lstStyle/>
                        <a:p>
                          <a:pPr algn="ctr"/>
                          <a:r>
                            <a:rPr lang="en-US" sz="1400" spc="-10">
                              <a:latin typeface="+mn-lt"/>
                              <a:cs typeface="Calibri"/>
                            </a:rPr>
                            <a:t>Transmission factor</a:t>
                          </a:r>
                          <a:endParaRPr lang="en-US" sz="14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4706" t="-396296" r="-1176" b="-11111"/>
                          </a:stretch>
                        </a:blipFill>
                      </a:tcPr>
                    </a:tc>
                    <a:extLst>
                      <a:ext uri="{0D108BD9-81ED-4DB2-BD59-A6C34878D82A}">
                        <a16:rowId xmlns:a16="http://schemas.microsoft.com/office/drawing/2014/main" val="2007280269"/>
                      </a:ext>
                    </a:extLst>
                  </a:tr>
                </a:tbl>
              </a:graphicData>
            </a:graphic>
          </p:graphicFrame>
        </mc:Fallback>
      </mc:AlternateContent>
      <p:sp>
        <p:nvSpPr>
          <p:cNvPr id="27" name="Content Placeholder 13"/>
          <p:cNvSpPr txBox="1">
            <a:spLocks/>
          </p:cNvSpPr>
          <p:nvPr/>
        </p:nvSpPr>
        <p:spPr bwMode="auto">
          <a:xfrm>
            <a:off x="6121556" y="3800355"/>
            <a:ext cx="6070444" cy="379168"/>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marL="341313" indent="-341313"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ea typeface="+mn-ea"/>
                <a:cs typeface="+mn-cs"/>
              </a:defRPr>
            </a:lvl1pPr>
            <a:lvl2pPr marL="8064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2pPr>
            <a:lvl3pPr marL="1263650" indent="-34448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3pPr>
            <a:lvl4pPr marL="1720850" indent="-350838" algn="l" rtl="0" eaLnBrk="1" fontAlgn="base" hangingPunct="1">
              <a:lnSpc>
                <a:spcPct val="90000"/>
              </a:lnSpc>
              <a:spcBef>
                <a:spcPts val="1200"/>
              </a:spcBef>
              <a:spcAft>
                <a:spcPct val="0"/>
              </a:spcAft>
              <a:buClrTx/>
              <a:buSzPct val="100000"/>
              <a:buFont typeface="Arial" panose="020B0604020202020204" pitchFamily="34" charset="0"/>
              <a:buChar char="•"/>
              <a:defRPr sz="2000" b="0">
                <a:solidFill>
                  <a:srgbClr val="000000"/>
                </a:solidFill>
                <a:latin typeface="+mn-lt"/>
              </a:defRPr>
            </a:lvl4pPr>
            <a:lvl5pPr marL="2295525" indent="-228600" algn="l" rtl="0" eaLnBrk="1" fontAlgn="base" hangingPunct="1">
              <a:lnSpc>
                <a:spcPct val="90000"/>
              </a:lnSpc>
              <a:spcBef>
                <a:spcPct val="20000"/>
              </a:spcBef>
              <a:spcAft>
                <a:spcPct val="0"/>
              </a:spcAft>
              <a:buClr>
                <a:srgbClr val="919191"/>
              </a:buClr>
              <a:buSzPct val="100000"/>
              <a:buNone/>
              <a:defRPr sz="2000">
                <a:solidFill>
                  <a:srgbClr val="919191"/>
                </a:solidFill>
                <a:latin typeface="+mn-lt"/>
              </a:defRPr>
            </a:lvl5pPr>
            <a:lvl6pPr marL="2752725" indent="-228600" algn="l" rtl="0" eaLnBrk="1" fontAlgn="base" hangingPunct="1">
              <a:spcBef>
                <a:spcPct val="20000"/>
              </a:spcBef>
              <a:spcAft>
                <a:spcPct val="0"/>
              </a:spcAft>
              <a:buClr>
                <a:srgbClr val="919191"/>
              </a:buClr>
              <a:buSzPct val="100000"/>
              <a:buChar char="›"/>
              <a:defRPr sz="2000">
                <a:solidFill>
                  <a:srgbClr val="919191"/>
                </a:solidFill>
                <a:latin typeface="+mn-lt"/>
              </a:defRPr>
            </a:lvl6pPr>
            <a:lvl7pPr marL="3209925" indent="-228600" algn="l" rtl="0" eaLnBrk="1" fontAlgn="base" hangingPunct="1">
              <a:spcBef>
                <a:spcPct val="20000"/>
              </a:spcBef>
              <a:spcAft>
                <a:spcPct val="0"/>
              </a:spcAft>
              <a:buClr>
                <a:srgbClr val="919191"/>
              </a:buClr>
              <a:buSzPct val="100000"/>
              <a:buChar char="›"/>
              <a:defRPr sz="2000">
                <a:solidFill>
                  <a:srgbClr val="919191"/>
                </a:solidFill>
                <a:latin typeface="+mn-lt"/>
              </a:defRPr>
            </a:lvl7pPr>
            <a:lvl8pPr marL="3667125" indent="-228600" algn="l" rtl="0" eaLnBrk="1" fontAlgn="base" hangingPunct="1">
              <a:spcBef>
                <a:spcPct val="20000"/>
              </a:spcBef>
              <a:spcAft>
                <a:spcPct val="0"/>
              </a:spcAft>
              <a:buClr>
                <a:srgbClr val="919191"/>
              </a:buClr>
              <a:buSzPct val="100000"/>
              <a:buChar char="›"/>
              <a:defRPr sz="2000">
                <a:solidFill>
                  <a:srgbClr val="919191"/>
                </a:solidFill>
                <a:latin typeface="+mn-lt"/>
              </a:defRPr>
            </a:lvl8pPr>
            <a:lvl9pPr marL="4124325" indent="-228600" algn="l" rtl="0" eaLnBrk="1" fontAlgn="base" hangingPunct="1">
              <a:spcBef>
                <a:spcPct val="20000"/>
              </a:spcBef>
              <a:spcAft>
                <a:spcPct val="0"/>
              </a:spcAft>
              <a:buClr>
                <a:srgbClr val="919191"/>
              </a:buClr>
              <a:buSzPct val="100000"/>
              <a:buChar char="›"/>
              <a:defRPr sz="2000">
                <a:solidFill>
                  <a:srgbClr val="919191"/>
                </a:solidFill>
                <a:latin typeface="+mn-lt"/>
              </a:defRPr>
            </a:lvl9pPr>
          </a:lstStyle>
          <a:p>
            <a:pPr marL="0" indent="0" algn="ctr">
              <a:buFont typeface="Arial" panose="020B0604020202020204" pitchFamily="34" charset="0"/>
              <a:buNone/>
            </a:pPr>
            <a:r>
              <a:rPr lang="en-US" kern="0" dirty="0"/>
              <a:t>Model Initial Conditions</a:t>
            </a:r>
          </a:p>
          <a:p>
            <a:endParaRPr lang="en-US" kern="0" dirty="0"/>
          </a:p>
        </p:txBody>
      </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extLst>
                  <p:ext uri="{D42A27DB-BD31-4B8C-83A1-F6EECF244321}">
                    <p14:modId xmlns:p14="http://schemas.microsoft.com/office/powerpoint/2010/main" val="2196975297"/>
                  </p:ext>
                </p:extLst>
              </p:nvPr>
            </p:nvGraphicFramePr>
            <p:xfrm>
              <a:off x="6284370" y="4179522"/>
              <a:ext cx="5664213" cy="2260485"/>
            </p:xfrm>
            <a:graphic>
              <a:graphicData uri="http://schemas.openxmlformats.org/drawingml/2006/table">
                <a:tbl>
                  <a:tblPr firstRow="1" bandRow="1">
                    <a:tableStyleId>{5C22544A-7EE6-4342-B048-85BDC9FD1C3A}</a:tableStyleId>
                  </a:tblPr>
                  <a:tblGrid>
                    <a:gridCol w="1230100">
                      <a:extLst>
                        <a:ext uri="{9D8B030D-6E8A-4147-A177-3AD203B41FA5}">
                          <a16:colId xmlns:a16="http://schemas.microsoft.com/office/drawing/2014/main" val="1363094338"/>
                        </a:ext>
                      </a:extLst>
                    </a:gridCol>
                    <a:gridCol w="4434113">
                      <a:extLst>
                        <a:ext uri="{9D8B030D-6E8A-4147-A177-3AD203B41FA5}">
                          <a16:colId xmlns:a16="http://schemas.microsoft.com/office/drawing/2014/main" val="3113530861"/>
                        </a:ext>
                      </a:extLst>
                    </a:gridCol>
                  </a:tblGrid>
                  <a:tr h="263383">
                    <a:tc>
                      <a:txBody>
                        <a:bodyPr/>
                        <a:lstStyle/>
                        <a:p>
                          <a:pPr algn="ctr"/>
                          <a:r>
                            <a:rPr lang="en-US" sz="1400">
                              <a:solidFill>
                                <a:schemeClr val="tx1"/>
                              </a:solidFill>
                              <a:latin typeface="+mj-lt"/>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Calculations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016755"/>
                      </a:ext>
                    </a:extLst>
                  </a:tr>
                  <a:tr h="467065">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oMath>
                            </m:oMathPara>
                          </a14:m>
                          <a:endParaRPr lang="en-US" sz="1400" b="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i="1" kern="1200" dirty="0" smtClean="0">
                                            <a:solidFill>
                                              <a:schemeClr val="dk1"/>
                                            </a:solidFill>
                                            <a:latin typeface="Cambria Math" panose="02040503050406030204" pitchFamily="18" charset="0"/>
                                            <a:ea typeface="+mn-ea"/>
                                            <a:cs typeface="+mn-cs"/>
                                          </a:rPr>
                                          <m:t>𝐶</m:t>
                                        </m:r>
                                        <m:r>
                                          <a:rPr lang="en-US" sz="1400" b="0" i="1" kern="1200" dirty="0" smtClean="0">
                                            <a:solidFill>
                                              <a:schemeClr val="dk1"/>
                                            </a:solidFill>
                                            <a:latin typeface="Cambria Math" panose="02040503050406030204" pitchFamily="18" charset="0"/>
                                            <a:ea typeface="+mn-ea"/>
                                            <a:cs typeface="+mn-cs"/>
                                          </a:rPr>
                                          <m:t>𝑜𝑛𝑓𝑖𝑟𝑚𝑒𝑑</m:t>
                                        </m:r>
                                        <m:r>
                                          <a:rPr lang="en-US" sz="1400" b="0" i="1" kern="1200" dirty="0" smtClean="0">
                                            <a:solidFill>
                                              <a:schemeClr val="dk1"/>
                                            </a:solidFill>
                                            <a:latin typeface="Cambria Math" panose="02040503050406030204" pitchFamily="18" charset="0"/>
                                            <a:ea typeface="+mn-ea"/>
                                            <a:cs typeface="+mn-cs"/>
                                          </a:rPr>
                                          <m:t> </m:t>
                                        </m:r>
                                        <m:r>
                                          <a:rPr lang="en-US" sz="1400" b="0" i="1" kern="1200" dirty="0" smtClean="0">
                                            <a:solidFill>
                                              <a:schemeClr val="dk1"/>
                                            </a:solidFill>
                                            <a:latin typeface="Cambria Math" panose="02040503050406030204" pitchFamily="18" charset="0"/>
                                            <a:ea typeface="+mn-ea"/>
                                            <a:cs typeface="+mn-cs"/>
                                          </a:rPr>
                                          <m:t>𝐶𝑎𝑠𝑒𝑠</m:t>
                                        </m:r>
                                      </m:e>
                                      <m:sub>
                                        <m:r>
                                          <a:rPr lang="en-US" sz="1400" b="0" i="1" kern="1200" dirty="0" smtClean="0">
                                            <a:solidFill>
                                              <a:schemeClr val="dk1"/>
                                            </a:solidFill>
                                            <a:latin typeface="Cambria Math" panose="02040503050406030204" pitchFamily="18" charset="0"/>
                                            <a:ea typeface="+mn-ea"/>
                                            <a:cs typeface="+mn-cs"/>
                                          </a:rPr>
                                          <m:t>𝑡</m:t>
                                        </m:r>
                                        <m:r>
                                          <a:rPr lang="en-US" sz="1400" b="0" i="1" kern="1200" dirty="0" smtClean="0">
                                            <a:solidFill>
                                              <a:schemeClr val="dk1"/>
                                            </a:solidFill>
                                            <a:latin typeface="Cambria Math" panose="02040503050406030204" pitchFamily="18" charset="0"/>
                                            <a:ea typeface="+mn-ea"/>
                                            <a:cs typeface="+mn-cs"/>
                                          </a:rPr>
                                          <m:t>=0</m:t>
                                        </m:r>
                                      </m:sub>
                                    </m:sSub>
                                  </m:num>
                                  <m:den>
                                    <m:r>
                                      <a:rPr lang="en-US" sz="1400" b="0" i="1" smtClean="0">
                                        <a:latin typeface="Cambria Math" panose="02040503050406030204" pitchFamily="18" charset="0"/>
                                      </a:rPr>
                                      <m:t>𝑅𝑒𝑔𝑖𝑜𝑛</m:t>
                                    </m:r>
                                    <m:r>
                                      <a:rPr lang="en-US" sz="1400" b="0" i="1" smtClean="0">
                                        <a:latin typeface="Cambria Math" panose="02040503050406030204" pitchFamily="18" charset="0"/>
                                      </a:rPr>
                                      <m:t> </m:t>
                                    </m:r>
                                    <m:r>
                                      <a:rPr lang="en-US" sz="1400" b="0" i="1" smtClean="0">
                                        <a:latin typeface="Cambria Math" panose="02040503050406030204" pitchFamily="18" charset="0"/>
                                      </a:rPr>
                                      <m:t>𝑃𝑜𝑝𝑢𝑙𝑎𝑡𝑖𝑜𝑛</m:t>
                                    </m:r>
                                  </m:den>
                                </m:f>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119836"/>
                      </a:ext>
                    </a:extLst>
                  </a:tr>
                  <a:tr h="263383">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m:t>
                                        </m:r>
                                        <m:r>
                                          <a:rPr lang="en-US" sz="1400" i="1" kern="1200" dirty="0" smtClean="0">
                                            <a:solidFill>
                                              <a:schemeClr val="dk1"/>
                                            </a:solidFill>
                                            <a:latin typeface="Cambria Math" panose="02040503050406030204" pitchFamily="18" charset="0"/>
                                            <a:ea typeface="+mn-ea"/>
                                            <a:cs typeface="+mn-cs"/>
                                          </a:rPr>
                                          <m:t>𝐶</m:t>
                                        </m:r>
                                        <m:r>
                                          <a:rPr lang="en-US" sz="1400" b="0" i="1" kern="1200" dirty="0" smtClean="0">
                                            <a:solidFill>
                                              <a:schemeClr val="dk1"/>
                                            </a:solidFill>
                                            <a:latin typeface="Cambria Math" panose="02040503050406030204" pitchFamily="18" charset="0"/>
                                            <a:ea typeface="+mn-ea"/>
                                            <a:cs typeface="+mn-cs"/>
                                          </a:rPr>
                                          <m:t>𝑜𝑛𝑓𝑖𝑟𝑚𝑒𝑑</m:t>
                                        </m:r>
                                        <m:r>
                                          <a:rPr lang="en-US" sz="1400" b="0" i="1" kern="1200" dirty="0" smtClean="0">
                                            <a:solidFill>
                                              <a:schemeClr val="dk1"/>
                                            </a:solidFill>
                                            <a:latin typeface="Cambria Math" panose="02040503050406030204" pitchFamily="18" charset="0"/>
                                            <a:ea typeface="+mn-ea"/>
                                            <a:cs typeface="+mn-cs"/>
                                          </a:rPr>
                                          <m:t> </m:t>
                                        </m:r>
                                        <m:r>
                                          <a:rPr lang="en-US" sz="1400" b="0" i="1" kern="1200" dirty="0" smtClean="0">
                                            <a:solidFill>
                                              <a:schemeClr val="dk1"/>
                                            </a:solidFill>
                                            <a:latin typeface="Cambria Math" panose="02040503050406030204" pitchFamily="18" charset="0"/>
                                            <a:ea typeface="+mn-ea"/>
                                            <a:cs typeface="+mn-cs"/>
                                          </a:rPr>
                                          <m:t>𝐶𝑎𝑠𝑒𝑠</m:t>
                                        </m:r>
                                      </m:e>
                                      <m:sub>
                                        <m:r>
                                          <a:rPr lang="en-US" sz="1400" b="0" i="1" kern="1200" dirty="0" smtClean="0">
                                            <a:solidFill>
                                              <a:schemeClr val="dk1"/>
                                            </a:solidFill>
                                            <a:latin typeface="Cambria Math" panose="02040503050406030204" pitchFamily="18" charset="0"/>
                                            <a:ea typeface="+mn-ea"/>
                                            <a:cs typeface="+mn-cs"/>
                                          </a:rPr>
                                          <m:t>𝑡</m:t>
                                        </m:r>
                                        <m:r>
                                          <a:rPr lang="en-US" sz="1400" b="0" i="1" kern="1200" dirty="0" smtClean="0">
                                            <a:solidFill>
                                              <a:schemeClr val="dk1"/>
                                            </a:solidFill>
                                            <a:latin typeface="Cambria Math" panose="02040503050406030204" pitchFamily="18" charset="0"/>
                                            <a:ea typeface="+mn-ea"/>
                                            <a:cs typeface="+mn-cs"/>
                                          </a:rPr>
                                          <m:t>=0</m:t>
                                        </m:r>
                                      </m:sub>
                                    </m:sSub>
                                    <m:r>
                                      <m:rPr>
                                        <m:nor/>
                                      </m:rPr>
                                      <a:rPr lang="en-US" sz="1400" kern="1200" dirty="0" smtClean="0">
                                        <a:solidFill>
                                          <a:schemeClr val="dk1"/>
                                        </a:solidFill>
                                        <a:latin typeface="+mn-lt"/>
                                        <a:ea typeface="+mn-ea"/>
                                        <a:cs typeface="+mn-cs"/>
                                      </a:rPr>
                                      <m:t>−</m:t>
                                    </m:r>
                                    <m:sSub>
                                      <m:sSubPr>
                                        <m:ctrlPr>
                                          <a:rPr lang="en-US" sz="1400" i="1" smtClean="0">
                                            <a:latin typeface="Cambria Math" panose="02040503050406030204" pitchFamily="18" charset="0"/>
                                          </a:rPr>
                                        </m:ctrlPr>
                                      </m:sSubPr>
                                      <m:e>
                                        <m:r>
                                          <a:rPr lang="en-US" sz="1400" i="1" kern="1200" dirty="0" smtClean="0">
                                            <a:solidFill>
                                              <a:schemeClr val="dk1"/>
                                            </a:solidFill>
                                            <a:latin typeface="Cambria Math" panose="02040503050406030204" pitchFamily="18" charset="0"/>
                                            <a:ea typeface="+mn-ea"/>
                                            <a:cs typeface="+mn-cs"/>
                                          </a:rPr>
                                          <m:t>𝐶</m:t>
                                        </m:r>
                                        <m:r>
                                          <a:rPr lang="en-US" sz="1400" b="0" i="1" kern="1200" dirty="0" smtClean="0">
                                            <a:solidFill>
                                              <a:schemeClr val="dk1"/>
                                            </a:solidFill>
                                            <a:latin typeface="Cambria Math" panose="02040503050406030204" pitchFamily="18" charset="0"/>
                                            <a:ea typeface="+mn-ea"/>
                                            <a:cs typeface="+mn-cs"/>
                                          </a:rPr>
                                          <m:t>𝑜𝑛𝑓𝑖𝑟𝑚𝑒𝑑</m:t>
                                        </m:r>
                                        <m:r>
                                          <a:rPr lang="en-US" sz="1400" b="0" i="1" kern="1200" dirty="0" smtClean="0">
                                            <a:solidFill>
                                              <a:schemeClr val="dk1"/>
                                            </a:solidFill>
                                            <a:latin typeface="Cambria Math" panose="02040503050406030204" pitchFamily="18" charset="0"/>
                                            <a:ea typeface="+mn-ea"/>
                                            <a:cs typeface="+mn-cs"/>
                                          </a:rPr>
                                          <m:t> </m:t>
                                        </m:r>
                                        <m:r>
                                          <a:rPr lang="en-US" sz="1400" b="0" i="1" kern="1200" dirty="0" smtClean="0">
                                            <a:solidFill>
                                              <a:schemeClr val="dk1"/>
                                            </a:solidFill>
                                            <a:latin typeface="Cambria Math" panose="02040503050406030204" pitchFamily="18" charset="0"/>
                                            <a:ea typeface="+mn-ea"/>
                                            <a:cs typeface="+mn-cs"/>
                                          </a:rPr>
                                          <m:t>𝐶𝑎𝑠𝑒𝑠</m:t>
                                        </m:r>
                                      </m:e>
                                      <m:sub>
                                        <m:r>
                                          <a:rPr lang="en-US" sz="1400" b="0" i="1" smtClean="0">
                                            <a:latin typeface="Cambria Math" panose="02040503050406030204" pitchFamily="18" charset="0"/>
                                          </a:rPr>
                                          <m:t>𝑡</m:t>
                                        </m:r>
                                        <m:r>
                                          <a:rPr lang="en-US" sz="1400" b="0" i="1" smtClean="0">
                                            <a:latin typeface="Cambria Math" panose="02040503050406030204" pitchFamily="18" charset="0"/>
                                          </a:rPr>
                                          <m:t>=−14</m:t>
                                        </m:r>
                                      </m:sub>
                                    </m:sSub>
                                    <m:r>
                                      <a:rPr lang="en-US" sz="1400" b="0" i="1" smtClean="0">
                                        <a:latin typeface="Cambria Math" panose="02040503050406030204" pitchFamily="18" charset="0"/>
                                      </a:rPr>
                                      <m:t>)</m:t>
                                    </m:r>
                                  </m:num>
                                  <m:den>
                                    <m:r>
                                      <a:rPr lang="en-US" sz="1400" b="0" i="1" smtClean="0">
                                        <a:latin typeface="Cambria Math" panose="02040503050406030204" pitchFamily="18" charset="0"/>
                                      </a:rPr>
                                      <m:t>𝑅𝑒𝑔𝑖𝑜𝑛</m:t>
                                    </m:r>
                                    <m:r>
                                      <a:rPr lang="en-US" sz="1400" b="0" i="1" smtClean="0">
                                        <a:latin typeface="Cambria Math" panose="02040503050406030204" pitchFamily="18" charset="0"/>
                                      </a:rPr>
                                      <m:t> </m:t>
                                    </m:r>
                                    <m:r>
                                      <a:rPr lang="en-US" sz="1400" b="0" i="1" smtClean="0">
                                        <a:latin typeface="Cambria Math" panose="02040503050406030204" pitchFamily="18" charset="0"/>
                                      </a:rPr>
                                      <m:t>𝑃𝑜𝑝𝑢𝑙𝑎𝑡𝑖𝑜𝑛</m:t>
                                    </m:r>
                                  </m:den>
                                </m:f>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8494008"/>
                      </a:ext>
                    </a:extLst>
                  </a:tr>
                  <a:tr h="263383">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𝛽</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r>
                                      <a:rPr lang="en-US" sz="1400" b="0" i="1" smtClean="0">
                                        <a:latin typeface="Cambria Math" panose="02040503050406030204" pitchFamily="18" charset="0"/>
                                      </a:rPr>
                                      <m:t>/</m:t>
                                    </m:r>
                                    <m:r>
                                      <a:rPr lang="en-US" sz="1400" b="0" i="1" smtClean="0">
                                        <a:latin typeface="Cambria Math" panose="02040503050406030204" pitchFamily="18" charset="0"/>
                                      </a:rPr>
                                      <m:t>𝜎</m:t>
                                    </m:r>
                                  </m:num>
                                  <m:den>
                                    <m:r>
                                      <a:rPr lang="en-US" sz="1400" b="0" i="1" smtClean="0">
                                        <a:latin typeface="Cambria Math" panose="02040503050406030204" pitchFamily="18" charset="0"/>
                                      </a:rPr>
                                      <m:t>𝑅𝑒𝑔𝑖𝑜𝑛</m:t>
                                    </m:r>
                                    <m:r>
                                      <a:rPr lang="en-US" sz="1400" b="0" i="1" smtClean="0">
                                        <a:latin typeface="Cambria Math" panose="02040503050406030204" pitchFamily="18" charset="0"/>
                                      </a:rPr>
                                      <m:t> </m:t>
                                    </m:r>
                                    <m:r>
                                      <a:rPr lang="en-US" sz="1400" b="0" i="1" smtClean="0">
                                        <a:latin typeface="Cambria Math" panose="02040503050406030204" pitchFamily="18" charset="0"/>
                                      </a:rPr>
                                      <m:t>𝑃𝑜𝑝𝑢𝑙𝑎𝑡𝑖𝑜𝑛</m:t>
                                    </m:r>
                                  </m:den>
                                </m:f>
                              </m:oMath>
                            </m:oMathPara>
                          </a14:m>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6114245"/>
                      </a:ext>
                    </a:extLst>
                  </a:tr>
                  <a:tr h="352055">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𝑈</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oMath>
                            </m:oMathPara>
                          </a14:m>
                          <a:endParaRPr lang="en-US" sz="14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𝑆</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𝑡</m:t>
                                    </m:r>
                                    <m:r>
                                      <a:rPr lang="en-US" sz="1400" b="0" i="1" smtClean="0">
                                        <a:latin typeface="Cambria Math" panose="02040503050406030204" pitchFamily="18" charset="0"/>
                                      </a:rPr>
                                      <m:t>=0</m:t>
                                    </m:r>
                                  </m:sub>
                                </m:sSub>
                              </m:oMath>
                            </m:oMathPara>
                          </a14:m>
                          <a:endParaRPr lang="en-US" sz="140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6160270"/>
                      </a:ext>
                    </a:extLst>
                  </a:tr>
                </a:tbl>
              </a:graphicData>
            </a:graphic>
          </p:graphicFrame>
        </mc:Choice>
        <mc:Fallback xmlns="">
          <p:graphicFrame>
            <p:nvGraphicFramePr>
              <p:cNvPr id="28" name="Table 27"/>
              <p:cNvGraphicFramePr>
                <a:graphicFrameLocks noGrp="1"/>
              </p:cNvGraphicFramePr>
              <p:nvPr>
                <p:extLst>
                  <p:ext uri="{D42A27DB-BD31-4B8C-83A1-F6EECF244321}">
                    <p14:modId xmlns:p14="http://schemas.microsoft.com/office/powerpoint/2010/main" val="2196975297"/>
                  </p:ext>
                </p:extLst>
              </p:nvPr>
            </p:nvGraphicFramePr>
            <p:xfrm>
              <a:off x="6284370" y="4179522"/>
              <a:ext cx="5664213" cy="2260485"/>
            </p:xfrm>
            <a:graphic>
              <a:graphicData uri="http://schemas.openxmlformats.org/drawingml/2006/table">
                <a:tbl>
                  <a:tblPr firstRow="1" bandRow="1">
                    <a:tableStyleId>{5C22544A-7EE6-4342-B048-85BDC9FD1C3A}</a:tableStyleId>
                  </a:tblPr>
                  <a:tblGrid>
                    <a:gridCol w="1230100">
                      <a:extLst>
                        <a:ext uri="{9D8B030D-6E8A-4147-A177-3AD203B41FA5}">
                          <a16:colId xmlns:a16="http://schemas.microsoft.com/office/drawing/2014/main" val="1363094338"/>
                        </a:ext>
                      </a:extLst>
                    </a:gridCol>
                    <a:gridCol w="4434113">
                      <a:extLst>
                        <a:ext uri="{9D8B030D-6E8A-4147-A177-3AD203B41FA5}">
                          <a16:colId xmlns:a16="http://schemas.microsoft.com/office/drawing/2014/main" val="3113530861"/>
                        </a:ext>
                      </a:extLst>
                    </a:gridCol>
                  </a:tblGrid>
                  <a:tr h="304800">
                    <a:tc>
                      <a:txBody>
                        <a:bodyPr/>
                        <a:lstStyle/>
                        <a:p>
                          <a:pPr algn="ctr"/>
                          <a:r>
                            <a:rPr lang="en-US" sz="1400">
                              <a:solidFill>
                                <a:schemeClr val="tx1"/>
                              </a:solidFill>
                              <a:latin typeface="+mj-lt"/>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solidFill>
                                <a:schemeClr val="tx1"/>
                              </a:solidFill>
                              <a:latin typeface="+mj-lt"/>
                            </a:rPr>
                            <a:t>Calculations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016755"/>
                      </a:ext>
                    </a:extLst>
                  </a:tr>
                  <a:tr h="53441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95" t="-57955" r="-361881" b="-26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7846" t="-57955" r="-274" b="-268182"/>
                          </a:stretch>
                        </a:blipFill>
                      </a:tcPr>
                    </a:tc>
                    <a:extLst>
                      <a:ext uri="{0D108BD9-81ED-4DB2-BD59-A6C34878D82A}">
                        <a16:rowId xmlns:a16="http://schemas.microsoft.com/office/drawing/2014/main" val="3994119836"/>
                      </a:ext>
                    </a:extLst>
                  </a:tr>
                  <a:tr h="53524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95" t="-157955" r="-361881" b="-16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7846" t="-157955" r="-274" b="-168182"/>
                          </a:stretch>
                        </a:blipFill>
                      </a:tcPr>
                    </a:tc>
                    <a:extLst>
                      <a:ext uri="{0D108BD9-81ED-4DB2-BD59-A6C34878D82A}">
                        <a16:rowId xmlns:a16="http://schemas.microsoft.com/office/drawing/2014/main" val="4218494008"/>
                      </a:ext>
                    </a:extLst>
                  </a:tr>
                  <a:tr h="53397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95" t="-257955" r="-361881" b="-6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7846" t="-257955" r="-274" b="-68182"/>
                          </a:stretch>
                        </a:blipFill>
                      </a:tcPr>
                    </a:tc>
                    <a:extLst>
                      <a:ext uri="{0D108BD9-81ED-4DB2-BD59-A6C34878D82A}">
                        <a16:rowId xmlns:a16="http://schemas.microsoft.com/office/drawing/2014/main" val="3706114245"/>
                      </a:ext>
                    </a:extLst>
                  </a:tr>
                  <a:tr h="35205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95" t="-543103" r="-361881" b="-3448"/>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7846" t="-543103" r="-274" b="-3448"/>
                          </a:stretch>
                        </a:blipFill>
                      </a:tcPr>
                    </a:tc>
                    <a:extLst>
                      <a:ext uri="{0D108BD9-81ED-4DB2-BD59-A6C34878D82A}">
                        <a16:rowId xmlns:a16="http://schemas.microsoft.com/office/drawing/2014/main" val="1826160270"/>
                      </a:ext>
                    </a:extLst>
                  </a:tr>
                </a:tbl>
              </a:graphicData>
            </a:graphic>
          </p:graphicFrame>
        </mc:Fallback>
      </mc:AlternateContent>
      <mc:AlternateContent xmlns:mc="http://schemas.openxmlformats.org/markup-compatibility/2006" xmlns:a14="http://schemas.microsoft.com/office/drawing/2010/main">
        <mc:Choice Requires="a14">
          <p:sp>
            <p:nvSpPr>
              <p:cNvPr id="25" name="TextBox 24"/>
              <p:cNvSpPr txBox="1"/>
              <p:nvPr/>
            </p:nvSpPr>
            <p:spPr>
              <a:xfrm>
                <a:off x="2193658" y="3113138"/>
                <a:ext cx="7293242" cy="406778"/>
              </a:xfrm>
              <a:prstGeom prst="rect">
                <a:avLst/>
              </a:prstGeom>
              <a:noFill/>
            </p:spPr>
            <p:txBody>
              <a:bodyPr wrap="square" rtlCol="0">
                <a:spAutoFit/>
              </a:bodyPr>
              <a:lstStyle/>
              <a:p>
                <a:pPr algn="ctr">
                  <a:spcAft>
                    <a:spcPts val="600"/>
                  </a:spcAft>
                </a:pPr>
                <a:r>
                  <a:rPr lang="en-US" sz="1400" i="1" dirty="0">
                    <a:solidFill>
                      <a:schemeClr val="tx1"/>
                    </a:solidFill>
                  </a:rPr>
                  <a:t>Where,      </a:t>
                </a:r>
                <a:r>
                  <a:rPr lang="en-US" sz="1400" i="1" dirty="0">
                    <a:solidFill>
                      <a:schemeClr val="tx1"/>
                    </a:solidFill>
                    <a:latin typeface="Cambria Math" panose="02040503050406030204" pitchFamily="18" charset="0"/>
                  </a:rPr>
                  <a:t> </a:t>
                </a:r>
                <a14:m>
                  <m:oMath xmlns:m="http://schemas.openxmlformats.org/officeDocument/2006/math">
                    <m:r>
                      <a:rPr lang="en-US" sz="1400" i="1">
                        <a:solidFill>
                          <a:srgbClr val="0070C0"/>
                        </a:solidFill>
                        <a:latin typeface="Cambria Math" panose="02040503050406030204" pitchFamily="18" charset="0"/>
                      </a:rPr>
                      <m:t>𝑺</m:t>
                    </m:r>
                    <m:d>
                      <m:dPr>
                        <m:ctrlPr>
                          <a:rPr lang="en-US" sz="1400" i="1">
                            <a:solidFill>
                              <a:srgbClr val="0070C0"/>
                            </a:solidFill>
                            <a:latin typeface="Cambria Math" panose="02040503050406030204" pitchFamily="18" charset="0"/>
                          </a:rPr>
                        </m:ctrlPr>
                      </m:dPr>
                      <m:e>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𝒕</m:t>
                            </m:r>
                          </m:e>
                          <m:sub>
                            <m:r>
                              <a:rPr lang="en-US" sz="1400" i="1">
                                <a:solidFill>
                                  <a:srgbClr val="0070C0"/>
                                </a:solidFill>
                                <a:latin typeface="Cambria Math" panose="02040503050406030204" pitchFamily="18" charset="0"/>
                              </a:rPr>
                              <m:t>𝒋</m:t>
                            </m:r>
                          </m:sub>
                        </m:sSub>
                      </m:e>
                    </m:d>
                    <m:r>
                      <a:rPr lang="en-US" sz="1400" i="1">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𝑬</m:t>
                    </m:r>
                    <m:d>
                      <m:dPr>
                        <m:ctrlPr>
                          <a:rPr lang="en-US" sz="1400" i="1">
                            <a:solidFill>
                              <a:srgbClr val="0070C0"/>
                            </a:solidFill>
                            <a:latin typeface="Cambria Math" panose="02040503050406030204" pitchFamily="18" charset="0"/>
                          </a:rPr>
                        </m:ctrlPr>
                      </m:dPr>
                      <m:e>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𝒕</m:t>
                            </m:r>
                          </m:e>
                          <m:sub>
                            <m:r>
                              <a:rPr lang="en-US" sz="1400" i="1">
                                <a:solidFill>
                                  <a:srgbClr val="0070C0"/>
                                </a:solidFill>
                                <a:latin typeface="Cambria Math" panose="02040503050406030204" pitchFamily="18" charset="0"/>
                              </a:rPr>
                              <m:t>𝒋</m:t>
                            </m:r>
                          </m:sub>
                        </m:sSub>
                      </m:e>
                    </m:d>
                    <m:r>
                      <a:rPr lang="en-US" sz="1400" i="1">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𝑰</m:t>
                    </m:r>
                    <m:d>
                      <m:dPr>
                        <m:ctrlPr>
                          <a:rPr lang="en-US" sz="1400" i="1">
                            <a:solidFill>
                              <a:srgbClr val="0070C0"/>
                            </a:solidFill>
                            <a:latin typeface="Cambria Math" panose="02040503050406030204" pitchFamily="18" charset="0"/>
                          </a:rPr>
                        </m:ctrlPr>
                      </m:dPr>
                      <m:e>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𝒕</m:t>
                            </m:r>
                          </m:e>
                          <m:sub>
                            <m:r>
                              <a:rPr lang="en-US" sz="1400" i="1">
                                <a:solidFill>
                                  <a:srgbClr val="0070C0"/>
                                </a:solidFill>
                                <a:latin typeface="Cambria Math" panose="02040503050406030204" pitchFamily="18" charset="0"/>
                              </a:rPr>
                              <m:t>𝒋</m:t>
                            </m:r>
                          </m:sub>
                        </m:sSub>
                      </m:e>
                    </m:d>
                    <m:r>
                      <a:rPr lang="en-US" sz="1400" i="1">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𝑼</m:t>
                    </m:r>
                    <m:d>
                      <m:dPr>
                        <m:ctrlPr>
                          <a:rPr lang="en-US" sz="1400" i="1">
                            <a:solidFill>
                              <a:srgbClr val="0070C0"/>
                            </a:solidFill>
                            <a:latin typeface="Cambria Math" panose="02040503050406030204" pitchFamily="18" charset="0"/>
                          </a:rPr>
                        </m:ctrlPr>
                      </m:dPr>
                      <m:e>
                        <m:sSub>
                          <m:sSubPr>
                            <m:ctrlPr>
                              <a:rPr lang="en-US" sz="1400" i="1">
                                <a:solidFill>
                                  <a:srgbClr val="0070C0"/>
                                </a:solidFill>
                                <a:latin typeface="Cambria Math" panose="02040503050406030204" pitchFamily="18" charset="0"/>
                              </a:rPr>
                            </m:ctrlPr>
                          </m:sSubPr>
                          <m:e>
                            <m:r>
                              <a:rPr lang="en-US" sz="1400" i="1">
                                <a:solidFill>
                                  <a:srgbClr val="0070C0"/>
                                </a:solidFill>
                                <a:latin typeface="Cambria Math" panose="02040503050406030204" pitchFamily="18" charset="0"/>
                              </a:rPr>
                              <m:t>𝒕</m:t>
                            </m:r>
                          </m:e>
                          <m:sub>
                            <m:r>
                              <a:rPr lang="en-US" sz="1400" i="1">
                                <a:solidFill>
                                  <a:srgbClr val="0070C0"/>
                                </a:solidFill>
                                <a:latin typeface="Cambria Math" panose="02040503050406030204" pitchFamily="18" charset="0"/>
                              </a:rPr>
                              <m:t>𝒋</m:t>
                            </m:r>
                          </m:sub>
                        </m:sSub>
                      </m:e>
                    </m:d>
                    <m:r>
                      <a:rPr lang="en-US" sz="1400" i="1">
                        <a:solidFill>
                          <a:srgbClr val="0070C0"/>
                        </a:solidFill>
                        <a:latin typeface="Cambria Math" panose="02040503050406030204" pitchFamily="18" charset="0"/>
                      </a:rPr>
                      <m:t>=</m:t>
                    </m:r>
                    <m:r>
                      <a:rPr lang="en-US" sz="1400" i="1" smtClean="0">
                        <a:solidFill>
                          <a:srgbClr val="0070C0"/>
                        </a:solidFill>
                        <a:latin typeface="Cambria Math" panose="02040503050406030204" pitchFamily="18" charset="0"/>
                      </a:rPr>
                      <m:t>𝟏</m:t>
                    </m:r>
                  </m:oMath>
                </a14:m>
                <a:r>
                  <a:rPr lang="en-US" sz="1400" i="1" dirty="0">
                    <a:solidFill>
                      <a:srgbClr val="0070C0"/>
                    </a:solidFill>
                  </a:rPr>
                  <a:t>   </a:t>
                </a:r>
                <a:r>
                  <a:rPr lang="en-US" sz="1400" i="1" dirty="0">
                    <a:solidFill>
                      <a:schemeClr val="tx1"/>
                    </a:solidFill>
                  </a:rPr>
                  <a:t>and</a:t>
                </a:r>
                <a:r>
                  <a:rPr lang="en-US" sz="1400" i="1" dirty="0">
                    <a:solidFill>
                      <a:srgbClr val="0070C0"/>
                    </a:solidFill>
                  </a:rPr>
                  <a:t>    </a:t>
                </a:r>
                <a14:m>
                  <m:oMath xmlns:m="http://schemas.openxmlformats.org/officeDocument/2006/math">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𝒅𝒔</m:t>
                        </m:r>
                      </m:num>
                      <m:den>
                        <m:r>
                          <a:rPr lang="en-US" sz="1400" i="1">
                            <a:solidFill>
                              <a:srgbClr val="0070C0"/>
                            </a:solidFill>
                            <a:latin typeface="Cambria Math" panose="02040503050406030204" pitchFamily="18" charset="0"/>
                          </a:rPr>
                          <m:t>𝒅𝒕</m:t>
                        </m:r>
                      </m:den>
                    </m:f>
                    <m:r>
                      <a:rPr lang="en-US" sz="1400" i="1">
                        <a:solidFill>
                          <a:srgbClr val="0070C0"/>
                        </a:solidFill>
                        <a:latin typeface="Cambria Math" panose="02040503050406030204" pitchFamily="18" charset="0"/>
                      </a:rPr>
                      <m:t>+</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𝒅𝒆</m:t>
                        </m:r>
                      </m:num>
                      <m:den>
                        <m:r>
                          <a:rPr lang="en-US" sz="1400" i="1">
                            <a:solidFill>
                              <a:srgbClr val="0070C0"/>
                            </a:solidFill>
                            <a:latin typeface="Cambria Math" panose="02040503050406030204" pitchFamily="18" charset="0"/>
                          </a:rPr>
                          <m:t>𝒅𝒕</m:t>
                        </m:r>
                      </m:den>
                    </m:f>
                    <m:r>
                      <a:rPr lang="en-US" sz="1400" i="1">
                        <a:solidFill>
                          <a:srgbClr val="0070C0"/>
                        </a:solidFill>
                        <a:latin typeface="Cambria Math" panose="02040503050406030204" pitchFamily="18" charset="0"/>
                      </a:rPr>
                      <m:t>+</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𝒅𝒊</m:t>
                        </m:r>
                      </m:num>
                      <m:den>
                        <m:r>
                          <a:rPr lang="en-US" sz="1400" i="1">
                            <a:solidFill>
                              <a:srgbClr val="0070C0"/>
                            </a:solidFill>
                            <a:latin typeface="Cambria Math" panose="02040503050406030204" pitchFamily="18" charset="0"/>
                          </a:rPr>
                          <m:t>𝒅𝒕</m:t>
                        </m:r>
                      </m:den>
                    </m:f>
                    <m:r>
                      <a:rPr lang="en-US" sz="1400" i="1">
                        <a:solidFill>
                          <a:srgbClr val="0070C0"/>
                        </a:solidFill>
                        <a:latin typeface="Cambria Math" panose="02040503050406030204" pitchFamily="18" charset="0"/>
                      </a:rPr>
                      <m:t>+</m:t>
                    </m:r>
                    <m:f>
                      <m:fPr>
                        <m:ctrlPr>
                          <a:rPr lang="en-US" sz="1400" i="1">
                            <a:solidFill>
                              <a:srgbClr val="0070C0"/>
                            </a:solidFill>
                            <a:latin typeface="Cambria Math" panose="02040503050406030204" pitchFamily="18" charset="0"/>
                          </a:rPr>
                        </m:ctrlPr>
                      </m:fPr>
                      <m:num>
                        <m:r>
                          <a:rPr lang="en-US" sz="1400" i="1">
                            <a:solidFill>
                              <a:srgbClr val="0070C0"/>
                            </a:solidFill>
                            <a:latin typeface="Cambria Math" panose="02040503050406030204" pitchFamily="18" charset="0"/>
                          </a:rPr>
                          <m:t>𝒅𝒖</m:t>
                        </m:r>
                      </m:num>
                      <m:den>
                        <m:r>
                          <a:rPr lang="en-US" sz="1400" i="1">
                            <a:solidFill>
                              <a:srgbClr val="0070C0"/>
                            </a:solidFill>
                            <a:latin typeface="Cambria Math" panose="02040503050406030204" pitchFamily="18" charset="0"/>
                          </a:rPr>
                          <m:t>𝒅𝒕</m:t>
                        </m:r>
                      </m:den>
                    </m:f>
                    <m:r>
                      <a:rPr lang="en-US" sz="1400" i="1">
                        <a:solidFill>
                          <a:srgbClr val="0070C0"/>
                        </a:solidFill>
                        <a:latin typeface="Cambria Math" panose="02040503050406030204" pitchFamily="18" charset="0"/>
                      </a:rPr>
                      <m:t>=</m:t>
                    </m:r>
                    <m:r>
                      <a:rPr lang="en-US" sz="1400" i="1">
                        <a:solidFill>
                          <a:srgbClr val="0070C0"/>
                        </a:solidFill>
                        <a:latin typeface="Cambria Math" panose="02040503050406030204" pitchFamily="18" charset="0"/>
                      </a:rPr>
                      <m:t>𝟎</m:t>
                    </m:r>
                  </m:oMath>
                </a14:m>
                <a:endParaRPr lang="en-US" sz="1400" dirty="0">
                  <a:solidFill>
                    <a:srgbClr val="0070C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193658" y="3113138"/>
                <a:ext cx="7293242" cy="406778"/>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553547" y="2530785"/>
                <a:ext cx="2218359" cy="467500"/>
              </a:xfrm>
              <a:prstGeom prst="rect">
                <a:avLst/>
              </a:prstGeom>
              <a:gradFill>
                <a:gsLst>
                  <a:gs pos="0">
                    <a:schemeClr val="bg1">
                      <a:gamma/>
                      <a:tint val="0"/>
                      <a:invGamma/>
                    </a:schemeClr>
                  </a:gs>
                  <a:gs pos="100000">
                    <a:schemeClr val="bg1"/>
                  </a:gs>
                </a:gsLst>
                <a:lin ang="5400000" scaled="1"/>
              </a:gradFill>
            </p:spPr>
            <p:txBody>
              <a:bodyPr wrap="square" rtlCol="0">
                <a:spAutoFit/>
              </a:bodyPr>
              <a:lstStyle/>
              <a:p>
                <a:pPr>
                  <a:lnSpc>
                    <a:spcPct val="107000"/>
                  </a:lnSpc>
                </a:pPr>
                <a14:m>
                  <m:oMathPara xmlns:m="http://schemas.openxmlformats.org/officeDocument/2006/math">
                    <m:oMathParaPr>
                      <m:jc m:val="centerGroup"/>
                    </m:oMathParaPr>
                    <m:oMath xmlns:m="http://schemas.openxmlformats.org/officeDocument/2006/math">
                      <m:f>
                        <m:fPr>
                          <m:ctrlPr>
                            <a:rPr lang="en-US" sz="1200" b="1" i="1" smtClean="0">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m:t>
                          </m:r>
                          <m:r>
                            <a:rPr lang="en-US" sz="1200" b="1" i="1" smtClean="0">
                              <a:solidFill>
                                <a:srgbClr val="0070C0"/>
                              </a:solidFill>
                              <a:latin typeface="Cambria Math" panose="02040503050406030204" pitchFamily="18" charset="0"/>
                            </a:rPr>
                            <m:t>𝑺</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 −</m:t>
                      </m:r>
                      <m:r>
                        <a:rPr lang="en-US" sz="1200" b="1" i="1">
                          <a:solidFill>
                            <a:srgbClr val="0070C0"/>
                          </a:solidFill>
                          <a:latin typeface="Cambria Math" panose="02040503050406030204" pitchFamily="18" charset="0"/>
                        </a:rPr>
                        <m:t>𝜷</m:t>
                      </m:r>
                      <m:r>
                        <a:rPr lang="en-US" sz="1200" b="1" i="1">
                          <a:solidFill>
                            <a:srgbClr val="0070C0"/>
                          </a:solidFill>
                          <a:latin typeface="Cambria Math" panose="02040503050406030204" pitchFamily="18" charset="0"/>
                        </a:rPr>
                        <m:t>𝑰</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r>
                        <a:rPr lang="en-US" sz="1200" b="1" i="1">
                          <a:solidFill>
                            <a:srgbClr val="0070C0"/>
                          </a:solidFill>
                          <a:latin typeface="Cambria Math" panose="02040503050406030204" pitchFamily="18" charset="0"/>
                        </a:rPr>
                        <m:t>𝑺</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oMath>
                  </m:oMathPara>
                </a14:m>
                <a:endParaRPr lang="en-US" sz="10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553547" y="2530785"/>
                <a:ext cx="2218359" cy="467500"/>
              </a:xfrm>
              <a:prstGeom prst="rect">
                <a:avLst/>
              </a:prstGeom>
              <a:blipFill>
                <a:blip r:embed="rId7"/>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979208" y="2540405"/>
                <a:ext cx="2198077" cy="507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200" b="1" i="1" smtClean="0">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m:t>
                          </m:r>
                          <m:r>
                            <a:rPr lang="en-US" sz="1200" b="1" i="1" smtClean="0">
                              <a:solidFill>
                                <a:srgbClr val="0070C0"/>
                              </a:solidFill>
                              <a:latin typeface="Cambria Math" panose="02040503050406030204" pitchFamily="18" charset="0"/>
                            </a:rPr>
                            <m:t>𝑼</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m:t>
                      </m:r>
                      <m:r>
                        <a:rPr lang="en-US" sz="1200" b="1" i="1">
                          <a:solidFill>
                            <a:srgbClr val="0070C0"/>
                          </a:solidFill>
                          <a:latin typeface="Cambria Math" panose="02040503050406030204" pitchFamily="18" charset="0"/>
                        </a:rPr>
                        <m:t>𝟏</m:t>
                      </m:r>
                      <m:r>
                        <a:rPr lang="en-US" sz="1200" b="1" i="1">
                          <a:solidFill>
                            <a:srgbClr val="0070C0"/>
                          </a:solidFill>
                          <a:latin typeface="Cambria Math" panose="02040503050406030204" pitchFamily="18" charset="0"/>
                        </a:rPr>
                        <m:t>−</m:t>
                      </m:r>
                      <m:d>
                        <m:dPr>
                          <m:ctrlPr>
                            <a:rPr lang="en-US" sz="1200" b="1" i="1">
                              <a:solidFill>
                                <a:srgbClr val="0070C0"/>
                              </a:solidFill>
                              <a:latin typeface="Cambria Math" panose="02040503050406030204" pitchFamily="18" charset="0"/>
                            </a:rPr>
                          </m:ctrlPr>
                        </m:dPr>
                        <m:e>
                          <m:f>
                            <m:fPr>
                              <m:ctrlPr>
                                <a:rPr lang="en-US" sz="1200" b="1" i="1">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𝒅𝒔</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m:t>
                          </m:r>
                          <m:f>
                            <m:fPr>
                              <m:ctrlPr>
                                <a:rPr lang="en-US" sz="1200" b="1" i="1">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𝒅𝒆</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m:t>
                          </m:r>
                          <m:f>
                            <m:fPr>
                              <m:ctrlPr>
                                <a:rPr lang="en-US" sz="1200" b="1" i="1">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𝒅𝒊</m:t>
                              </m:r>
                            </m:num>
                            <m:den>
                              <m:r>
                                <a:rPr lang="en-US" sz="1200" b="1" i="1">
                                  <a:solidFill>
                                    <a:srgbClr val="0070C0"/>
                                  </a:solidFill>
                                  <a:latin typeface="Cambria Math" panose="02040503050406030204" pitchFamily="18" charset="0"/>
                                </a:rPr>
                                <m:t>𝒅𝒕</m:t>
                              </m:r>
                            </m:den>
                          </m:f>
                        </m:e>
                      </m:d>
                    </m:oMath>
                  </m:oMathPara>
                </a14:m>
                <a:endParaRPr lang="en-US" sz="1000" b="1">
                  <a:solidFill>
                    <a:srgbClr val="0070C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7979208" y="2540405"/>
                <a:ext cx="2198077" cy="50731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736676" y="2534220"/>
                <a:ext cx="2228669" cy="467500"/>
              </a:xfrm>
              <a:prstGeom prst="rect">
                <a:avLst/>
              </a:prstGeom>
              <a:noFill/>
            </p:spPr>
            <p:txBody>
              <a:bodyPr wrap="square" rtlCol="0">
                <a:spAutoFit/>
              </a:bodyPr>
              <a:lstStyle/>
              <a:p>
                <a:pPr>
                  <a:lnSpc>
                    <a:spcPct val="107000"/>
                  </a:lnSpc>
                </a:pPr>
                <a14:m>
                  <m:oMathPara xmlns:m="http://schemas.openxmlformats.org/officeDocument/2006/math">
                    <m:oMathParaPr>
                      <m:jc m:val="centerGroup"/>
                    </m:oMathParaPr>
                    <m:oMath xmlns:m="http://schemas.openxmlformats.org/officeDocument/2006/math">
                      <m:f>
                        <m:fPr>
                          <m:ctrlPr>
                            <a:rPr lang="en-US" sz="1200" b="1" i="1" smtClean="0">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m:t>
                          </m:r>
                          <m:r>
                            <a:rPr lang="en-US" sz="1200" b="1" i="1" smtClean="0">
                              <a:solidFill>
                                <a:srgbClr val="0070C0"/>
                              </a:solidFill>
                              <a:latin typeface="Cambria Math" panose="02040503050406030204" pitchFamily="18" charset="0"/>
                            </a:rPr>
                            <m:t>𝑬</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m:t>
                      </m:r>
                      <m:r>
                        <a:rPr lang="en-US" sz="1200" b="1" i="1">
                          <a:solidFill>
                            <a:srgbClr val="0070C0"/>
                          </a:solidFill>
                          <a:latin typeface="Cambria Math" panose="02040503050406030204" pitchFamily="18" charset="0"/>
                        </a:rPr>
                        <m:t>𝜷</m:t>
                      </m:r>
                      <m:r>
                        <a:rPr lang="en-US" sz="1200" b="1" i="1">
                          <a:solidFill>
                            <a:srgbClr val="0070C0"/>
                          </a:solidFill>
                          <a:latin typeface="Cambria Math" panose="02040503050406030204" pitchFamily="18" charset="0"/>
                        </a:rPr>
                        <m:t>𝑰</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r>
                        <a:rPr lang="en-US" sz="1200" b="1" i="1">
                          <a:solidFill>
                            <a:srgbClr val="0070C0"/>
                          </a:solidFill>
                          <a:latin typeface="Cambria Math" panose="02040503050406030204" pitchFamily="18" charset="0"/>
                        </a:rPr>
                        <m:t>𝑺</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r>
                        <a:rPr lang="en-US" sz="1200" b="1" i="1">
                          <a:solidFill>
                            <a:srgbClr val="0070C0"/>
                          </a:solidFill>
                          <a:latin typeface="Cambria Math" panose="02040503050406030204" pitchFamily="18" charset="0"/>
                        </a:rPr>
                        <m:t>−</m:t>
                      </m:r>
                      <m:r>
                        <a:rPr lang="en-US" sz="1200" b="1" i="1">
                          <a:solidFill>
                            <a:srgbClr val="0070C0"/>
                          </a:solidFill>
                          <a:latin typeface="Cambria Math" panose="02040503050406030204" pitchFamily="18" charset="0"/>
                        </a:rPr>
                        <m:t>𝝈</m:t>
                      </m:r>
                      <m:r>
                        <a:rPr lang="en-US" sz="1200" b="1" i="1">
                          <a:solidFill>
                            <a:srgbClr val="0070C0"/>
                          </a:solidFill>
                          <a:latin typeface="Cambria Math" panose="02040503050406030204" pitchFamily="18" charset="0"/>
                        </a:rPr>
                        <m:t>𝑬</m:t>
                      </m:r>
                      <m:r>
                        <a:rPr lang="en-US" sz="1200" b="1" i="1">
                          <a:solidFill>
                            <a:srgbClr val="0070C0"/>
                          </a:solidFill>
                          <a:latin typeface="Cambria Math" panose="02040503050406030204" pitchFamily="18" charset="0"/>
                        </a:rPr>
                        <m:t>(</m:t>
                      </m:r>
                      <m:r>
                        <a:rPr lang="en-US" sz="1200" b="1" i="1">
                          <a:solidFill>
                            <a:srgbClr val="0070C0"/>
                          </a:solidFill>
                          <a:latin typeface="Cambria Math" panose="02040503050406030204" pitchFamily="18" charset="0"/>
                        </a:rPr>
                        <m:t>𝒕</m:t>
                      </m:r>
                      <m:r>
                        <a:rPr lang="en-US" sz="1200" b="1" i="1">
                          <a:solidFill>
                            <a:srgbClr val="0070C0"/>
                          </a:solidFill>
                          <a:latin typeface="Cambria Math" panose="02040503050406030204" pitchFamily="18" charset="0"/>
                        </a:rPr>
                        <m:t>)</m:t>
                      </m:r>
                    </m:oMath>
                  </m:oMathPara>
                </a14:m>
                <a:endParaRPr lang="en-US" sz="10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736676" y="2534220"/>
                <a:ext cx="2228669" cy="467500"/>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785769" y="2535876"/>
                <a:ext cx="2307223" cy="467500"/>
              </a:xfrm>
              <a:prstGeom prst="rect">
                <a:avLst/>
              </a:prstGeom>
              <a:noFill/>
            </p:spPr>
            <p:txBody>
              <a:bodyPr wrap="square" rtlCol="0">
                <a:spAutoFit/>
              </a:bodyPr>
              <a:lstStyle/>
              <a:p>
                <a:pPr>
                  <a:lnSpc>
                    <a:spcPct val="107000"/>
                  </a:lnSpc>
                </a:pPr>
                <a14:m>
                  <m:oMathPara xmlns:m="http://schemas.openxmlformats.org/officeDocument/2006/math">
                    <m:oMathParaPr>
                      <m:jc m:val="centerGroup"/>
                    </m:oMathParaPr>
                    <m:oMath xmlns:m="http://schemas.openxmlformats.org/officeDocument/2006/math">
                      <m:f>
                        <m:fPr>
                          <m:ctrlPr>
                            <a:rPr lang="en-US" sz="1200" b="1" i="1" smtClean="0">
                              <a:solidFill>
                                <a:srgbClr val="0070C0"/>
                              </a:solidFill>
                              <a:latin typeface="Cambria Math" panose="02040503050406030204" pitchFamily="18" charset="0"/>
                            </a:rPr>
                          </m:ctrlPr>
                        </m:fPr>
                        <m:num>
                          <m:r>
                            <a:rPr lang="en-US" sz="1200" b="1" i="1">
                              <a:solidFill>
                                <a:srgbClr val="0070C0"/>
                              </a:solidFill>
                              <a:latin typeface="Cambria Math" panose="02040503050406030204" pitchFamily="18" charset="0"/>
                            </a:rPr>
                            <m:t>𝒅</m:t>
                          </m:r>
                          <m:r>
                            <a:rPr lang="en-US" sz="1200" b="1" i="1" smtClean="0">
                              <a:solidFill>
                                <a:srgbClr val="0070C0"/>
                              </a:solidFill>
                              <a:latin typeface="Cambria Math" panose="02040503050406030204" pitchFamily="18" charset="0"/>
                            </a:rPr>
                            <m:t>𝑰</m:t>
                          </m:r>
                        </m:num>
                        <m:den>
                          <m:r>
                            <a:rPr lang="en-US" sz="1200" b="1" i="1">
                              <a:solidFill>
                                <a:srgbClr val="0070C0"/>
                              </a:solidFill>
                              <a:latin typeface="Cambria Math" panose="02040503050406030204" pitchFamily="18" charset="0"/>
                            </a:rPr>
                            <m:t>𝒅𝒕</m:t>
                          </m:r>
                        </m:den>
                      </m:f>
                      <m:r>
                        <a:rPr lang="en-US" sz="1200" b="1" i="1">
                          <a:solidFill>
                            <a:srgbClr val="0070C0"/>
                          </a:solidFill>
                          <a:latin typeface="Cambria Math" panose="02040503050406030204" pitchFamily="18" charset="0"/>
                        </a:rPr>
                        <m:t>=</m:t>
                      </m:r>
                      <m:r>
                        <a:rPr lang="en-US" sz="1200" b="1" i="1">
                          <a:solidFill>
                            <a:srgbClr val="0070C0"/>
                          </a:solidFill>
                          <a:latin typeface="Cambria Math" panose="02040503050406030204" pitchFamily="18" charset="0"/>
                        </a:rPr>
                        <m:t>𝝈</m:t>
                      </m:r>
                      <m:r>
                        <a:rPr lang="en-US" sz="1200" b="1" i="1">
                          <a:solidFill>
                            <a:srgbClr val="0070C0"/>
                          </a:solidFill>
                          <a:latin typeface="Cambria Math" panose="02040503050406030204" pitchFamily="18" charset="0"/>
                        </a:rPr>
                        <m:t>𝑬</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r>
                        <a:rPr lang="en-US" sz="1200" b="1" i="1">
                          <a:solidFill>
                            <a:srgbClr val="0070C0"/>
                          </a:solidFill>
                          <a:latin typeface="Cambria Math" panose="02040503050406030204" pitchFamily="18" charset="0"/>
                        </a:rPr>
                        <m:t>− </m:t>
                      </m:r>
                      <m:r>
                        <a:rPr lang="en-US" sz="1200" b="1" i="1">
                          <a:solidFill>
                            <a:srgbClr val="0070C0"/>
                          </a:solidFill>
                          <a:latin typeface="Cambria Math" panose="02040503050406030204" pitchFamily="18" charset="0"/>
                        </a:rPr>
                        <m:t>𝜸</m:t>
                      </m:r>
                      <m:r>
                        <a:rPr lang="en-US" sz="1200" b="1" i="1">
                          <a:solidFill>
                            <a:srgbClr val="0070C0"/>
                          </a:solidFill>
                          <a:latin typeface="Cambria Math" panose="02040503050406030204" pitchFamily="18" charset="0"/>
                        </a:rPr>
                        <m:t>𝑰</m:t>
                      </m:r>
                      <m:d>
                        <m:dPr>
                          <m:ctrlPr>
                            <a:rPr lang="en-US" sz="1200" b="1" i="1">
                              <a:solidFill>
                                <a:srgbClr val="0070C0"/>
                              </a:solidFill>
                              <a:latin typeface="Cambria Math" panose="02040503050406030204" pitchFamily="18" charset="0"/>
                            </a:rPr>
                          </m:ctrlPr>
                        </m:dPr>
                        <m:e>
                          <m:r>
                            <a:rPr lang="en-US" sz="1200" b="1" i="1">
                              <a:solidFill>
                                <a:srgbClr val="0070C0"/>
                              </a:solidFill>
                              <a:latin typeface="Cambria Math" panose="02040503050406030204" pitchFamily="18" charset="0"/>
                            </a:rPr>
                            <m:t>𝒕</m:t>
                          </m:r>
                        </m:e>
                      </m:d>
                    </m:oMath>
                  </m:oMathPara>
                </a14:m>
                <a:endParaRPr lang="en-US" sz="1000" b="1">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785769" y="2535876"/>
                <a:ext cx="2307223" cy="467500"/>
              </a:xfrm>
              <a:prstGeom prst="rect">
                <a:avLst/>
              </a:prstGeom>
              <a:blipFill>
                <a:blip r:embed="rId10"/>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4110" y="6082891"/>
                <a:ext cx="6096000" cy="258532"/>
              </a:xfrm>
              <a:prstGeom prst="rect">
                <a:avLst/>
              </a:prstGeom>
            </p:spPr>
            <p:txBody>
              <a:bodyPr>
                <a:spAutoFit/>
              </a:bodyPr>
              <a:lstStyle/>
              <a:p>
                <a14:m>
                  <m:oMath xmlns:m="http://schemas.openxmlformats.org/officeDocument/2006/math">
                    <m:sSub>
                      <m:sSubPr>
                        <m:ctrlPr>
                          <a:rPr lang="en-US" sz="1000" i="1" smtClean="0">
                            <a:solidFill>
                              <a:schemeClr val="bg1">
                                <a:lumMod val="65000"/>
                              </a:schemeClr>
                            </a:solidFill>
                            <a:latin typeface="Cambria Math" panose="02040503050406030204" pitchFamily="18" charset="0"/>
                          </a:rPr>
                        </m:ctrlPr>
                      </m:sSubPr>
                      <m:e>
                        <m:r>
                          <a:rPr lang="en-US" sz="1000" i="1">
                            <a:solidFill>
                              <a:schemeClr val="bg1">
                                <a:lumMod val="65000"/>
                              </a:schemeClr>
                            </a:solidFill>
                            <a:latin typeface="Cambria Math" panose="02040503050406030204" pitchFamily="18" charset="0"/>
                          </a:rPr>
                          <m:t>𝑅</m:t>
                        </m:r>
                      </m:e>
                      <m:sub>
                        <m:r>
                          <a:rPr lang="en-US" sz="1000" i="1">
                            <a:solidFill>
                              <a:schemeClr val="bg1">
                                <a:lumMod val="65000"/>
                              </a:schemeClr>
                            </a:solidFill>
                            <a:latin typeface="Cambria Math" panose="02040503050406030204" pitchFamily="18" charset="0"/>
                          </a:rPr>
                          <m:t>𝑒𝑓𝑓</m:t>
                        </m:r>
                      </m:sub>
                    </m:sSub>
                  </m:oMath>
                </a14:m>
                <a:r>
                  <a:rPr lang="en-US" sz="1000" dirty="0">
                    <a:solidFill>
                      <a:schemeClr val="bg1">
                        <a:lumMod val="65000"/>
                      </a:schemeClr>
                    </a:solidFill>
                  </a:rPr>
                  <a:t> is the effective or observed basic reproduction rate given human and environmental factors</a:t>
                </a:r>
              </a:p>
            </p:txBody>
          </p:sp>
        </mc:Choice>
        <mc:Fallback xmlns="">
          <p:sp>
            <p:nvSpPr>
              <p:cNvPr id="4" name="Rectangle 3"/>
              <p:cNvSpPr>
                <a:spLocks noRot="1" noChangeAspect="1" noMove="1" noResize="1" noEditPoints="1" noAdjustHandles="1" noChangeArrowheads="1" noChangeShapeType="1" noTextEdit="1"/>
              </p:cNvSpPr>
              <p:nvPr/>
            </p:nvSpPr>
            <p:spPr>
              <a:xfrm>
                <a:off x="184110" y="6082891"/>
                <a:ext cx="6096000" cy="258532"/>
              </a:xfrm>
              <a:prstGeom prst="rect">
                <a:avLst/>
              </a:prstGeom>
              <a:blipFill>
                <a:blip r:embed="rId11"/>
                <a:stretch>
                  <a:fillRect b="-4762"/>
                </a:stretch>
              </a:blipFill>
            </p:spPr>
            <p:txBody>
              <a:bodyPr/>
              <a:lstStyle/>
              <a:p>
                <a:r>
                  <a:rPr lang="en-US">
                    <a:noFill/>
                  </a:rPr>
                  <a:t> </a:t>
                </a:r>
              </a:p>
            </p:txBody>
          </p:sp>
        </mc:Fallback>
      </mc:AlternateContent>
      <p:grpSp>
        <p:nvGrpSpPr>
          <p:cNvPr id="16" name="Group 15"/>
          <p:cNvGrpSpPr/>
          <p:nvPr/>
        </p:nvGrpSpPr>
        <p:grpSpPr>
          <a:xfrm>
            <a:off x="2043531" y="1453462"/>
            <a:ext cx="7965550" cy="887048"/>
            <a:chOff x="10796778" y="2824181"/>
            <a:chExt cx="7965550" cy="887048"/>
          </a:xfrm>
        </p:grpSpPr>
        <p:sp>
          <p:nvSpPr>
            <p:cNvPr id="17" name="Rectangle 16"/>
            <p:cNvSpPr/>
            <p:nvPr/>
          </p:nvSpPr>
          <p:spPr bwMode="auto">
            <a:xfrm>
              <a:off x="10796778" y="3138015"/>
              <a:ext cx="1542607" cy="551859"/>
            </a:xfrm>
            <a:prstGeom prst="rect">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mn-lt"/>
                </a:rPr>
                <a:t>Susceptible: As-yet</a:t>
              </a:r>
              <a:r>
                <a:rPr kumimoji="0" lang="en-US" sz="1100" b="0" i="0" u="none" strike="noStrike" cap="none" normalizeH="0">
                  <a:ln>
                    <a:noFill/>
                  </a:ln>
                  <a:solidFill>
                    <a:srgbClr val="000000"/>
                  </a:solidFill>
                  <a:effectLst/>
                  <a:latin typeface="+mn-lt"/>
                </a:rPr>
                <a:t> unaffected by virus</a:t>
              </a:r>
              <a:endParaRPr kumimoji="0" lang="en-US" sz="1100" b="0" i="0" u="none" strike="noStrike" cap="none" normalizeH="0" baseline="0">
                <a:ln>
                  <a:noFill/>
                </a:ln>
                <a:solidFill>
                  <a:srgbClr val="000000"/>
                </a:solidFill>
                <a:effectLst/>
                <a:latin typeface="+mn-lt"/>
              </a:endParaRPr>
            </a:p>
          </p:txBody>
        </p:sp>
        <p:sp>
          <p:nvSpPr>
            <p:cNvPr id="18" name="Rectangle 17"/>
            <p:cNvSpPr/>
            <p:nvPr/>
          </p:nvSpPr>
          <p:spPr bwMode="auto">
            <a:xfrm>
              <a:off x="17219721" y="3143962"/>
              <a:ext cx="1542607" cy="551859"/>
            </a:xfrm>
            <a:prstGeom prst="rect">
              <a:avLst/>
            </a:prstGeom>
            <a:solidFill>
              <a:srgbClr val="BFBFBF"/>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mn-lt"/>
                </a:rPr>
                <a:t>Removed: No longer susceptible, post-infected individuals</a:t>
              </a:r>
            </a:p>
          </p:txBody>
        </p:sp>
        <p:sp>
          <p:nvSpPr>
            <p:cNvPr id="19" name="Rectangle 18"/>
            <p:cNvSpPr/>
            <p:nvPr/>
          </p:nvSpPr>
          <p:spPr bwMode="auto">
            <a:xfrm>
              <a:off x="15051852" y="3159370"/>
              <a:ext cx="1542607" cy="551859"/>
            </a:xfrm>
            <a:prstGeom prst="rect">
              <a:avLst/>
            </a:prstGeom>
            <a:solidFill>
              <a:srgbClr val="FF8B8B"/>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mn-lt"/>
                </a:rPr>
                <a:t>Infected: Contagious virus carriers</a:t>
              </a:r>
            </a:p>
          </p:txBody>
        </p:sp>
        <p:sp>
          <p:nvSpPr>
            <p:cNvPr id="20" name="Rectangle 19"/>
            <p:cNvSpPr/>
            <p:nvPr/>
          </p:nvSpPr>
          <p:spPr bwMode="auto">
            <a:xfrm>
              <a:off x="12924315" y="3159370"/>
              <a:ext cx="1542607" cy="551859"/>
            </a:xfrm>
            <a:prstGeom prst="rect">
              <a:avLst/>
            </a:prstGeom>
            <a:solidFill>
              <a:srgbClr val="FFDA65"/>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100" b="0" i="0" u="none" strike="noStrike" cap="none" normalizeH="0" baseline="0">
                  <a:ln>
                    <a:noFill/>
                  </a:ln>
                  <a:solidFill>
                    <a:srgbClr val="000000"/>
                  </a:solidFill>
                  <a:effectLst/>
                  <a:latin typeface="+mn-lt"/>
                </a:rPr>
                <a:t>Exposed: Incubating</a:t>
              </a:r>
              <a:r>
                <a:rPr lang="en-US" sz="1100" b="0">
                  <a:latin typeface="+mn-lt"/>
                </a:rPr>
                <a:t>, </a:t>
              </a:r>
              <a:r>
                <a:rPr kumimoji="0" lang="en-US" sz="1100" b="0" i="0" u="none" strike="noStrike" cap="none" normalizeH="0" baseline="0">
                  <a:ln>
                    <a:noFill/>
                  </a:ln>
                  <a:solidFill>
                    <a:srgbClr val="000000"/>
                  </a:solidFill>
                  <a:effectLst/>
                  <a:latin typeface="+mn-lt"/>
                </a:rPr>
                <a:t>not yet contagious</a:t>
              </a:r>
            </a:p>
          </p:txBody>
        </p:sp>
        <p:sp>
          <p:nvSpPr>
            <p:cNvPr id="21" name="Right Arrow 20"/>
            <p:cNvSpPr/>
            <p:nvPr/>
          </p:nvSpPr>
          <p:spPr bwMode="auto">
            <a:xfrm>
              <a:off x="12339385" y="3248625"/>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22" name="Right Arrow 21"/>
            <p:cNvSpPr/>
            <p:nvPr/>
          </p:nvSpPr>
          <p:spPr bwMode="auto">
            <a:xfrm>
              <a:off x="14466922" y="3289231"/>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23" name="Right Arrow 22"/>
            <p:cNvSpPr/>
            <p:nvPr/>
          </p:nvSpPr>
          <p:spPr bwMode="auto">
            <a:xfrm>
              <a:off x="16611898" y="3264209"/>
              <a:ext cx="584930" cy="373347"/>
            </a:xfrm>
            <a:prstGeom prst="rightArrow">
              <a:avLst/>
            </a:prstGeom>
            <a:solidFill>
              <a:schemeClr val="tx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33" name="TextBox 32"/>
            <p:cNvSpPr txBox="1"/>
            <p:nvPr/>
          </p:nvSpPr>
          <p:spPr>
            <a:xfrm>
              <a:off x="11349912" y="2824181"/>
              <a:ext cx="436338" cy="307777"/>
            </a:xfrm>
            <a:prstGeom prst="rect">
              <a:avLst/>
            </a:prstGeom>
            <a:noFill/>
          </p:spPr>
          <p:txBody>
            <a:bodyPr wrap="none" rtlCol="0">
              <a:spAutoFit/>
            </a:bodyPr>
            <a:lstStyle/>
            <a:p>
              <a:r>
                <a:rPr lang="en-US" sz="1400" b="0">
                  <a:latin typeface="+mn-lt"/>
                </a:rPr>
                <a:t>S(t)</a:t>
              </a:r>
            </a:p>
          </p:txBody>
        </p:sp>
        <p:sp>
          <p:nvSpPr>
            <p:cNvPr id="34" name="TextBox 33"/>
            <p:cNvSpPr txBox="1"/>
            <p:nvPr/>
          </p:nvSpPr>
          <p:spPr>
            <a:xfrm>
              <a:off x="13431093" y="2839042"/>
              <a:ext cx="442750" cy="307777"/>
            </a:xfrm>
            <a:prstGeom prst="rect">
              <a:avLst/>
            </a:prstGeom>
            <a:noFill/>
          </p:spPr>
          <p:txBody>
            <a:bodyPr wrap="none" rtlCol="0">
              <a:spAutoFit/>
            </a:bodyPr>
            <a:lstStyle/>
            <a:p>
              <a:r>
                <a:rPr lang="en-US" sz="1400" b="0">
                  <a:latin typeface="+mn-lt"/>
                </a:rPr>
                <a:t>E(t)</a:t>
              </a:r>
            </a:p>
          </p:txBody>
        </p:sp>
        <p:sp>
          <p:nvSpPr>
            <p:cNvPr id="35" name="TextBox 34"/>
            <p:cNvSpPr txBox="1"/>
            <p:nvPr/>
          </p:nvSpPr>
          <p:spPr>
            <a:xfrm>
              <a:off x="15601780" y="2829158"/>
              <a:ext cx="399468" cy="307777"/>
            </a:xfrm>
            <a:prstGeom prst="rect">
              <a:avLst/>
            </a:prstGeom>
            <a:noFill/>
          </p:spPr>
          <p:txBody>
            <a:bodyPr wrap="none" rtlCol="0">
              <a:spAutoFit/>
            </a:bodyPr>
            <a:lstStyle/>
            <a:p>
              <a:r>
                <a:rPr lang="en-US" sz="1400" b="0">
                  <a:latin typeface="+mn-lt"/>
                </a:rPr>
                <a:t>I(t)</a:t>
              </a:r>
            </a:p>
          </p:txBody>
        </p:sp>
        <p:sp>
          <p:nvSpPr>
            <p:cNvPr id="36" name="TextBox 35"/>
            <p:cNvSpPr txBox="1"/>
            <p:nvPr/>
          </p:nvSpPr>
          <p:spPr>
            <a:xfrm>
              <a:off x="17791290" y="2845663"/>
              <a:ext cx="470000" cy="307777"/>
            </a:xfrm>
            <a:prstGeom prst="rect">
              <a:avLst/>
            </a:prstGeom>
            <a:noFill/>
          </p:spPr>
          <p:txBody>
            <a:bodyPr wrap="none" rtlCol="0">
              <a:spAutoFit/>
            </a:bodyPr>
            <a:lstStyle/>
            <a:p>
              <a:r>
                <a:rPr lang="en-US" sz="1400" b="0">
                  <a:latin typeface="+mn-lt"/>
                </a:rPr>
                <a:t>U(t)</a:t>
              </a:r>
            </a:p>
          </p:txBody>
        </p:sp>
      </p:grpSp>
    </p:spTree>
    <p:extLst>
      <p:ext uri="{BB962C8B-B14F-4D97-AF65-F5344CB8AC3E}">
        <p14:creationId xmlns:p14="http://schemas.microsoft.com/office/powerpoint/2010/main" val="509047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E08BF9C-1ADB-45AA-9CF1-88062DDFA92C}"/>
              </a:ext>
            </a:extLst>
          </p:cNvPr>
          <p:cNvGrpSpPr/>
          <p:nvPr/>
        </p:nvGrpSpPr>
        <p:grpSpPr>
          <a:xfrm>
            <a:off x="144235" y="1415323"/>
            <a:ext cx="11873593" cy="5210901"/>
            <a:chOff x="144235" y="1415323"/>
            <a:chExt cx="11873593" cy="5210901"/>
          </a:xfrm>
          <a:effectLst>
            <a:outerShdw blurRad="50800" dist="38100" dir="2700000" algn="tl" rotWithShape="0">
              <a:prstClr val="black">
                <a:alpha val="40000"/>
              </a:prstClr>
            </a:outerShdw>
          </a:effectLst>
        </p:grpSpPr>
        <p:sp>
          <p:nvSpPr>
            <p:cNvPr id="14" name="Rectangle 13"/>
            <p:cNvSpPr/>
            <p:nvPr/>
          </p:nvSpPr>
          <p:spPr bwMode="auto">
            <a:xfrm>
              <a:off x="144235" y="1415323"/>
              <a:ext cx="3867912" cy="5210901"/>
            </a:xfrm>
            <a:prstGeom prst="rect">
              <a:avLst/>
            </a:prstGeom>
            <a:solidFill>
              <a:schemeClr val="bg2"/>
            </a:solidFill>
            <a:ln w="2857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sp>
          <p:nvSpPr>
            <p:cNvPr id="12" name="Rectangle 11"/>
            <p:cNvSpPr/>
            <p:nvPr/>
          </p:nvSpPr>
          <p:spPr bwMode="auto">
            <a:xfrm>
              <a:off x="3855128" y="4107938"/>
              <a:ext cx="8162700" cy="2518286"/>
            </a:xfrm>
            <a:prstGeom prst="rect">
              <a:avLst/>
            </a:prstGeom>
            <a:solidFill>
              <a:schemeClr val="bg2"/>
            </a:solidFill>
            <a:ln w="2857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rgbClr val="000000"/>
                </a:solidFill>
                <a:effectLst/>
                <a:latin typeface="+mn-lt"/>
              </a:endParaRPr>
            </a:p>
          </p:txBody>
        </p:sp>
      </p:grpSp>
      <mc:AlternateContent xmlns:mc="http://schemas.openxmlformats.org/markup-compatibility/2006" xmlns:a14="http://schemas.microsoft.com/office/drawing/2010/main">
        <mc:Choice Requires="a14">
          <p:sp>
            <p:nvSpPr>
              <p:cNvPr id="3" name="Title 2"/>
              <p:cNvSpPr>
                <a:spLocks noGrp="1"/>
              </p:cNvSpPr>
              <p:nvPr>
                <p:ph type="title"/>
              </p:nvPr>
            </p:nvSpPr>
            <p:spPr/>
            <p:txBody>
              <a:bodyPr>
                <a:normAutofit fontScale="90000"/>
              </a:bodyPr>
              <a:lstStyle/>
              <a:p>
                <a:r>
                  <a:rPr lang="en-US" b="1" dirty="0"/>
                  <a:t>Modeling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𝒆𝒇𝒇</m:t>
                        </m:r>
                      </m:sub>
                    </m:sSub>
                  </m:oMath>
                </a14:m>
                <a:r>
                  <a:rPr lang="en-US" b="1" dirty="0"/>
                  <a:t>: </a:t>
                </a:r>
                <a:br>
                  <a:rPr lang="en-US" b="1" dirty="0"/>
                </a:br>
                <a:r>
                  <a:rPr lang="en-US" i="1" dirty="0"/>
                  <a:t>Capturing Human and Environmental Impacts on the Spread of COVID-19</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3"/>
                <a:stretch>
                  <a:fillRect t="-28000" b="-30000"/>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fld id="{7C78A741-0D37-409E-94D5-14553DB43CF3}" type="datetime3">
              <a:rPr lang="en-US" smtClean="0"/>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8</a:t>
            </a:fld>
            <a:endParaRPr lang="en-US"/>
          </a:p>
        </p:txBody>
      </p:sp>
      <p:sp>
        <p:nvSpPr>
          <p:cNvPr id="4" name="Rectangle 3"/>
          <p:cNvSpPr/>
          <p:nvPr/>
        </p:nvSpPr>
        <p:spPr bwMode="auto">
          <a:xfrm>
            <a:off x="351533" y="1857829"/>
            <a:ext cx="3461207" cy="4615543"/>
          </a:xfrm>
          <a:prstGeom prst="rect">
            <a:avLst/>
          </a:prstGeom>
          <a:solidFill>
            <a:schemeClr val="bg1"/>
          </a:solidFill>
          <a:ln w="19050" cap="flat" cmpd="sng" algn="ctr">
            <a:solidFill>
              <a:srgbClr val="00206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285750" indent="-285750">
              <a:buFont typeface="Arial" panose="020B0604020202020204" pitchFamily="34" charset="0"/>
              <a:buChar char="•"/>
            </a:pPr>
            <a:r>
              <a:rPr lang="en-US" sz="1400" dirty="0">
                <a:solidFill>
                  <a:schemeClr val="tx1"/>
                </a:solidFill>
                <a:latin typeface="+mn-lt"/>
              </a:rPr>
              <a:t>daily new cases</a:t>
            </a:r>
          </a:p>
          <a:p>
            <a:pPr marL="285750" indent="-285750">
              <a:buFont typeface="Arial" panose="020B0604020202020204" pitchFamily="34" charset="0"/>
              <a:buChar char="•"/>
            </a:pPr>
            <a:r>
              <a:rPr lang="en-US" sz="1400" dirty="0">
                <a:solidFill>
                  <a:schemeClr val="tx1"/>
                </a:solidFill>
                <a:latin typeface="+mn-lt"/>
              </a:rPr>
              <a:t>total confirmed cases</a:t>
            </a:r>
          </a:p>
          <a:p>
            <a:pPr marL="285750" indent="-285750">
              <a:buFont typeface="Arial" panose="020B0604020202020204" pitchFamily="34" charset="0"/>
              <a:buChar char="•"/>
            </a:pPr>
            <a:r>
              <a:rPr lang="en-US" sz="1400" dirty="0">
                <a:solidFill>
                  <a:schemeClr val="tx1"/>
                </a:solidFill>
                <a:latin typeface="+mn-lt"/>
              </a:rPr>
              <a:t>cases first difference</a:t>
            </a:r>
          </a:p>
          <a:p>
            <a:pPr marL="285750" indent="-285750">
              <a:buFont typeface="Arial" panose="020B0604020202020204" pitchFamily="34" charset="0"/>
              <a:buChar char="•"/>
            </a:pPr>
            <a:r>
              <a:rPr lang="en-US" sz="1400" dirty="0">
                <a:solidFill>
                  <a:schemeClr val="tx1"/>
                </a:solidFill>
                <a:latin typeface="+mn-lt"/>
              </a:rPr>
              <a:t>hospitalized</a:t>
            </a:r>
          </a:p>
          <a:p>
            <a:pPr marL="285750" indent="-285750">
              <a:buFont typeface="Arial" panose="020B0604020202020204" pitchFamily="34" charset="0"/>
              <a:buChar char="•"/>
            </a:pPr>
            <a:endParaRPr lang="en-US" sz="1400" dirty="0">
              <a:solidFill>
                <a:schemeClr val="tx1"/>
              </a:solidFill>
              <a:latin typeface="+mn-lt"/>
            </a:endParaRPr>
          </a:p>
          <a:p>
            <a:pPr marL="285750" indent="-285750">
              <a:buFont typeface="Arial" panose="020B0604020202020204" pitchFamily="34" charset="0"/>
              <a:buChar char="•"/>
            </a:pPr>
            <a:r>
              <a:rPr lang="en-US" sz="1400" dirty="0">
                <a:solidFill>
                  <a:schemeClr val="tx1"/>
                </a:solidFill>
                <a:latin typeface="+mn-lt"/>
              </a:rPr>
              <a:t>population size</a:t>
            </a:r>
          </a:p>
          <a:p>
            <a:pPr marL="285750" indent="-285750">
              <a:buFont typeface="Arial" panose="020B0604020202020204" pitchFamily="34" charset="0"/>
              <a:buChar char="•"/>
            </a:pPr>
            <a:r>
              <a:rPr lang="en-US" sz="1400" dirty="0">
                <a:solidFill>
                  <a:schemeClr val="tx1"/>
                </a:solidFill>
                <a:latin typeface="+mn-lt"/>
              </a:rPr>
              <a:t>population density</a:t>
            </a:r>
          </a:p>
          <a:p>
            <a:pPr marL="285750" indent="-285750">
              <a:buFont typeface="Arial" panose="020B0604020202020204" pitchFamily="34" charset="0"/>
              <a:buChar char="•"/>
            </a:pPr>
            <a:endParaRPr lang="en-US" sz="1400" dirty="0">
              <a:solidFill>
                <a:schemeClr val="tx1"/>
              </a:solidFill>
              <a:latin typeface="+mn-lt"/>
            </a:endParaRPr>
          </a:p>
          <a:p>
            <a:pPr marL="285750" indent="-285750">
              <a:buFont typeface="Arial" panose="020B0604020202020204" pitchFamily="34" charset="0"/>
              <a:buChar char="•"/>
            </a:pPr>
            <a:r>
              <a:rPr lang="en-US" sz="1400" dirty="0">
                <a:solidFill>
                  <a:schemeClr val="tx1"/>
                </a:solidFill>
                <a:latin typeface="+mn-lt"/>
              </a:rPr>
              <a:t>flu rate</a:t>
            </a:r>
          </a:p>
          <a:p>
            <a:pPr marL="285750" indent="-285750">
              <a:buFont typeface="Arial" panose="020B0604020202020204" pitchFamily="34" charset="0"/>
              <a:buChar char="•"/>
            </a:pPr>
            <a:r>
              <a:rPr lang="en-US" sz="1400" dirty="0">
                <a:solidFill>
                  <a:schemeClr val="tx1"/>
                </a:solidFill>
                <a:latin typeface="+mn-lt"/>
              </a:rPr>
              <a:t>latitude</a:t>
            </a:r>
          </a:p>
          <a:p>
            <a:pPr marL="285750" indent="-285750">
              <a:buFont typeface="Arial" panose="020B0604020202020204" pitchFamily="34" charset="0"/>
              <a:buChar char="•"/>
            </a:pPr>
            <a:endParaRPr lang="en-US" sz="1400" dirty="0">
              <a:solidFill>
                <a:schemeClr val="tx1"/>
              </a:solidFill>
              <a:latin typeface="+mn-lt"/>
            </a:endParaRPr>
          </a:p>
          <a:p>
            <a:pPr marL="285750" indent="-285750">
              <a:buFont typeface="Arial" panose="020B0604020202020204" pitchFamily="34" charset="0"/>
              <a:buChar char="•"/>
            </a:pPr>
            <a:r>
              <a:rPr lang="en-US" sz="1400" dirty="0">
                <a:solidFill>
                  <a:schemeClr val="tx1"/>
                </a:solidFill>
                <a:latin typeface="+mn-lt"/>
              </a:rPr>
              <a:t>bars closed</a:t>
            </a:r>
          </a:p>
          <a:p>
            <a:pPr marL="285750" indent="-285750">
              <a:buFont typeface="Arial" panose="020B0604020202020204" pitchFamily="34" charset="0"/>
              <a:buChar char="•"/>
            </a:pPr>
            <a:r>
              <a:rPr lang="en-US" sz="1400" dirty="0">
                <a:solidFill>
                  <a:schemeClr val="tx1"/>
                </a:solidFill>
                <a:latin typeface="+mn-lt"/>
              </a:rPr>
              <a:t>schools closed</a:t>
            </a:r>
          </a:p>
          <a:p>
            <a:pPr marL="285750" indent="-285750">
              <a:buFont typeface="Arial" panose="020B0604020202020204" pitchFamily="34" charset="0"/>
              <a:buChar char="•"/>
            </a:pPr>
            <a:endParaRPr lang="en-US" sz="1400" dirty="0">
              <a:solidFill>
                <a:schemeClr val="tx1"/>
              </a:solidFill>
              <a:latin typeface="+mn-lt"/>
            </a:endParaRPr>
          </a:p>
          <a:p>
            <a:pPr marL="285750" indent="-285750">
              <a:buFont typeface="Arial" panose="020B0604020202020204" pitchFamily="34" charset="0"/>
              <a:buChar char="•"/>
            </a:pPr>
            <a:r>
              <a:rPr lang="en-US" sz="1400" dirty="0">
                <a:solidFill>
                  <a:schemeClr val="tx1"/>
                </a:solidFill>
                <a:latin typeface="+mn-lt"/>
              </a:rPr>
              <a:t>grocery</a:t>
            </a:r>
          </a:p>
          <a:p>
            <a:pPr marL="285750" indent="-285750">
              <a:buFont typeface="Arial" panose="020B0604020202020204" pitchFamily="34" charset="0"/>
              <a:buChar char="•"/>
            </a:pPr>
            <a:r>
              <a:rPr lang="en-US" sz="1400" dirty="0">
                <a:solidFill>
                  <a:schemeClr val="tx1"/>
                </a:solidFill>
                <a:latin typeface="+mn-lt"/>
              </a:rPr>
              <a:t>workplace </a:t>
            </a:r>
          </a:p>
          <a:p>
            <a:pPr marL="285750" indent="-285750">
              <a:buFont typeface="Arial" panose="020B0604020202020204" pitchFamily="34" charset="0"/>
              <a:buChar char="•"/>
            </a:pPr>
            <a:r>
              <a:rPr lang="en-US" sz="1400" dirty="0">
                <a:solidFill>
                  <a:schemeClr val="tx1"/>
                </a:solidFill>
                <a:latin typeface="+mn-lt"/>
              </a:rPr>
              <a:t>parks </a:t>
            </a:r>
          </a:p>
          <a:p>
            <a:pPr marL="285750" indent="-285750">
              <a:buFont typeface="Arial" panose="020B0604020202020204" pitchFamily="34" charset="0"/>
              <a:buChar char="•"/>
            </a:pPr>
            <a:r>
              <a:rPr lang="en-US" sz="1400" dirty="0">
                <a:solidFill>
                  <a:schemeClr val="tx1"/>
                </a:solidFill>
                <a:latin typeface="+mn-lt"/>
              </a:rPr>
              <a:t>transit </a:t>
            </a:r>
          </a:p>
        </p:txBody>
      </p:sp>
      <p:sp>
        <p:nvSpPr>
          <p:cNvPr id="5" name="Right Arrow 4"/>
          <p:cNvSpPr/>
          <p:nvPr/>
        </p:nvSpPr>
        <p:spPr bwMode="auto">
          <a:xfrm>
            <a:off x="3992946" y="4154829"/>
            <a:ext cx="2618520" cy="2423491"/>
          </a:xfrm>
          <a:prstGeom prst="rightArrow">
            <a:avLst>
              <a:gd name="adj1" fmla="val 56518"/>
              <a:gd name="adj2" fmla="val 51900"/>
            </a:avLst>
          </a:prstGeom>
          <a:solidFill>
            <a:schemeClr val="accent5">
              <a:lumMod val="20000"/>
              <a:lumOff val="80000"/>
              <a:alpha val="49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a:ln>
                  <a:noFill/>
                </a:ln>
                <a:solidFill>
                  <a:srgbClr val="000000"/>
                </a:solidFill>
                <a:effectLst/>
                <a:latin typeface="+mn-lt"/>
              </a:rPr>
              <a:t>XGBoost</a:t>
            </a:r>
            <a:r>
              <a:rPr kumimoji="0" lang="en-US" sz="1600" b="1" i="0" u="none" strike="noStrike" cap="none" normalizeH="0" dirty="0">
                <a:ln>
                  <a:noFill/>
                </a:ln>
                <a:solidFill>
                  <a:srgbClr val="000000"/>
                </a:solidFill>
                <a:effectLst/>
                <a:latin typeface="+mn-lt"/>
              </a:rPr>
              <a:t> Model powered by </a:t>
            </a:r>
            <a:r>
              <a:rPr kumimoji="0" lang="en-US" sz="1600" b="1" i="0" u="none" strike="noStrike" cap="none" normalizeH="0" dirty="0" err="1">
                <a:ln>
                  <a:noFill/>
                </a:ln>
                <a:solidFill>
                  <a:srgbClr val="000000"/>
                </a:solidFill>
                <a:effectLst/>
                <a:latin typeface="+mn-lt"/>
              </a:rPr>
              <a:t>DataRobot</a:t>
            </a:r>
            <a:endParaRPr kumimoji="0" lang="en-US" sz="1600" b="1" i="0" u="none" strike="noStrike" cap="none" normalizeH="0" baseline="0" dirty="0">
              <a:ln>
                <a:noFill/>
              </a:ln>
              <a:solidFill>
                <a:srgbClr val="000000"/>
              </a:solidFill>
              <a:effectLst/>
              <a:latin typeface="+mn-lt"/>
            </a:endParaRPr>
          </a:p>
        </p:txBody>
      </p:sp>
      <mc:AlternateContent xmlns:mc="http://schemas.openxmlformats.org/markup-compatibility/2006" xmlns:a14="http://schemas.microsoft.com/office/drawing/2010/main">
        <mc:Choice Requires="a14">
          <p:sp>
            <p:nvSpPr>
              <p:cNvPr id="8" name="Rectangle 7"/>
              <p:cNvSpPr/>
              <p:nvPr/>
            </p:nvSpPr>
            <p:spPr bwMode="auto">
              <a:xfrm>
                <a:off x="6744145" y="4395514"/>
                <a:ext cx="4981584" cy="1949001"/>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US" sz="1800" dirty="0">
                    <a:latin typeface="+mn-lt"/>
                  </a:rPr>
                  <a:t>Estimates of future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𝑹</m:t>
                        </m:r>
                      </m:e>
                      <m:sub>
                        <m:r>
                          <a:rPr lang="en-US" sz="1800" b="1" i="1" smtClean="0">
                            <a:latin typeface="Cambria Math" panose="02040503050406030204" pitchFamily="18" charset="0"/>
                          </a:rPr>
                          <m:t>𝒆𝒇𝒇</m:t>
                        </m:r>
                      </m:sub>
                    </m:sSub>
                  </m:oMath>
                </a14:m>
                <a:r>
                  <a:rPr lang="en-US" sz="1800" dirty="0">
                    <a:latin typeface="+mn-lt"/>
                  </a:rPr>
                  <a:t> for each county</a:t>
                </a:r>
              </a:p>
            </p:txBody>
          </p:sp>
        </mc:Choice>
        <mc:Fallback xmlns="">
          <p:sp>
            <p:nvSpPr>
              <p:cNvPr id="8" name="Rectangle 7"/>
              <p:cNvSpPr>
                <a:spLocks noRot="1" noChangeAspect="1" noMove="1" noResize="1" noEditPoints="1" noAdjustHandles="1" noChangeArrowheads="1" noChangeShapeType="1" noTextEdit="1"/>
              </p:cNvSpPr>
              <p:nvPr/>
            </p:nvSpPr>
            <p:spPr bwMode="auto">
              <a:xfrm>
                <a:off x="6744145" y="4395514"/>
                <a:ext cx="4981584" cy="1949001"/>
              </a:xfrm>
              <a:prstGeom prst="rect">
                <a:avLst/>
              </a:prstGeom>
              <a:blipFill>
                <a:blip r:embed="rId4"/>
                <a:stretch>
                  <a:fillRect/>
                </a:stretch>
              </a:blipFill>
              <a:ln w="1905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sp>
        <p:nvSpPr>
          <p:cNvPr id="9" name="TextBox 8"/>
          <p:cNvSpPr txBox="1"/>
          <p:nvPr/>
        </p:nvSpPr>
        <p:spPr>
          <a:xfrm>
            <a:off x="215768" y="1446606"/>
            <a:ext cx="3610332" cy="338554"/>
          </a:xfrm>
          <a:prstGeom prst="rect">
            <a:avLst/>
          </a:prstGeom>
          <a:noFill/>
        </p:spPr>
        <p:txBody>
          <a:bodyPr wrap="square" rtlCol="0">
            <a:spAutoFit/>
          </a:bodyPr>
          <a:lstStyle/>
          <a:p>
            <a:pPr algn="ctr"/>
            <a:r>
              <a:rPr lang="en-US" sz="1600" dirty="0">
                <a:latin typeface="+mn-lt"/>
              </a:rPr>
              <a:t>14 (out of 38 total) Variables</a:t>
            </a:r>
          </a:p>
        </p:txBody>
      </p:sp>
      <mc:AlternateContent xmlns:mc="http://schemas.openxmlformats.org/markup-compatibility/2006" xmlns:a14="http://schemas.microsoft.com/office/drawing/2010/main">
        <mc:Choice Requires="a14">
          <p:sp>
            <p:nvSpPr>
              <p:cNvPr id="15" name="TextBox 14"/>
              <p:cNvSpPr txBox="1"/>
              <p:nvPr/>
            </p:nvSpPr>
            <p:spPr>
              <a:xfrm>
                <a:off x="4326672" y="1446606"/>
                <a:ext cx="7538225" cy="988605"/>
              </a:xfrm>
              <a:prstGeom prst="rect">
                <a:avLst/>
              </a:prstGeom>
              <a:noFill/>
            </p:spPr>
            <p:txBody>
              <a:bodyPr wrap="square" rtlCol="0">
                <a:spAutoFit/>
              </a:bodyPr>
              <a:lstStyle/>
              <a:p>
                <a:r>
                  <a:rPr lang="en-US" sz="1400" b="0" dirty="0">
                    <a:latin typeface="+mj-lt"/>
                  </a:rPr>
                  <a:t>A challenge in predicting future COVID-19 cases using a SEIR model is that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𝑒𝑓𝑓</m:t>
                        </m:r>
                      </m:sub>
                    </m:sSub>
                  </m:oMath>
                </a14:m>
                <a:r>
                  <a:rPr lang="en-US" sz="1400" b="0" dirty="0">
                    <a:latin typeface="+mj-lt"/>
                  </a:rPr>
                  <a:t> changes with human behavior and environmental factors. The project team accounted for these factors by using a predictive model for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𝑒𝑓𝑓</m:t>
                        </m:r>
                      </m:sub>
                    </m:sSub>
                  </m:oMath>
                </a14:m>
                <a:r>
                  <a:rPr lang="en-US" sz="1400" b="0" dirty="0">
                    <a:latin typeface="+mj-lt"/>
                  </a:rPr>
                  <a:t>.</a:t>
                </a:r>
              </a:p>
              <a:p>
                <a:endParaRPr lang="en-US" sz="1400" b="0" dirty="0">
                  <a:latin typeface="+mj-l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26672" y="1446606"/>
                <a:ext cx="7538225" cy="988605"/>
              </a:xfrm>
              <a:prstGeom prst="rect">
                <a:avLst/>
              </a:prstGeom>
              <a:blipFill>
                <a:blip r:embed="rId5"/>
                <a:stretch>
                  <a:fillRect l="-243" r="-324"/>
                </a:stretch>
              </a:blipFill>
            </p:spPr>
            <p:txBody>
              <a:bodyPr/>
              <a:lstStyle/>
              <a:p>
                <a:r>
                  <a:rPr lang="en-US">
                    <a:noFill/>
                  </a:rPr>
                  <a:t> </a:t>
                </a:r>
              </a:p>
            </p:txBody>
          </p:sp>
        </mc:Fallback>
      </mc:AlternateContent>
      <p:grpSp>
        <p:nvGrpSpPr>
          <p:cNvPr id="35" name="Group 34"/>
          <p:cNvGrpSpPr/>
          <p:nvPr/>
        </p:nvGrpSpPr>
        <p:grpSpPr>
          <a:xfrm>
            <a:off x="2434030" y="2260673"/>
            <a:ext cx="1501397" cy="3791786"/>
            <a:chOff x="2434030" y="2260673"/>
            <a:chExt cx="1501397" cy="3791786"/>
          </a:xfrm>
        </p:grpSpPr>
        <p:sp>
          <p:nvSpPr>
            <p:cNvPr id="7" name="Left Brace 6"/>
            <p:cNvSpPr/>
            <p:nvPr/>
          </p:nvSpPr>
          <p:spPr bwMode="auto">
            <a:xfrm flipH="1">
              <a:off x="2434030" y="2260673"/>
              <a:ext cx="210458" cy="845384"/>
            </a:xfrm>
            <a:prstGeom prst="leftBrace">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solidFill>
                  <a:srgbClr val="003FBC"/>
                </a:solidFill>
              </a:endParaRPr>
            </a:p>
          </p:txBody>
        </p:sp>
        <p:sp>
          <p:nvSpPr>
            <p:cNvPr id="13" name="TextBox 12"/>
            <p:cNvSpPr txBox="1"/>
            <p:nvPr/>
          </p:nvSpPr>
          <p:spPr>
            <a:xfrm>
              <a:off x="2637122" y="2526537"/>
              <a:ext cx="1132426" cy="338554"/>
            </a:xfrm>
            <a:prstGeom prst="rect">
              <a:avLst/>
            </a:prstGeom>
            <a:noFill/>
          </p:spPr>
          <p:txBody>
            <a:bodyPr wrap="none" rtlCol="0">
              <a:spAutoFit/>
            </a:bodyPr>
            <a:lstStyle/>
            <a:p>
              <a:r>
                <a:rPr lang="en-US" sz="1600" b="0" dirty="0">
                  <a:solidFill>
                    <a:srgbClr val="003FBC"/>
                  </a:solidFill>
                  <a:latin typeface="+mn-lt"/>
                </a:rPr>
                <a:t>case trends</a:t>
              </a:r>
            </a:p>
          </p:txBody>
        </p:sp>
        <p:sp>
          <p:nvSpPr>
            <p:cNvPr id="19" name="Left Brace 18"/>
            <p:cNvSpPr/>
            <p:nvPr/>
          </p:nvSpPr>
          <p:spPr bwMode="auto">
            <a:xfrm flipH="1">
              <a:off x="2434030" y="3286004"/>
              <a:ext cx="201089" cy="523686"/>
            </a:xfrm>
            <a:prstGeom prst="leftBrace">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solidFill>
                  <a:srgbClr val="003FBC"/>
                </a:solidFill>
              </a:endParaRPr>
            </a:p>
          </p:txBody>
        </p:sp>
        <p:sp>
          <p:nvSpPr>
            <p:cNvPr id="20" name="TextBox 19"/>
            <p:cNvSpPr txBox="1"/>
            <p:nvPr/>
          </p:nvSpPr>
          <p:spPr>
            <a:xfrm>
              <a:off x="2660312" y="3381740"/>
              <a:ext cx="1120795" cy="338554"/>
            </a:xfrm>
            <a:prstGeom prst="rect">
              <a:avLst/>
            </a:prstGeom>
            <a:noFill/>
          </p:spPr>
          <p:txBody>
            <a:bodyPr wrap="square" rtlCol="0">
              <a:spAutoFit/>
            </a:bodyPr>
            <a:lstStyle/>
            <a:p>
              <a:r>
                <a:rPr lang="en-US" sz="1600" b="0" dirty="0">
                  <a:solidFill>
                    <a:srgbClr val="003FBC"/>
                  </a:solidFill>
                  <a:latin typeface="+mn-lt"/>
                </a:rPr>
                <a:t>population</a:t>
              </a:r>
            </a:p>
          </p:txBody>
        </p:sp>
        <p:sp>
          <p:nvSpPr>
            <p:cNvPr id="23" name="Left Brace 22"/>
            <p:cNvSpPr/>
            <p:nvPr/>
          </p:nvSpPr>
          <p:spPr bwMode="auto">
            <a:xfrm flipH="1">
              <a:off x="2434030" y="3962541"/>
              <a:ext cx="201089" cy="432973"/>
            </a:xfrm>
            <a:prstGeom prst="leftBrace">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solidFill>
                  <a:srgbClr val="003FBC"/>
                </a:solidFill>
              </a:endParaRPr>
            </a:p>
          </p:txBody>
        </p:sp>
        <p:sp>
          <p:nvSpPr>
            <p:cNvPr id="24" name="TextBox 23"/>
            <p:cNvSpPr txBox="1"/>
            <p:nvPr/>
          </p:nvSpPr>
          <p:spPr>
            <a:xfrm>
              <a:off x="2660312" y="3998152"/>
              <a:ext cx="1120795" cy="338554"/>
            </a:xfrm>
            <a:prstGeom prst="rect">
              <a:avLst/>
            </a:prstGeom>
            <a:noFill/>
          </p:spPr>
          <p:txBody>
            <a:bodyPr wrap="square" rtlCol="0">
              <a:spAutoFit/>
            </a:bodyPr>
            <a:lstStyle/>
            <a:p>
              <a:r>
                <a:rPr lang="en-US" sz="1600" b="0" dirty="0">
                  <a:solidFill>
                    <a:srgbClr val="003FBC"/>
                  </a:solidFill>
                  <a:latin typeface="+mn-lt"/>
                </a:rPr>
                <a:t>seasonality</a:t>
              </a:r>
            </a:p>
          </p:txBody>
        </p:sp>
        <p:sp>
          <p:nvSpPr>
            <p:cNvPr id="30" name="Left Brace 29"/>
            <p:cNvSpPr/>
            <p:nvPr/>
          </p:nvSpPr>
          <p:spPr bwMode="auto">
            <a:xfrm flipH="1">
              <a:off x="2434030" y="4593517"/>
              <a:ext cx="201089" cy="432973"/>
            </a:xfrm>
            <a:prstGeom prst="leftBrace">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solidFill>
                  <a:srgbClr val="003FBC"/>
                </a:solidFill>
              </a:endParaRPr>
            </a:p>
          </p:txBody>
        </p:sp>
        <p:sp>
          <p:nvSpPr>
            <p:cNvPr id="31" name="TextBox 30"/>
            <p:cNvSpPr txBox="1"/>
            <p:nvPr/>
          </p:nvSpPr>
          <p:spPr>
            <a:xfrm>
              <a:off x="2645798" y="4643642"/>
              <a:ext cx="1225382" cy="338554"/>
            </a:xfrm>
            <a:prstGeom prst="rect">
              <a:avLst/>
            </a:prstGeom>
            <a:noFill/>
          </p:spPr>
          <p:txBody>
            <a:bodyPr wrap="square" rtlCol="0">
              <a:spAutoFit/>
            </a:bodyPr>
            <a:lstStyle/>
            <a:p>
              <a:r>
                <a:rPr lang="en-US" sz="1600" b="0" dirty="0">
                  <a:solidFill>
                    <a:srgbClr val="003FBC"/>
                  </a:solidFill>
                  <a:latin typeface="+mn-lt"/>
                </a:rPr>
                <a:t>state policy</a:t>
              </a:r>
            </a:p>
          </p:txBody>
        </p:sp>
        <p:sp>
          <p:nvSpPr>
            <p:cNvPr id="33" name="Left Brace 32"/>
            <p:cNvSpPr/>
            <p:nvPr/>
          </p:nvSpPr>
          <p:spPr bwMode="auto">
            <a:xfrm flipH="1">
              <a:off x="2434030" y="5251999"/>
              <a:ext cx="237878" cy="800460"/>
            </a:xfrm>
            <a:prstGeom prst="leftBrace">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lang="en-US">
                <a:solidFill>
                  <a:srgbClr val="003FBC"/>
                </a:solidFill>
              </a:endParaRPr>
            </a:p>
          </p:txBody>
        </p:sp>
        <p:sp>
          <p:nvSpPr>
            <p:cNvPr id="34" name="TextBox 33"/>
            <p:cNvSpPr txBox="1"/>
            <p:nvPr/>
          </p:nvSpPr>
          <p:spPr>
            <a:xfrm>
              <a:off x="2710045" y="5399861"/>
              <a:ext cx="1225382" cy="584776"/>
            </a:xfrm>
            <a:prstGeom prst="rect">
              <a:avLst/>
            </a:prstGeom>
            <a:noFill/>
          </p:spPr>
          <p:txBody>
            <a:bodyPr wrap="square" rtlCol="0">
              <a:spAutoFit/>
            </a:bodyPr>
            <a:lstStyle/>
            <a:p>
              <a:r>
                <a:rPr lang="en-US" sz="1600" b="0" dirty="0">
                  <a:solidFill>
                    <a:srgbClr val="003FBC"/>
                  </a:solidFill>
                  <a:latin typeface="+mn-lt"/>
                </a:rPr>
                <a:t>population mobility</a:t>
              </a:r>
            </a:p>
          </p:txBody>
        </p:sp>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3005" y="2194517"/>
            <a:ext cx="2314191" cy="1544000"/>
          </a:xfrm>
          <a:prstGeom prst="rect">
            <a:avLst/>
          </a:prstGeom>
        </p:spPr>
      </p:pic>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r="8975"/>
          <a:stretch/>
        </p:blipFill>
        <p:spPr>
          <a:xfrm>
            <a:off x="6895102" y="2226180"/>
            <a:ext cx="2364315" cy="1512337"/>
          </a:xfrm>
          <a:prstGeom prst="rect">
            <a:avLst/>
          </a:prstGeom>
        </p:spPr>
      </p:pic>
      <p:pic>
        <p:nvPicPr>
          <p:cNvPr id="25" name="Picture 24" descr="Online selling from Stores during lockdown - $_DV"/>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01370" y="2212739"/>
            <a:ext cx="2308406" cy="1525778"/>
          </a:xfrm>
          <a:prstGeom prst="rect">
            <a:avLst/>
          </a:prstGeom>
        </p:spPr>
      </p:pic>
      <p:sp>
        <p:nvSpPr>
          <p:cNvPr id="16" name="TextBox 15"/>
          <p:cNvSpPr txBox="1"/>
          <p:nvPr/>
        </p:nvSpPr>
        <p:spPr>
          <a:xfrm>
            <a:off x="5337368" y="3708042"/>
            <a:ext cx="3115468" cy="276999"/>
          </a:xfrm>
          <a:prstGeom prst="rect">
            <a:avLst/>
          </a:prstGeom>
          <a:noFill/>
        </p:spPr>
        <p:txBody>
          <a:bodyPr wrap="none" rtlCol="0">
            <a:spAutoFit/>
          </a:bodyPr>
          <a:lstStyle/>
          <a:p>
            <a:pPr algn="ctr"/>
            <a:r>
              <a:rPr lang="en-US" sz="1200" b="0" i="1" dirty="0">
                <a:solidFill>
                  <a:schemeClr val="bg1">
                    <a:lumMod val="75000"/>
                  </a:schemeClr>
                </a:solidFill>
                <a:latin typeface="+mj-lt"/>
              </a:rPr>
              <a:t>Wikimedia Commons, the free media repository</a:t>
            </a:r>
          </a:p>
        </p:txBody>
      </p:sp>
      <p:sp>
        <p:nvSpPr>
          <p:cNvPr id="17" name="TextBox 16"/>
          <p:cNvSpPr txBox="1"/>
          <p:nvPr/>
        </p:nvSpPr>
        <p:spPr>
          <a:xfrm>
            <a:off x="9456939" y="3708042"/>
            <a:ext cx="2197268" cy="276999"/>
          </a:xfrm>
          <a:prstGeom prst="rect">
            <a:avLst/>
          </a:prstGeom>
          <a:noFill/>
        </p:spPr>
        <p:txBody>
          <a:bodyPr wrap="none" rtlCol="0">
            <a:spAutoFit/>
          </a:bodyPr>
          <a:lstStyle/>
          <a:p>
            <a:r>
              <a:rPr lang="en-US" sz="1200" b="0" i="1" dirty="0">
                <a:solidFill>
                  <a:schemeClr val="bg1">
                    <a:lumMod val="75000"/>
                  </a:schemeClr>
                </a:solidFill>
                <a:latin typeface="+mj-lt"/>
              </a:rPr>
              <a:t>https://www.davidvinuales.com/</a:t>
            </a:r>
          </a:p>
        </p:txBody>
      </p:sp>
    </p:spTree>
    <p:extLst>
      <p:ext uri="{BB962C8B-B14F-4D97-AF65-F5344CB8AC3E}">
        <p14:creationId xmlns:p14="http://schemas.microsoft.com/office/powerpoint/2010/main" val="257612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idx="1"/>
          </p:nvPr>
        </p:nvSpPr>
        <p:spPr>
          <a:xfrm>
            <a:off x="388884" y="1371600"/>
            <a:ext cx="5623034" cy="5486400"/>
          </a:xfrm>
        </p:spPr>
        <p:txBody>
          <a:bodyPr/>
          <a:lstStyle/>
          <a:p>
            <a:r>
              <a:rPr lang="en-US" dirty="0"/>
              <a:t>Robust code to </a:t>
            </a:r>
            <a:r>
              <a:rPr lang="en-US" b="1" u="sng" dirty="0"/>
              <a:t>track model versions </a:t>
            </a:r>
            <a:r>
              <a:rPr lang="en-US" dirty="0"/>
              <a:t>distinguished by variables, parameter values, processing features, etc. </a:t>
            </a:r>
          </a:p>
          <a:p>
            <a:r>
              <a:rPr lang="en-US" b="1" u="sng" dirty="0"/>
              <a:t>Continually developed</a:t>
            </a:r>
            <a:r>
              <a:rPr lang="en-US" b="1" dirty="0"/>
              <a:t> </a:t>
            </a:r>
            <a:r>
              <a:rPr lang="en-US" dirty="0"/>
              <a:t>model to improve accuracy. Eight official production model versions (shown in top graphic), with over 80 experimental model versions never published.</a:t>
            </a:r>
          </a:p>
          <a:p>
            <a:r>
              <a:rPr lang="en-US" dirty="0"/>
              <a:t>Automated error report</a:t>
            </a:r>
            <a:r>
              <a:rPr lang="en-US" b="1" dirty="0"/>
              <a:t> </a:t>
            </a:r>
            <a:r>
              <a:rPr lang="en-US" b="1" u="sng" dirty="0"/>
              <a:t>identifies changing trends and updated model error metrics</a:t>
            </a:r>
            <a:r>
              <a:rPr lang="en-US" dirty="0"/>
              <a:t>.</a:t>
            </a:r>
          </a:p>
          <a:p>
            <a:r>
              <a:rPr lang="en-US" dirty="0"/>
              <a:t>Wide variety of error metrics</a:t>
            </a:r>
            <a:r>
              <a:rPr lang="en-US" b="1" dirty="0"/>
              <a:t> </a:t>
            </a:r>
            <a:r>
              <a:rPr lang="en-US" dirty="0"/>
              <a:t>to </a:t>
            </a:r>
            <a:r>
              <a:rPr lang="en-US" b="1" u="sng" dirty="0"/>
              <a:t>capture a complex model and environment</a:t>
            </a:r>
            <a:r>
              <a:rPr lang="en-US" dirty="0"/>
              <a:t>. </a:t>
            </a:r>
          </a:p>
        </p:txBody>
      </p:sp>
      <p:sp>
        <p:nvSpPr>
          <p:cNvPr id="3" name="Title 2"/>
          <p:cNvSpPr>
            <a:spLocks noGrp="1"/>
          </p:cNvSpPr>
          <p:nvPr>
            <p:ph type="title"/>
          </p:nvPr>
        </p:nvSpPr>
        <p:spPr/>
        <p:txBody>
          <a:bodyPr>
            <a:normAutofit fontScale="90000"/>
          </a:bodyPr>
          <a:lstStyle/>
          <a:p>
            <a:r>
              <a:rPr lang="en-US" b="1" dirty="0"/>
              <a:t>Validation and Verification: </a:t>
            </a:r>
            <a:br>
              <a:rPr lang="en-US" b="1" dirty="0"/>
            </a:br>
            <a:r>
              <a:rPr lang="en-US" i="1" dirty="0"/>
              <a:t>Continually Improving Modeling through Robust Performance Measurement</a:t>
            </a:r>
          </a:p>
        </p:txBody>
      </p:sp>
      <p:sp>
        <p:nvSpPr>
          <p:cNvPr id="2" name="Date Placeholder 1"/>
          <p:cNvSpPr>
            <a:spLocks noGrp="1"/>
          </p:cNvSpPr>
          <p:nvPr>
            <p:ph type="dt" sz="half" idx="10"/>
          </p:nvPr>
        </p:nvSpPr>
        <p:spPr/>
        <p:txBody>
          <a:bodyPr/>
          <a:lstStyle/>
          <a:p>
            <a:fld id="{7C78A741-0D37-409E-94D5-14553DB43CF3}" type="datetime3">
              <a:rPr lang="en-US" smtClean="0"/>
              <a:pPr/>
              <a:t>11 June 2021</a:t>
            </a:fld>
            <a:endParaRPr lang="en-US"/>
          </a:p>
        </p:txBody>
      </p:sp>
      <p:sp>
        <p:nvSpPr>
          <p:cNvPr id="6" name="Slide Number Placeholder 5"/>
          <p:cNvSpPr>
            <a:spLocks noGrp="1"/>
          </p:cNvSpPr>
          <p:nvPr>
            <p:ph type="sldNum" sz="quarter" idx="11"/>
          </p:nvPr>
        </p:nvSpPr>
        <p:spPr/>
        <p:txBody>
          <a:bodyPr/>
          <a:lstStyle/>
          <a:p>
            <a:fld id="{CB29584B-2C78-4F19-9D57-A8D27C3B25A0}" type="slidenum">
              <a:rPr lang="en-US" smtClean="0"/>
              <a:pPr/>
              <a:t>9</a:t>
            </a:fld>
            <a:endParaRPr lang="en-US"/>
          </a:p>
        </p:txBody>
      </p:sp>
      <p:pic>
        <p:nvPicPr>
          <p:cNvPr id="8" name="Picture 7"/>
          <p:cNvPicPr>
            <a:picLocks noChangeAspect="1"/>
          </p:cNvPicPr>
          <p:nvPr/>
        </p:nvPicPr>
        <p:blipFill rotWithShape="1">
          <a:blip r:embed="rId3"/>
          <a:srcRect l="-188" r="1"/>
          <a:stretch/>
        </p:blipFill>
        <p:spPr>
          <a:xfrm>
            <a:off x="5831633" y="1302910"/>
            <a:ext cx="6116949" cy="2550633"/>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a:stretch>
            <a:fillRect/>
          </a:stretch>
        </p:blipFill>
        <p:spPr>
          <a:xfrm>
            <a:off x="5831633" y="3970832"/>
            <a:ext cx="6116949" cy="2588588"/>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4899406"/>
      </p:ext>
    </p:extLst>
  </p:cSld>
  <p:clrMapOvr>
    <a:masterClrMapping/>
  </p:clrMapOvr>
</p:sld>
</file>

<file path=ppt/theme/theme1.xml><?xml version="1.0" encoding="utf-8"?>
<a:theme xmlns:a="http://schemas.openxmlformats.org/drawingml/2006/main" name="CAA-Std(16x9)#BaseTheme">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F9725C2C-7A39-44D9-9DDE-C0A0A707BC64}"/>
    </a:ext>
  </a:extLst>
</a:theme>
</file>

<file path=ppt/theme/theme10.xml><?xml version="1.0" encoding="utf-8"?>
<a:theme xmlns:a="http://schemas.openxmlformats.org/drawingml/2006/main" name="2_CAA-Std(16x9)#UNCLASSIFIED#Theme$CH2">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11.xml><?xml version="1.0" encoding="utf-8"?>
<a:theme xmlns:a="http://schemas.openxmlformats.org/drawingml/2006/main" name="3_CAA-Std(16x9)#UNCLASSIFIED#Theme$CH3">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AA-Std(16x9)#UNCLASSIFIED#Theme$CH1">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3.xml><?xml version="1.0" encoding="utf-8"?>
<a:theme xmlns:a="http://schemas.openxmlformats.org/drawingml/2006/main" name="2_CAA-Std(16x9)#UNCLASSIFIED#Theme$CH2">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4.xml><?xml version="1.0" encoding="utf-8"?>
<a:theme xmlns:a="http://schemas.openxmlformats.org/drawingml/2006/main" name="3_CAA-Std(16x9)#UNCLASSIFIED#Theme$CH3">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5.xml><?xml version="1.0" encoding="utf-8"?>
<a:theme xmlns:a="http://schemas.openxmlformats.org/drawingml/2006/main" name="CAA-Std(16x9)#UNCLASSIFIED#Theme$AltCH3">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6.xml><?xml version="1.0" encoding="utf-8"?>
<a:theme xmlns:a="http://schemas.openxmlformats.org/drawingml/2006/main" name="CAA-Std(16x9)#UNCLASSIFIED#Theme">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7.xml><?xml version="1.0" encoding="utf-8"?>
<a:theme xmlns:a="http://schemas.openxmlformats.org/drawingml/2006/main" name="CAA-Std(16x9)#CUI#Theme">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ED79E2F0-4569-470F-813A-691C5CD5250B}"/>
    </a:ext>
  </a:extLst>
</a:theme>
</file>

<file path=ppt/theme/theme8.xml><?xml version="1.0" encoding="utf-8"?>
<a:theme xmlns:a="http://schemas.openxmlformats.org/drawingml/2006/main" name="3_CAA-Std(16x9)#UNCLASSIFIED#Theme$CH3">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ppt/theme/theme9.xml><?xml version="1.0" encoding="utf-8"?>
<a:theme xmlns:a="http://schemas.openxmlformats.org/drawingml/2006/main" name="1_CAA-Std(16x9)#UNCLASSIFIED#Theme$CH1">
  <a:themeElements>
    <a:clrScheme name="CAA Colors">
      <a:dk1>
        <a:sysClr val="windowText" lastClr="000000"/>
      </a:dk1>
      <a:lt1>
        <a:sysClr val="window" lastClr="FFFFFF"/>
      </a:lt1>
      <a:dk2>
        <a:srgbClr val="DDDDDD"/>
      </a:dk2>
      <a:lt2>
        <a:srgbClr val="FFFFCD"/>
      </a:lt2>
      <a:accent1>
        <a:srgbClr val="8EB379"/>
      </a:accent1>
      <a:accent2>
        <a:srgbClr val="CEDEC5"/>
      </a:accent2>
      <a:accent3>
        <a:srgbClr val="E8DDA8"/>
      </a:accent3>
      <a:accent4>
        <a:srgbClr val="F3EDCF"/>
      </a:accent4>
      <a:accent5>
        <a:srgbClr val="9500FA"/>
      </a:accent5>
      <a:accent6>
        <a:srgbClr val="DBA5FF"/>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rgbClr val="000000"/>
            </a:solidFill>
            <a:effectLst/>
            <a:latin typeface="+mn-lt"/>
          </a:defRPr>
        </a:defPPr>
      </a:lstStyle>
    </a:spDef>
    <a:lnDef>
      <a:spPr bwMode="auto">
        <a:solidFill>
          <a:srgbClr val="A953FF"/>
        </a:solidFill>
        <a:ln w="2857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defRPr sz="2000" dirty="0">
            <a:latin typeface="+mn-lt"/>
          </a:defRPr>
        </a:defPPr>
      </a:lstStyle>
    </a:txDef>
  </a:objectDefaults>
  <a:extraClrSchemeLst/>
  <a:extLst>
    <a:ext uri="{05A4C25C-085E-4340-85A3-A5531E510DB2}">
      <thm15:themeFamily xmlns:thm15="http://schemas.microsoft.com/office/thememl/2012/main" name="CAA-Std(16x9).potx" id="{3D8D9AC8-3104-4396-B5B3-A632D8E3D968}" vid="{D5119FA0-AA40-4765-87FE-9BCF3ED14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6E0FDE294B31458F9B7EE97F74008D" ma:contentTypeVersion="2" ma:contentTypeDescription="Create a new document." ma:contentTypeScope="" ma:versionID="02221bd2f37c569bfaf42b1205c45327">
  <xsd:schema xmlns:xsd="http://www.w3.org/2001/XMLSchema" xmlns:xs="http://www.w3.org/2001/XMLSchema" xmlns:p="http://schemas.microsoft.com/office/2006/metadata/properties" xmlns:ns2="91024ebb-674b-456a-a88e-c7f1db9defe8" targetNamespace="http://schemas.microsoft.com/office/2006/metadata/properties" ma:root="true" ma:fieldsID="e012da9594833c8a5c357205bdf1a730" ns2:_="">
    <xsd:import namespace="91024ebb-674b-456a-a88e-c7f1db9defe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024ebb-674b-456a-a88e-c7f1db9def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48AD4E-1AAC-42F4-9E3D-16810114FBF7}">
  <ds:schemaRefs>
    <ds:schemaRef ds:uri="91024ebb-674b-456a-a88e-c7f1db9def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4D0E47C-EA0A-4980-A6F1-8B387E2A6E4D}">
  <ds:schemaRefs>
    <ds:schemaRef ds:uri="http://purl.org/dc/terms/"/>
    <ds:schemaRef ds:uri="91024ebb-674b-456a-a88e-c7f1db9defe8"/>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62CA261D-E263-462C-997A-9760B84DC1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CAA-Std(16x9)</Template>
  <TotalTime>9566</TotalTime>
  <Words>10810</Words>
  <Application>Microsoft Office PowerPoint</Application>
  <PresentationFormat>Widescreen</PresentationFormat>
  <Paragraphs>993</Paragraphs>
  <Slides>31</Slides>
  <Notes>23</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31</vt:i4>
      </vt:variant>
    </vt:vector>
  </HeadingPairs>
  <TitlesOfParts>
    <vt:vector size="48" baseType="lpstr">
      <vt:lpstr>Arial</vt:lpstr>
      <vt:lpstr>Arial Black</vt:lpstr>
      <vt:lpstr>Calibri</vt:lpstr>
      <vt:lpstr>Calibri Light</vt:lpstr>
      <vt:lpstr>Cambria Math</vt:lpstr>
      <vt:lpstr>Times New Roman</vt:lpstr>
      <vt:lpstr>CAA-Std(16x9)#BaseTheme</vt:lpstr>
      <vt:lpstr>1_CAA-Std(16x9)#UNCLASSIFIED#Theme$CH1</vt:lpstr>
      <vt:lpstr>2_CAA-Std(16x9)#UNCLASSIFIED#Theme$CH2</vt:lpstr>
      <vt:lpstr>3_CAA-Std(16x9)#UNCLASSIFIED#Theme$CH3</vt:lpstr>
      <vt:lpstr>CAA-Std(16x9)#UNCLASSIFIED#Theme$AltCH3</vt:lpstr>
      <vt:lpstr>CAA-Std(16x9)#UNCLASSIFIED#Theme</vt:lpstr>
      <vt:lpstr>CAA-Std(16x9)#CUI#Theme</vt:lpstr>
      <vt:lpstr>3_CAA-Std(16x9)#UNCLASSIFIED#Theme$CH3</vt:lpstr>
      <vt:lpstr>1_CAA-Std(16x9)#UNCLASSIFIED#Theme$CH1</vt:lpstr>
      <vt:lpstr>2_CAA-Std(16x9)#UNCLASSIFIED#Theme$CH2</vt:lpstr>
      <vt:lpstr>3_CAA-Std(16x9)#UNCLASSIFIED#Theme$CH3</vt:lpstr>
      <vt:lpstr>Center for Army Analysis Pandemic Analysis for Senior Leaders (CAA PANDAS) </vt:lpstr>
      <vt:lpstr>The Project Team</vt:lpstr>
      <vt:lpstr>Problem Statement and Research Questions</vt:lpstr>
      <vt:lpstr>Chapter 1:  Developing a Model that Informed DoD Response to an Emerging Pandemic</vt:lpstr>
      <vt:lpstr>Objectives and Analytical Framework: Research Questions and the SEIR Model</vt:lpstr>
      <vt:lpstr>Modeling Assumptions:  Standard Epidemiological Assumptions for the SEIR Model </vt:lpstr>
      <vt:lpstr>Modeling Formulation: The SEIR Model Ordinary Differential Equations, Variables, and Parameters</vt:lpstr>
      <vt:lpstr>Modeling R_eff:  Capturing Human and Environmental Impacts on the Spread of COVID-19</vt:lpstr>
      <vt:lpstr>Validation and Verification:  Continually Improving Modeling through Robust Performance Measurement</vt:lpstr>
      <vt:lpstr>Conclusions and Impact:  Usage and Impact Continually Expanded</vt:lpstr>
      <vt:lpstr>Conclusions and Impact: Informing USACE on Medical Infrastructure Demand</vt:lpstr>
      <vt:lpstr>Conclusions and Impact:  Sharing the Army’s Model of Record to a Wide Audience</vt:lpstr>
      <vt:lpstr>Conclusions and Impact:  Influencing Beyond HQDA, USINDOPACOM</vt:lpstr>
      <vt:lpstr>Chapter 2:  Answering Policy and Resource Management Questions Using SEIR Models</vt:lpstr>
      <vt:lpstr>Objectives and Analytical Framework:  Research Questions and A-vs-B SEIR Model Comparisons</vt:lpstr>
      <vt:lpstr>Projecting Medical Requirements for USARCENT:  Identifying the Problem and the Need for a Stochastic SEIR Model</vt:lpstr>
      <vt:lpstr>Projecting Medical Requirements for USARCENT: Conclusions for USARCENT</vt:lpstr>
      <vt:lpstr>Projecting Medical Requirements for USARCENT: Impact on USARCENT Medical Supply Orders</vt:lpstr>
      <vt:lpstr>Chapter 3:  Developing New Models to Answer Training and Deployment Questions </vt:lpstr>
      <vt:lpstr>Objectives and Analytical Framework:  Research Questions and an Agent-Based SEIR Model</vt:lpstr>
      <vt:lpstr>Improving CTC COVID-19 Testing Procedures: Identifying the Problem and the Need for an Agent-Based Model</vt:lpstr>
      <vt:lpstr>Improving CTC COVID-19 Testing Procedures: Need for an Agent-Based Model</vt:lpstr>
      <vt:lpstr>Improving CTC COVID-19 Testing Procedures: Impact on FORSCOM and SOCOM</vt:lpstr>
      <vt:lpstr>Conclusion</vt:lpstr>
      <vt:lpstr>Innovation:  Overcoming Technical Limitations by Adopting Unfamiliar Tools</vt:lpstr>
      <vt:lpstr>Impact Revisited</vt:lpstr>
      <vt:lpstr>Data Sources (1 of 2)</vt:lpstr>
      <vt:lpstr>Data Sources (2 of 2)</vt:lpstr>
      <vt:lpstr>Literature Review (1 of 2)</vt:lpstr>
      <vt:lpstr>Literature Review (2 of 2)</vt:lpstr>
      <vt:lpstr>Acronyms</vt:lpstr>
    </vt:vector>
  </TitlesOfParts>
  <Company>US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Drake, Maxine A MIL USA</dc:creator>
  <dc:description/>
  <cp:lastModifiedBy>Drake, Maxine A MIL USA</cp:lastModifiedBy>
  <cp:revision>433</cp:revision>
  <cp:lastPrinted>2015-12-11T13:26:14Z</cp:lastPrinted>
  <dcterms:created xsi:type="dcterms:W3CDTF">2021-03-16T13:47:12Z</dcterms:created>
  <dcterms:modified xsi:type="dcterms:W3CDTF">2021-06-11T15:14:51Z</dcterms:modified>
  <cp:contentStatus>Version 7 (20201001)</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0x0101007F6E0FDE294B31458F9B7EE97F74008D</vt:lpwstr>
  </property>
</Properties>
</file>